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8" r:id="rId3"/>
    <p:sldId id="261" r:id="rId4"/>
    <p:sldId id="263" r:id="rId5"/>
    <p:sldId id="262" r:id="rId6"/>
    <p:sldId id="264" r:id="rId7"/>
    <p:sldId id="265" r:id="rId8"/>
    <p:sldId id="266" r:id="rId9"/>
    <p:sldId id="267" r:id="rId10"/>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EDBD"/>
    <a:srgbClr val="C2E49C"/>
    <a:srgbClr val="F3FD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4660"/>
  </p:normalViewPr>
  <p:slideViewPr>
    <p:cSldViewPr snapToGrid="0">
      <p:cViewPr varScale="1">
        <p:scale>
          <a:sx n="109" d="100"/>
          <a:sy n="109" d="100"/>
        </p:scale>
        <p:origin x="55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EFEF6-BB65-4F1D-8664-9F868E546EE5}" type="datetimeFigureOut">
              <a:rPr lang="sl-SI" smtClean="0"/>
              <a:t>17. 11. 2021</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28EC3-09EE-45CA-BAB5-F674121DEF36}" type="slidenum">
              <a:rPr lang="sl-SI" smtClean="0"/>
              <a:t>‹#›</a:t>
            </a:fld>
            <a:endParaRPr lang="sl-SI"/>
          </a:p>
        </p:txBody>
      </p:sp>
    </p:spTree>
    <p:extLst>
      <p:ext uri="{BB962C8B-B14F-4D97-AF65-F5344CB8AC3E}">
        <p14:creationId xmlns:p14="http://schemas.microsoft.com/office/powerpoint/2010/main" val="396738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smtClean="0"/>
              <a:t>Predlog</a:t>
            </a:r>
            <a:r>
              <a:rPr lang="sl-SI" baseline="0" dirty="0" smtClean="0"/>
              <a:t> naslovnice 2</a:t>
            </a:r>
            <a:endParaRPr lang="sl-SI" dirty="0" smtClean="0"/>
          </a:p>
        </p:txBody>
      </p:sp>
      <p:sp>
        <p:nvSpPr>
          <p:cNvPr id="4" name="Označba mesta številke diapozitiva 3"/>
          <p:cNvSpPr>
            <a:spLocks noGrp="1"/>
          </p:cNvSpPr>
          <p:nvPr>
            <p:ph type="sldNum" sz="quarter" idx="10"/>
          </p:nvPr>
        </p:nvSpPr>
        <p:spPr/>
        <p:txBody>
          <a:bodyPr/>
          <a:lstStyle/>
          <a:p>
            <a:fld id="{7B028EC3-09EE-45CA-BAB5-F674121DEF36}" type="slidenum">
              <a:rPr lang="sl-SI" smtClean="0"/>
              <a:t>1</a:t>
            </a:fld>
            <a:endParaRPr lang="sl-SI"/>
          </a:p>
        </p:txBody>
      </p:sp>
    </p:spTree>
    <p:extLst>
      <p:ext uri="{BB962C8B-B14F-4D97-AF65-F5344CB8AC3E}">
        <p14:creationId xmlns:p14="http://schemas.microsoft.com/office/powerpoint/2010/main" val="794237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7B028EC3-09EE-45CA-BAB5-F674121DEF36}" type="slidenum">
              <a:rPr lang="sl-SI" smtClean="0"/>
              <a:t>9</a:t>
            </a:fld>
            <a:endParaRPr lang="sl-SI"/>
          </a:p>
        </p:txBody>
      </p:sp>
    </p:spTree>
    <p:extLst>
      <p:ext uri="{BB962C8B-B14F-4D97-AF65-F5344CB8AC3E}">
        <p14:creationId xmlns:p14="http://schemas.microsoft.com/office/powerpoint/2010/main" val="2719072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63B2E83F-619D-45A5-A293-4D26E929282B}" type="datetimeFigureOut">
              <a:rPr lang="sl-SI" smtClean="0"/>
              <a:t>17. 11. 2021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2866051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63B2E83F-619D-45A5-A293-4D26E929282B}" type="datetimeFigureOut">
              <a:rPr lang="sl-SI" smtClean="0"/>
              <a:t>17. 11. 2021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402917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63B2E83F-619D-45A5-A293-4D26E929282B}" type="datetimeFigureOut">
              <a:rPr lang="sl-SI" smtClean="0"/>
              <a:t>17. 11. 2021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754296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63B2E83F-619D-45A5-A293-4D26E929282B}" type="datetimeFigureOut">
              <a:rPr lang="sl-SI" smtClean="0"/>
              <a:t>17. 11. 2021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418962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63B2E83F-619D-45A5-A293-4D26E929282B}" type="datetimeFigureOut">
              <a:rPr lang="sl-SI" smtClean="0"/>
              <a:t>17. 11. 2021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287788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63B2E83F-619D-45A5-A293-4D26E929282B}" type="datetimeFigureOut">
              <a:rPr lang="sl-SI" smtClean="0"/>
              <a:t>17. 11. 2021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307346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63B2E83F-619D-45A5-A293-4D26E929282B}" type="datetimeFigureOut">
              <a:rPr lang="sl-SI" smtClean="0"/>
              <a:t>17. 11. 2021</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480081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63B2E83F-619D-45A5-A293-4D26E929282B}" type="datetimeFigureOut">
              <a:rPr lang="sl-SI" smtClean="0"/>
              <a:t>17. 11. 2021</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1606830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63B2E83F-619D-45A5-A293-4D26E929282B}" type="datetimeFigureOut">
              <a:rPr lang="sl-SI" smtClean="0"/>
              <a:t>17. 11. 2021</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1830793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63B2E83F-619D-45A5-A293-4D26E929282B}" type="datetimeFigureOut">
              <a:rPr lang="sl-SI" smtClean="0"/>
              <a:t>17. 11. 2021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4286987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63B2E83F-619D-45A5-A293-4D26E929282B}" type="datetimeFigureOut">
              <a:rPr lang="sl-SI" smtClean="0"/>
              <a:t>17. 11. 2021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0DC12C0D-D691-43AF-95B6-75904C26937A}" type="slidenum">
              <a:rPr lang="sl-SI" smtClean="0"/>
              <a:t>‹#›</a:t>
            </a:fld>
            <a:endParaRPr lang="sl-SI"/>
          </a:p>
        </p:txBody>
      </p:sp>
    </p:spTree>
    <p:extLst>
      <p:ext uri="{BB962C8B-B14F-4D97-AF65-F5344CB8AC3E}">
        <p14:creationId xmlns:p14="http://schemas.microsoft.com/office/powerpoint/2010/main" val="2793253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2E83F-619D-45A5-A293-4D26E929282B}" type="datetimeFigureOut">
              <a:rPr lang="sl-SI" smtClean="0"/>
              <a:t>17. 11. 2021</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12C0D-D691-43AF-95B6-75904C26937A}" type="slidenum">
              <a:rPr lang="sl-SI" smtClean="0"/>
              <a:t>‹#›</a:t>
            </a:fld>
            <a:endParaRPr lang="sl-SI"/>
          </a:p>
        </p:txBody>
      </p:sp>
    </p:spTree>
    <p:extLst>
      <p:ext uri="{BB962C8B-B14F-4D97-AF65-F5344CB8AC3E}">
        <p14:creationId xmlns:p14="http://schemas.microsoft.com/office/powerpoint/2010/main" val="1102103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jpeg"/><Relationship Id="rId7"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jpeg"/><Relationship Id="rId7"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2E49C"/>
        </a:solidFill>
        <a:effectLst/>
      </p:bgPr>
    </p:bg>
    <p:spTree>
      <p:nvGrpSpPr>
        <p:cNvPr id="1" name=""/>
        <p:cNvGrpSpPr/>
        <p:nvPr/>
      </p:nvGrpSpPr>
      <p:grpSpPr>
        <a:xfrm>
          <a:off x="0" y="0"/>
          <a:ext cx="0" cy="0"/>
          <a:chOff x="0" y="0"/>
          <a:chExt cx="0" cy="0"/>
        </a:xfrm>
      </p:grpSpPr>
      <p:pic>
        <p:nvPicPr>
          <p:cNvPr id="11" name="Slika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4049" y="2062024"/>
            <a:ext cx="1828800" cy="2401824"/>
          </a:xfrm>
          <a:prstGeom prst="rect">
            <a:avLst/>
          </a:prstGeom>
        </p:spPr>
      </p:pic>
      <p:sp>
        <p:nvSpPr>
          <p:cNvPr id="2" name="Naslov 1"/>
          <p:cNvSpPr>
            <a:spLocks noGrp="1"/>
          </p:cNvSpPr>
          <p:nvPr>
            <p:ph type="ctrTitle"/>
          </p:nvPr>
        </p:nvSpPr>
        <p:spPr>
          <a:xfrm>
            <a:off x="1106555" y="361959"/>
            <a:ext cx="9753600" cy="1730477"/>
          </a:xfrm>
        </p:spPr>
        <p:txBody>
          <a:bodyPr>
            <a:normAutofit/>
          </a:bodyPr>
          <a:lstStyle/>
          <a:p>
            <a:r>
              <a:rPr lang="sl-SI" sz="5300" b="1" dirty="0" smtClean="0">
                <a:solidFill>
                  <a:schemeClr val="accent5">
                    <a:lumMod val="75000"/>
                  </a:schemeClr>
                </a:solidFill>
                <a:latin typeface="+mn-lt"/>
              </a:rPr>
              <a:t>DOGODEK EVROPSKEGA PARTNERSTVA ZA INOVACIJE - EIP</a:t>
            </a:r>
            <a:endParaRPr lang="sl-SI" sz="4000" b="1" dirty="0">
              <a:solidFill>
                <a:schemeClr val="accent5">
                  <a:lumMod val="75000"/>
                </a:schemeClr>
              </a:solidFill>
              <a:latin typeface="+mn-lt"/>
            </a:endParaRPr>
          </a:p>
        </p:txBody>
      </p:sp>
      <p:sp>
        <p:nvSpPr>
          <p:cNvPr id="3" name="Podnaslov 2"/>
          <p:cNvSpPr>
            <a:spLocks noGrp="1"/>
          </p:cNvSpPr>
          <p:nvPr>
            <p:ph type="subTitle" idx="1"/>
          </p:nvPr>
        </p:nvSpPr>
        <p:spPr>
          <a:xfrm>
            <a:off x="1145963" y="4207167"/>
            <a:ext cx="9465572" cy="1347328"/>
          </a:xfrm>
        </p:spPr>
        <p:txBody>
          <a:bodyPr>
            <a:normAutofit/>
          </a:bodyPr>
          <a:lstStyle/>
          <a:p>
            <a:endParaRPr lang="sl-SI" b="1" dirty="0" smtClean="0">
              <a:solidFill>
                <a:schemeClr val="accent5">
                  <a:lumMod val="75000"/>
                </a:schemeClr>
              </a:solidFill>
            </a:endParaRPr>
          </a:p>
          <a:p>
            <a:r>
              <a:rPr lang="sl-SI" b="1" dirty="0" smtClean="0">
                <a:solidFill>
                  <a:schemeClr val="accent5">
                    <a:lumMod val="75000"/>
                  </a:schemeClr>
                </a:solidFill>
              </a:rPr>
              <a:t>ORGANIZIRA </a:t>
            </a:r>
            <a:r>
              <a:rPr lang="sl-SI" b="1" dirty="0">
                <a:solidFill>
                  <a:schemeClr val="accent5">
                    <a:lumMod val="75000"/>
                  </a:schemeClr>
                </a:solidFill>
              </a:rPr>
              <a:t>MINISTRSTVO ZA </a:t>
            </a:r>
            <a:r>
              <a:rPr lang="sl-SI" b="1" dirty="0" smtClean="0">
                <a:solidFill>
                  <a:schemeClr val="accent5">
                    <a:lumMod val="75000"/>
                  </a:schemeClr>
                </a:solidFill>
              </a:rPr>
              <a:t>KMETIJSTVO, GOZDARSTVO </a:t>
            </a:r>
            <a:r>
              <a:rPr lang="sl-SI" b="1" dirty="0">
                <a:solidFill>
                  <a:schemeClr val="accent5">
                    <a:lumMod val="75000"/>
                  </a:schemeClr>
                </a:solidFill>
              </a:rPr>
              <a:t>IN </a:t>
            </a:r>
            <a:r>
              <a:rPr lang="sl-SI" b="1" dirty="0" smtClean="0">
                <a:solidFill>
                  <a:schemeClr val="accent5">
                    <a:lumMod val="75000"/>
                  </a:schemeClr>
                </a:solidFill>
              </a:rPr>
              <a:t>PREHRANO</a:t>
            </a:r>
          </a:p>
          <a:p>
            <a:r>
              <a:rPr lang="sl-SI" b="1" dirty="0" smtClean="0">
                <a:solidFill>
                  <a:schemeClr val="accent5">
                    <a:lumMod val="75000"/>
                  </a:schemeClr>
                </a:solidFill>
              </a:rPr>
              <a:t>23. november 2021 </a:t>
            </a:r>
            <a:endParaRPr lang="sl-SI" dirty="0">
              <a:solidFill>
                <a:schemeClr val="accent5">
                  <a:lumMod val="75000"/>
                </a:schemeClr>
              </a:solidFill>
            </a:endParaRPr>
          </a:p>
        </p:txBody>
      </p:sp>
      <p:pic>
        <p:nvPicPr>
          <p:cNvPr id="4" name="Picture 2" descr="N:\INTERNO\DK\SSPRP\OSKLR\PROGRAM_RAZVOJA_PODEZELJA_2014-2020\Ukrep_M16_Sodelovanje\EIP VEM točka\Brošure in zloženke in pingvin\Brošura_pingvin_logotip\eip-slogan-sl-en-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3355" y="5985191"/>
            <a:ext cx="2543694" cy="864524"/>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a:extLst>
              <a:ext uri="{FF2B5EF4-FFF2-40B4-BE49-F238E27FC236}">
                <a16:creationId xmlns:a16="http://schemas.microsoft.com/office/drawing/2014/main" id="{FFD4384F-790A-420C-8BCA-1769490F4C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645" y="6210682"/>
            <a:ext cx="2490493" cy="615142"/>
          </a:xfrm>
          <a:prstGeom prst="rect">
            <a:avLst/>
          </a:prstGeom>
        </p:spPr>
      </p:pic>
      <p:pic>
        <p:nvPicPr>
          <p:cNvPr id="7"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88837" t="17248" r="7789" b="70880"/>
          <a:stretch/>
        </p:blipFill>
        <p:spPr bwMode="auto">
          <a:xfrm>
            <a:off x="8665713" y="5875946"/>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Slika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0349" y="6262268"/>
            <a:ext cx="2438400" cy="511969"/>
          </a:xfrm>
          <a:prstGeom prst="rect">
            <a:avLst/>
          </a:prstGeom>
        </p:spPr>
      </p:pic>
      <p:pic>
        <p:nvPicPr>
          <p:cNvPr id="6" name="Slika 5"/>
          <p:cNvPicPr>
            <a:picLocks noChangeAspect="1"/>
          </p:cNvPicPr>
          <p:nvPr/>
        </p:nvPicPr>
        <p:blipFill>
          <a:blip r:embed="rId8"/>
          <a:stretch>
            <a:fillRect/>
          </a:stretch>
        </p:blipFill>
        <p:spPr>
          <a:xfrm>
            <a:off x="9911490" y="5132682"/>
            <a:ext cx="1615580" cy="1725318"/>
          </a:xfrm>
          <a:prstGeom prst="rect">
            <a:avLst/>
          </a:prstGeom>
        </p:spPr>
      </p:pic>
    </p:spTree>
    <p:extLst>
      <p:ext uri="{BB962C8B-B14F-4D97-AF65-F5344CB8AC3E}">
        <p14:creationId xmlns:p14="http://schemas.microsoft.com/office/powerpoint/2010/main" val="37746735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6EDBD"/>
        </a:solid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969640" y="260473"/>
            <a:ext cx="10471639" cy="1635690"/>
          </a:xfrm>
        </p:spPr>
        <p:txBody>
          <a:bodyPr>
            <a:normAutofit fontScale="90000"/>
          </a:bodyPr>
          <a:lstStyle/>
          <a:p>
            <a:r>
              <a:rPr lang="sl-SI" sz="4000" b="1" dirty="0">
                <a:solidFill>
                  <a:schemeClr val="accent5">
                    <a:lumMod val="75000"/>
                  </a:schemeClr>
                </a:solidFill>
                <a:latin typeface="+mn-lt"/>
              </a:rPr>
              <a:t>Izboljšane tehnologije pridelave in konzerviranja z beljakovinami bogate krme - metuljnice in njihove mešanice za prilagajanje podnebnim </a:t>
            </a:r>
            <a:r>
              <a:rPr lang="sl-SI" sz="4000" b="1" dirty="0" smtClean="0">
                <a:solidFill>
                  <a:schemeClr val="accent5">
                    <a:lumMod val="75000"/>
                  </a:schemeClr>
                </a:solidFill>
                <a:latin typeface="+mn-lt"/>
              </a:rPr>
              <a:t>spremembam</a:t>
            </a:r>
            <a:endParaRPr lang="sl-SI" sz="4000" b="1" dirty="0">
              <a:solidFill>
                <a:schemeClr val="accent5">
                  <a:lumMod val="75000"/>
                </a:schemeClr>
              </a:solidFill>
              <a:latin typeface="+mn-lt"/>
            </a:endParaRPr>
          </a:p>
        </p:txBody>
      </p:sp>
      <p:sp>
        <p:nvSpPr>
          <p:cNvPr id="3" name="Podnaslov 2"/>
          <p:cNvSpPr>
            <a:spLocks noGrp="1"/>
          </p:cNvSpPr>
          <p:nvPr>
            <p:ph type="subTitle" idx="1"/>
          </p:nvPr>
        </p:nvSpPr>
        <p:spPr>
          <a:xfrm>
            <a:off x="5044798" y="1733774"/>
            <a:ext cx="7397472" cy="1472266"/>
          </a:xfrm>
        </p:spPr>
        <p:txBody>
          <a:bodyPr/>
          <a:lstStyle/>
          <a:p>
            <a:endParaRPr lang="sl-SI" b="1" dirty="0" smtClean="0"/>
          </a:p>
          <a:p>
            <a:r>
              <a:rPr lang="sl-SI" b="1" dirty="0" smtClean="0">
                <a:solidFill>
                  <a:srgbClr val="00B050"/>
                </a:solidFill>
              </a:rPr>
              <a:t>VODILNI </a:t>
            </a:r>
            <a:r>
              <a:rPr lang="sl-SI" b="1" dirty="0">
                <a:solidFill>
                  <a:srgbClr val="00B050"/>
                </a:solidFill>
              </a:rPr>
              <a:t>PARTNER:  Fakulteta za kmetijstvo in biosistemske vede UM </a:t>
            </a:r>
          </a:p>
          <a:p>
            <a:endParaRPr lang="sl-SI" dirty="0">
              <a:solidFill>
                <a:srgbClr val="00B050"/>
              </a:solidFill>
            </a:endParaRPr>
          </a:p>
        </p:txBody>
      </p:sp>
      <p:pic>
        <p:nvPicPr>
          <p:cNvPr id="15" name="Picture 2" descr="N:\INTERNO\DK\SSPRP\OSKLR\PROGRAM_RAZVOJA_PODEZELJA_2014-2020\Ukrep_M16_Sodelovanje\EIP VEM točka\Brošure in zloženke in pingvin\Brošura_pingvin_logotip\eip-slogan-sl-en-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7367" y="5988183"/>
            <a:ext cx="2543694" cy="864524"/>
          </a:xfrm>
          <a:prstGeom prst="rect">
            <a:avLst/>
          </a:prstGeom>
          <a:noFill/>
          <a:extLst>
            <a:ext uri="{909E8E84-426E-40DD-AFC4-6F175D3DCCD1}">
              <a14:hiddenFill xmlns:a14="http://schemas.microsoft.com/office/drawing/2010/main">
                <a:solidFill>
                  <a:srgbClr val="FFFFFF"/>
                </a:solidFill>
              </a14:hiddenFill>
            </a:ext>
          </a:extLst>
        </p:spPr>
      </p:pic>
      <p:pic>
        <p:nvPicPr>
          <p:cNvPr id="16" name="Slika 15">
            <a:extLst>
              <a:ext uri="{FF2B5EF4-FFF2-40B4-BE49-F238E27FC236}">
                <a16:creationId xmlns:a16="http://schemas.microsoft.com/office/drawing/2014/main" id="{FFD4384F-790A-420C-8BCA-1769490F4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950" y="6187001"/>
            <a:ext cx="2490493" cy="615142"/>
          </a:xfrm>
          <a:prstGeom prst="rect">
            <a:avLst/>
          </a:prstGeom>
        </p:spPr>
      </p:pic>
      <p:pic>
        <p:nvPicPr>
          <p:cNvPr id="1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8837" t="17248" r="7789" b="70880"/>
          <a:stretch/>
        </p:blipFill>
        <p:spPr bwMode="auto">
          <a:xfrm>
            <a:off x="8743534" y="5875946"/>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Slika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1593" y="6262268"/>
            <a:ext cx="2438400" cy="511969"/>
          </a:xfrm>
          <a:prstGeom prst="rect">
            <a:avLst/>
          </a:prstGeom>
        </p:spPr>
      </p:pic>
      <p:pic>
        <p:nvPicPr>
          <p:cNvPr id="4" name="Slika 3"/>
          <p:cNvPicPr>
            <a:picLocks noChangeAspect="1"/>
          </p:cNvPicPr>
          <p:nvPr/>
        </p:nvPicPr>
        <p:blipFill>
          <a:blip r:embed="rId6"/>
          <a:stretch>
            <a:fillRect/>
          </a:stretch>
        </p:blipFill>
        <p:spPr>
          <a:xfrm>
            <a:off x="10033468" y="5078692"/>
            <a:ext cx="1612472" cy="1723451"/>
          </a:xfrm>
          <a:prstGeom prst="rect">
            <a:avLst/>
          </a:prstGeom>
        </p:spPr>
      </p:pic>
      <p:pic>
        <p:nvPicPr>
          <p:cNvPr id="5" name="Slika 4"/>
          <p:cNvPicPr>
            <a:picLocks noChangeAspect="1"/>
          </p:cNvPicPr>
          <p:nvPr/>
        </p:nvPicPr>
        <p:blipFill rotWithShape="1">
          <a:blip r:embed="rId7"/>
          <a:srcRect l="18484" r="27853"/>
          <a:stretch/>
        </p:blipFill>
        <p:spPr>
          <a:xfrm>
            <a:off x="376018" y="3275822"/>
            <a:ext cx="1744241" cy="2717653"/>
          </a:xfrm>
          <a:prstGeom prst="rect">
            <a:avLst/>
          </a:prstGeom>
        </p:spPr>
      </p:pic>
      <p:pic>
        <p:nvPicPr>
          <p:cNvPr id="6" name="Slika 5"/>
          <p:cNvPicPr>
            <a:picLocks noChangeAspect="1"/>
          </p:cNvPicPr>
          <p:nvPr/>
        </p:nvPicPr>
        <p:blipFill>
          <a:blip r:embed="rId8"/>
          <a:stretch>
            <a:fillRect/>
          </a:stretch>
        </p:blipFill>
        <p:spPr>
          <a:xfrm>
            <a:off x="2296039" y="3308449"/>
            <a:ext cx="1837123" cy="2685026"/>
          </a:xfrm>
          <a:prstGeom prst="rect">
            <a:avLst/>
          </a:prstGeom>
        </p:spPr>
      </p:pic>
      <p:pic>
        <p:nvPicPr>
          <p:cNvPr id="7" name="Slika 6"/>
          <p:cNvPicPr>
            <a:picLocks noChangeAspect="1"/>
          </p:cNvPicPr>
          <p:nvPr/>
        </p:nvPicPr>
        <p:blipFill rotWithShape="1">
          <a:blip r:embed="rId9"/>
          <a:srcRect l="9532" t="674" r="4405" b="-674"/>
          <a:stretch/>
        </p:blipFill>
        <p:spPr>
          <a:xfrm>
            <a:off x="4396154" y="3275822"/>
            <a:ext cx="1948737" cy="2728405"/>
          </a:xfrm>
          <a:prstGeom prst="rect">
            <a:avLst/>
          </a:prstGeom>
        </p:spPr>
      </p:pic>
      <p:sp>
        <p:nvSpPr>
          <p:cNvPr id="8" name="PoljeZBesedilom 7"/>
          <p:cNvSpPr txBox="1"/>
          <p:nvPr/>
        </p:nvSpPr>
        <p:spPr>
          <a:xfrm>
            <a:off x="7016262" y="3308449"/>
            <a:ext cx="4563207" cy="646331"/>
          </a:xfrm>
          <a:prstGeom prst="rect">
            <a:avLst/>
          </a:prstGeom>
          <a:noFill/>
        </p:spPr>
        <p:txBody>
          <a:bodyPr wrap="square" rtlCol="0">
            <a:spAutoFit/>
          </a:bodyPr>
          <a:lstStyle/>
          <a:p>
            <a:r>
              <a:rPr lang="sl-SI" b="1" dirty="0" smtClean="0">
                <a:solidFill>
                  <a:srgbClr val="00B050"/>
                </a:solidFill>
              </a:rPr>
              <a:t>    Priprava predstavitve in predstavitev:</a:t>
            </a:r>
          </a:p>
          <a:p>
            <a:r>
              <a:rPr lang="sl-SI" b="1" dirty="0" smtClean="0">
                <a:solidFill>
                  <a:srgbClr val="00B050"/>
                </a:solidFill>
              </a:rPr>
              <a:t>Branko KRAMBERGER in Miran PODVRŠNIK</a:t>
            </a:r>
            <a:endParaRPr lang="en-GB" b="1" dirty="0">
              <a:solidFill>
                <a:srgbClr val="00B050"/>
              </a:solidFill>
            </a:endParaRPr>
          </a:p>
        </p:txBody>
      </p:sp>
    </p:spTree>
    <p:extLst>
      <p:ext uri="{BB962C8B-B14F-4D97-AF65-F5344CB8AC3E}">
        <p14:creationId xmlns:p14="http://schemas.microsoft.com/office/powerpoint/2010/main" val="1458759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EDBD"/>
        </a:solidFill>
        <a:effectLst/>
      </p:bgPr>
    </p:bg>
    <p:spTree>
      <p:nvGrpSpPr>
        <p:cNvPr id="1" name=""/>
        <p:cNvGrpSpPr/>
        <p:nvPr/>
      </p:nvGrpSpPr>
      <p:grpSpPr>
        <a:xfrm>
          <a:off x="0" y="0"/>
          <a:ext cx="0" cy="0"/>
          <a:chOff x="0" y="0"/>
          <a:chExt cx="0" cy="0"/>
        </a:xfrm>
      </p:grpSpPr>
      <p:pic>
        <p:nvPicPr>
          <p:cNvPr id="10" name="Picture 2" descr="N:\INTERNO\DK\SSPRP\OSKLR\PROGRAM_RAZVOJA_PODEZELJA_2014-2020\Ukrep_M16_Sodelovanje\EIP VEM točka\Brošure in zloženke in pingvin\Brošura_pingvin_logotip\eip-slogan-sl-en-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2640" y="5993476"/>
            <a:ext cx="2543694" cy="864524"/>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p:cNvSpPr>
            <a:spLocks noGrp="1"/>
          </p:cNvSpPr>
          <p:nvPr>
            <p:ph type="title"/>
          </p:nvPr>
        </p:nvSpPr>
        <p:spPr>
          <a:xfrm>
            <a:off x="1397976" y="90782"/>
            <a:ext cx="10008577" cy="594342"/>
          </a:xfrm>
        </p:spPr>
        <p:txBody>
          <a:bodyPr>
            <a:normAutofit fontScale="90000"/>
          </a:bodyPr>
          <a:lstStyle/>
          <a:p>
            <a:r>
              <a:rPr lang="sl-SI" sz="5300" b="1" dirty="0" smtClean="0">
                <a:solidFill>
                  <a:schemeClr val="accent5">
                    <a:lumMod val="75000"/>
                  </a:schemeClr>
                </a:solidFill>
                <a:latin typeface="+mn-lt"/>
              </a:rPr>
              <a:t>OSNOVNI PODATKI O PROJEKTU</a:t>
            </a:r>
            <a:endParaRPr lang="sl-SI" sz="4000" b="1" dirty="0">
              <a:solidFill>
                <a:schemeClr val="accent5">
                  <a:lumMod val="75000"/>
                </a:schemeClr>
              </a:solidFill>
              <a:latin typeface="+mn-lt"/>
            </a:endParaRPr>
          </a:p>
        </p:txBody>
      </p:sp>
      <p:sp>
        <p:nvSpPr>
          <p:cNvPr id="3" name="Podnaslov 2"/>
          <p:cNvSpPr>
            <a:spLocks noGrp="1"/>
          </p:cNvSpPr>
          <p:nvPr>
            <p:ph idx="1"/>
          </p:nvPr>
        </p:nvSpPr>
        <p:spPr>
          <a:xfrm>
            <a:off x="147748" y="794639"/>
            <a:ext cx="6840416" cy="5358113"/>
          </a:xfrm>
        </p:spPr>
        <p:txBody>
          <a:bodyPr>
            <a:normAutofit fontScale="92500"/>
          </a:bodyPr>
          <a:lstStyle/>
          <a:p>
            <a:pPr marL="0" indent="0">
              <a:buNone/>
            </a:pPr>
            <a:r>
              <a:rPr lang="sl-SI" b="1" dirty="0" smtClean="0">
                <a:solidFill>
                  <a:schemeClr val="accent5">
                    <a:lumMod val="75000"/>
                  </a:schemeClr>
                </a:solidFill>
              </a:rPr>
              <a:t>Ostali člani partnerstva</a:t>
            </a:r>
            <a:r>
              <a:rPr lang="sl-SI" b="1" dirty="0">
                <a:solidFill>
                  <a:schemeClr val="accent5">
                    <a:lumMod val="75000"/>
                  </a:schemeClr>
                </a:solidFill>
              </a:rPr>
              <a:t>: </a:t>
            </a:r>
            <a:endParaRPr lang="sl-SI" b="1" dirty="0" smtClean="0">
              <a:solidFill>
                <a:schemeClr val="accent5">
                  <a:lumMod val="75000"/>
                </a:schemeClr>
              </a:solidFill>
            </a:endParaRPr>
          </a:p>
          <a:p>
            <a:pPr lvl="1"/>
            <a:r>
              <a:rPr lang="sl-SI" b="1" dirty="0" smtClean="0">
                <a:solidFill>
                  <a:schemeClr val="accent5">
                    <a:lumMod val="75000"/>
                  </a:schemeClr>
                </a:solidFill>
              </a:rPr>
              <a:t>Kmetijski </a:t>
            </a:r>
            <a:r>
              <a:rPr lang="sl-SI" b="1" dirty="0">
                <a:solidFill>
                  <a:schemeClr val="accent5">
                    <a:lumMod val="75000"/>
                  </a:schemeClr>
                </a:solidFill>
              </a:rPr>
              <a:t>inštitut </a:t>
            </a:r>
            <a:r>
              <a:rPr lang="sl-SI" b="1" dirty="0" smtClean="0">
                <a:solidFill>
                  <a:schemeClr val="accent5">
                    <a:lumMod val="75000"/>
                  </a:schemeClr>
                </a:solidFill>
              </a:rPr>
              <a:t>Slovenije; </a:t>
            </a:r>
          </a:p>
          <a:p>
            <a:pPr lvl="1"/>
            <a:r>
              <a:rPr lang="sl-SI" b="1" dirty="0" smtClean="0">
                <a:solidFill>
                  <a:schemeClr val="accent5">
                    <a:lumMod val="75000"/>
                  </a:schemeClr>
                </a:solidFill>
              </a:rPr>
              <a:t>KGZS</a:t>
            </a:r>
            <a:r>
              <a:rPr lang="sl-SI" b="1" dirty="0">
                <a:solidFill>
                  <a:schemeClr val="accent5">
                    <a:lumMod val="75000"/>
                  </a:schemeClr>
                </a:solidFill>
              </a:rPr>
              <a:t>, Kmetijsko gozdarski zavod </a:t>
            </a:r>
            <a:r>
              <a:rPr lang="sl-SI" b="1" dirty="0" smtClean="0">
                <a:solidFill>
                  <a:schemeClr val="accent5">
                    <a:lumMod val="75000"/>
                  </a:schemeClr>
                </a:solidFill>
              </a:rPr>
              <a:t>Maribor;</a:t>
            </a:r>
          </a:p>
          <a:p>
            <a:pPr lvl="1"/>
            <a:r>
              <a:rPr lang="sl-SI" b="1" dirty="0" smtClean="0">
                <a:solidFill>
                  <a:schemeClr val="accent5">
                    <a:lumMod val="75000"/>
                  </a:schemeClr>
                </a:solidFill>
              </a:rPr>
              <a:t>JGZ </a:t>
            </a:r>
            <a:r>
              <a:rPr lang="sl-SI" b="1" dirty="0">
                <a:solidFill>
                  <a:schemeClr val="accent5">
                    <a:lumMod val="75000"/>
                  </a:schemeClr>
                </a:solidFill>
              </a:rPr>
              <a:t>Rinka, Rogoza pri </a:t>
            </a:r>
            <a:r>
              <a:rPr lang="sl-SI" b="1" dirty="0" smtClean="0">
                <a:solidFill>
                  <a:schemeClr val="accent5">
                    <a:lumMod val="75000"/>
                  </a:schemeClr>
                </a:solidFill>
              </a:rPr>
              <a:t>Mariboru;</a:t>
            </a:r>
          </a:p>
          <a:p>
            <a:pPr lvl="1"/>
            <a:r>
              <a:rPr lang="sl-SI" b="1" dirty="0" smtClean="0">
                <a:solidFill>
                  <a:schemeClr val="accent5">
                    <a:lumMod val="75000"/>
                  </a:schemeClr>
                </a:solidFill>
              </a:rPr>
              <a:t>Kmetija </a:t>
            </a:r>
            <a:r>
              <a:rPr lang="sl-SI" b="1" dirty="0">
                <a:solidFill>
                  <a:schemeClr val="accent5">
                    <a:lumMod val="75000"/>
                  </a:schemeClr>
                </a:solidFill>
              </a:rPr>
              <a:t>Kopač, </a:t>
            </a:r>
            <a:r>
              <a:rPr lang="sl-SI" b="1" dirty="0" smtClean="0">
                <a:solidFill>
                  <a:schemeClr val="accent5">
                    <a:lumMod val="75000"/>
                  </a:schemeClr>
                </a:solidFill>
              </a:rPr>
              <a:t>Medno; </a:t>
            </a:r>
          </a:p>
          <a:p>
            <a:pPr lvl="1"/>
            <a:r>
              <a:rPr lang="sl-SI" b="1" dirty="0" smtClean="0">
                <a:solidFill>
                  <a:schemeClr val="accent5">
                    <a:lumMod val="75000"/>
                  </a:schemeClr>
                </a:solidFill>
              </a:rPr>
              <a:t>Kmetija </a:t>
            </a:r>
            <a:r>
              <a:rPr lang="sl-SI" b="1" dirty="0">
                <a:solidFill>
                  <a:schemeClr val="accent5">
                    <a:lumMod val="75000"/>
                  </a:schemeClr>
                </a:solidFill>
              </a:rPr>
              <a:t>Kocuvan, Vukovje pri </a:t>
            </a:r>
            <a:r>
              <a:rPr lang="sl-SI" b="1" dirty="0" smtClean="0">
                <a:solidFill>
                  <a:schemeClr val="accent5">
                    <a:lumMod val="75000"/>
                  </a:schemeClr>
                </a:solidFill>
              </a:rPr>
              <a:t>Pesnici;</a:t>
            </a:r>
          </a:p>
          <a:p>
            <a:pPr lvl="1"/>
            <a:r>
              <a:rPr lang="sl-SI" b="1" dirty="0" smtClean="0">
                <a:solidFill>
                  <a:schemeClr val="accent5">
                    <a:lumMod val="75000"/>
                  </a:schemeClr>
                </a:solidFill>
              </a:rPr>
              <a:t>Kmetija </a:t>
            </a:r>
            <a:r>
              <a:rPr lang="sl-SI" b="1" dirty="0">
                <a:solidFill>
                  <a:schemeClr val="accent5">
                    <a:lumMod val="75000"/>
                  </a:schemeClr>
                </a:solidFill>
              </a:rPr>
              <a:t>Lašič, Miklavž na Drav. polju </a:t>
            </a:r>
            <a:r>
              <a:rPr lang="sl-SI" b="1" dirty="0" smtClean="0">
                <a:solidFill>
                  <a:schemeClr val="accent5">
                    <a:lumMod val="75000"/>
                  </a:schemeClr>
                </a:solidFill>
              </a:rPr>
              <a:t>– Dobrovce;</a:t>
            </a:r>
          </a:p>
          <a:p>
            <a:pPr lvl="1"/>
            <a:r>
              <a:rPr lang="sl-SI" b="1" dirty="0" smtClean="0">
                <a:solidFill>
                  <a:schemeClr val="accent5">
                    <a:lumMod val="75000"/>
                  </a:schemeClr>
                </a:solidFill>
              </a:rPr>
              <a:t>Kmetija </a:t>
            </a:r>
            <a:r>
              <a:rPr lang="sl-SI" b="1" dirty="0">
                <a:solidFill>
                  <a:schemeClr val="accent5">
                    <a:lumMod val="75000"/>
                  </a:schemeClr>
                </a:solidFill>
              </a:rPr>
              <a:t>Lep, </a:t>
            </a:r>
            <a:r>
              <a:rPr lang="sl-SI" b="1" dirty="0" smtClean="0">
                <a:solidFill>
                  <a:schemeClr val="accent5">
                    <a:lumMod val="75000"/>
                  </a:schemeClr>
                </a:solidFill>
              </a:rPr>
              <a:t>Fala; </a:t>
            </a:r>
          </a:p>
          <a:p>
            <a:pPr lvl="1"/>
            <a:r>
              <a:rPr lang="sl-SI" b="1" dirty="0" smtClean="0">
                <a:solidFill>
                  <a:schemeClr val="accent5">
                    <a:lumMod val="75000"/>
                  </a:schemeClr>
                </a:solidFill>
              </a:rPr>
              <a:t>Kmetija </a:t>
            </a:r>
            <a:r>
              <a:rPr lang="sl-SI" b="1" dirty="0">
                <a:solidFill>
                  <a:schemeClr val="accent5">
                    <a:lumMod val="75000"/>
                  </a:schemeClr>
                </a:solidFill>
              </a:rPr>
              <a:t>Žnideršič, </a:t>
            </a:r>
            <a:r>
              <a:rPr lang="sl-SI" b="1" dirty="0" err="1">
                <a:solidFill>
                  <a:schemeClr val="accent5">
                    <a:lumMod val="75000"/>
                  </a:schemeClr>
                </a:solidFill>
              </a:rPr>
              <a:t>Črnc</a:t>
            </a:r>
            <a:r>
              <a:rPr lang="sl-SI" b="1" dirty="0">
                <a:solidFill>
                  <a:schemeClr val="accent5">
                    <a:lumMod val="75000"/>
                  </a:schemeClr>
                </a:solidFill>
              </a:rPr>
              <a:t> pri Brežicah</a:t>
            </a:r>
            <a:endParaRPr lang="sl-SI" b="1" dirty="0" smtClean="0">
              <a:solidFill>
                <a:schemeClr val="accent5">
                  <a:lumMod val="75000"/>
                </a:schemeClr>
              </a:solidFill>
            </a:endParaRPr>
          </a:p>
          <a:p>
            <a:pPr marL="0" indent="0">
              <a:buNone/>
            </a:pPr>
            <a:r>
              <a:rPr lang="sl-SI" b="1" dirty="0" smtClean="0">
                <a:solidFill>
                  <a:schemeClr val="accent5">
                    <a:lumMod val="75000"/>
                  </a:schemeClr>
                </a:solidFill>
              </a:rPr>
              <a:t>Tip projekta: EIP</a:t>
            </a:r>
          </a:p>
          <a:p>
            <a:pPr marL="0" indent="0">
              <a:buNone/>
            </a:pPr>
            <a:r>
              <a:rPr lang="sl-SI" b="1" dirty="0" smtClean="0">
                <a:solidFill>
                  <a:schemeClr val="accent5">
                    <a:lumMod val="75000"/>
                  </a:schemeClr>
                </a:solidFill>
              </a:rPr>
              <a:t>Tematika: </a:t>
            </a:r>
            <a:r>
              <a:rPr lang="sl-SI" b="1" dirty="0">
                <a:solidFill>
                  <a:schemeClr val="accent5">
                    <a:lumMod val="75000"/>
                  </a:schemeClr>
                </a:solidFill>
              </a:rPr>
              <a:t>Okolje in podnebne spremembe </a:t>
            </a:r>
            <a:endParaRPr lang="sl-SI" b="1" i="1" dirty="0" smtClean="0">
              <a:solidFill>
                <a:schemeClr val="accent5">
                  <a:lumMod val="75000"/>
                </a:schemeClr>
              </a:solidFill>
            </a:endParaRPr>
          </a:p>
          <a:p>
            <a:pPr marL="0" indent="0">
              <a:buNone/>
            </a:pPr>
            <a:r>
              <a:rPr lang="sl-SI" b="1" dirty="0" smtClean="0">
                <a:solidFill>
                  <a:schemeClr val="accent5">
                    <a:lumMod val="75000"/>
                  </a:schemeClr>
                </a:solidFill>
              </a:rPr>
              <a:t>Obdobje </a:t>
            </a:r>
            <a:r>
              <a:rPr lang="sl-SI" sz="3000" b="1" dirty="0" smtClean="0">
                <a:solidFill>
                  <a:schemeClr val="accent5">
                    <a:lumMod val="75000"/>
                  </a:schemeClr>
                </a:solidFill>
              </a:rPr>
              <a:t>trajanja: </a:t>
            </a:r>
            <a:r>
              <a:rPr lang="sl-SI" sz="3000" b="1" dirty="0">
                <a:solidFill>
                  <a:schemeClr val="accent5">
                    <a:lumMod val="75000"/>
                  </a:schemeClr>
                </a:solidFill>
              </a:rPr>
              <a:t>14.12.2019 – 13.12.2021</a:t>
            </a:r>
          </a:p>
          <a:p>
            <a:pPr marL="0" indent="0">
              <a:buNone/>
            </a:pPr>
            <a:r>
              <a:rPr lang="sl-SI" b="1" dirty="0" smtClean="0">
                <a:solidFill>
                  <a:schemeClr val="accent5">
                    <a:lumMod val="75000"/>
                  </a:schemeClr>
                </a:solidFill>
              </a:rPr>
              <a:t>Višina odobrenih sredstev: </a:t>
            </a:r>
            <a:r>
              <a:rPr lang="sl-SI" b="1" dirty="0">
                <a:solidFill>
                  <a:schemeClr val="accent5">
                    <a:lumMod val="75000"/>
                  </a:schemeClr>
                </a:solidFill>
              </a:rPr>
              <a:t>239.934,36 </a:t>
            </a:r>
            <a:r>
              <a:rPr lang="sl-SI" b="1" dirty="0" smtClean="0">
                <a:solidFill>
                  <a:schemeClr val="accent5">
                    <a:lumMod val="75000"/>
                  </a:schemeClr>
                </a:solidFill>
              </a:rPr>
              <a:t>EUR €</a:t>
            </a:r>
          </a:p>
          <a:p>
            <a:endParaRPr lang="sl-SI" b="1" dirty="0">
              <a:solidFill>
                <a:schemeClr val="accent5">
                  <a:lumMod val="75000"/>
                </a:schemeClr>
              </a:solidFill>
            </a:endParaRPr>
          </a:p>
        </p:txBody>
      </p:sp>
      <p:pic>
        <p:nvPicPr>
          <p:cNvPr id="11" name="Slika 10">
            <a:extLst>
              <a:ext uri="{FF2B5EF4-FFF2-40B4-BE49-F238E27FC236}">
                <a16:creationId xmlns:a16="http://schemas.microsoft.com/office/drawing/2014/main" id="{FFD4384F-790A-420C-8BCA-1769490F4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645" y="6210682"/>
            <a:ext cx="2490493" cy="615142"/>
          </a:xfrm>
          <a:prstGeom prst="rect">
            <a:avLst/>
          </a:prstGeom>
        </p:spPr>
      </p:pic>
      <p:pic>
        <p:nvPicPr>
          <p:cNvPr id="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8837" t="17248" r="7789" b="70880"/>
          <a:stretch/>
        </p:blipFill>
        <p:spPr bwMode="auto">
          <a:xfrm>
            <a:off x="8286334" y="5908122"/>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Slika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1593" y="6262268"/>
            <a:ext cx="2438400" cy="511969"/>
          </a:xfrm>
          <a:prstGeom prst="rect">
            <a:avLst/>
          </a:prstGeom>
        </p:spPr>
      </p:pic>
      <p:pic>
        <p:nvPicPr>
          <p:cNvPr id="4" name="Slika 3"/>
          <p:cNvPicPr>
            <a:picLocks noChangeAspect="1"/>
          </p:cNvPicPr>
          <p:nvPr/>
        </p:nvPicPr>
        <p:blipFill rotWithShape="1">
          <a:blip r:embed="rId6"/>
          <a:srcRect l="7998" r="10036"/>
          <a:stretch/>
        </p:blipFill>
        <p:spPr>
          <a:xfrm>
            <a:off x="7014487" y="894449"/>
            <a:ext cx="4862146" cy="4485272"/>
          </a:xfrm>
          <a:prstGeom prst="rect">
            <a:avLst/>
          </a:prstGeom>
        </p:spPr>
      </p:pic>
      <p:pic>
        <p:nvPicPr>
          <p:cNvPr id="5" name="Slika 4"/>
          <p:cNvPicPr>
            <a:picLocks noChangeAspect="1"/>
          </p:cNvPicPr>
          <p:nvPr/>
        </p:nvPicPr>
        <p:blipFill>
          <a:blip r:embed="rId7"/>
          <a:stretch>
            <a:fillRect/>
          </a:stretch>
        </p:blipFill>
        <p:spPr>
          <a:xfrm>
            <a:off x="10312794" y="5671038"/>
            <a:ext cx="1072583" cy="1145438"/>
          </a:xfrm>
          <a:prstGeom prst="rect">
            <a:avLst/>
          </a:prstGeom>
        </p:spPr>
      </p:pic>
    </p:spTree>
    <p:extLst>
      <p:ext uri="{BB962C8B-B14F-4D97-AF65-F5344CB8AC3E}">
        <p14:creationId xmlns:p14="http://schemas.microsoft.com/office/powerpoint/2010/main" val="2626529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EDBD"/>
        </a:soli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832645" y="109496"/>
            <a:ext cx="10515600" cy="1062783"/>
          </a:xfrm>
        </p:spPr>
        <p:txBody>
          <a:bodyPr>
            <a:normAutofit/>
          </a:bodyPr>
          <a:lstStyle/>
          <a:p>
            <a:r>
              <a:rPr lang="sl-SI" sz="5300" b="1" dirty="0" smtClean="0">
                <a:solidFill>
                  <a:schemeClr val="accent5">
                    <a:lumMod val="75000"/>
                  </a:schemeClr>
                </a:solidFill>
                <a:latin typeface="+mn-lt"/>
              </a:rPr>
              <a:t>NAMEN IN CILJI PROJEKTA</a:t>
            </a:r>
            <a:endParaRPr lang="sl-SI" sz="4000" b="1" dirty="0">
              <a:solidFill>
                <a:schemeClr val="accent5">
                  <a:lumMod val="75000"/>
                </a:schemeClr>
              </a:solidFill>
              <a:latin typeface="+mn-lt"/>
            </a:endParaRPr>
          </a:p>
        </p:txBody>
      </p:sp>
      <p:pic>
        <p:nvPicPr>
          <p:cNvPr id="10" name="Picture 2" descr="N:\INTERNO\DK\SSPRP\OSKLR\PROGRAM_RAZVOJA_PODEZELJA_2014-2020\Ukrep_M16_Sodelovanje\EIP VEM točka\Brošure in zloženke in pingvin\Brošura_pingvin_logotip\eip-slogan-sl-en-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2640" y="5993476"/>
            <a:ext cx="2543694" cy="864524"/>
          </a:xfrm>
          <a:prstGeom prst="rect">
            <a:avLst/>
          </a:prstGeom>
          <a:noFill/>
          <a:extLst>
            <a:ext uri="{909E8E84-426E-40DD-AFC4-6F175D3DCCD1}">
              <a14:hiddenFill xmlns:a14="http://schemas.microsoft.com/office/drawing/2010/main">
                <a:solidFill>
                  <a:srgbClr val="FFFFFF"/>
                </a:solidFill>
              </a14:hiddenFill>
            </a:ext>
          </a:extLst>
        </p:spPr>
      </p:pic>
      <p:pic>
        <p:nvPicPr>
          <p:cNvPr id="11" name="Slika 10">
            <a:extLst>
              <a:ext uri="{FF2B5EF4-FFF2-40B4-BE49-F238E27FC236}">
                <a16:creationId xmlns:a16="http://schemas.microsoft.com/office/drawing/2014/main" id="{FFD4384F-790A-420C-8BCA-1769490F4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645" y="6210682"/>
            <a:ext cx="2490493" cy="615142"/>
          </a:xfrm>
          <a:prstGeom prst="rect">
            <a:avLst/>
          </a:prstGeom>
        </p:spPr>
      </p:pic>
      <p:pic>
        <p:nvPicPr>
          <p:cNvPr id="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8837" t="17248" r="7789" b="70880"/>
          <a:stretch/>
        </p:blipFill>
        <p:spPr bwMode="auto">
          <a:xfrm>
            <a:off x="8286334" y="5908122"/>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Slika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1593" y="6262268"/>
            <a:ext cx="2438400" cy="511969"/>
          </a:xfrm>
          <a:prstGeom prst="rect">
            <a:avLst/>
          </a:prstGeom>
        </p:spPr>
      </p:pic>
      <p:pic>
        <p:nvPicPr>
          <p:cNvPr id="5" name="Slika 4"/>
          <p:cNvPicPr>
            <a:picLocks noChangeAspect="1"/>
          </p:cNvPicPr>
          <p:nvPr/>
        </p:nvPicPr>
        <p:blipFill>
          <a:blip r:embed="rId6"/>
          <a:stretch>
            <a:fillRect/>
          </a:stretch>
        </p:blipFill>
        <p:spPr>
          <a:xfrm>
            <a:off x="6361894" y="1571023"/>
            <a:ext cx="5060119" cy="4023709"/>
          </a:xfrm>
          <a:prstGeom prst="rect">
            <a:avLst/>
          </a:prstGeom>
        </p:spPr>
      </p:pic>
      <p:pic>
        <p:nvPicPr>
          <p:cNvPr id="3" name="Slika 2"/>
          <p:cNvPicPr>
            <a:picLocks noChangeAspect="1"/>
          </p:cNvPicPr>
          <p:nvPr/>
        </p:nvPicPr>
        <p:blipFill>
          <a:blip r:embed="rId7"/>
          <a:stretch>
            <a:fillRect/>
          </a:stretch>
        </p:blipFill>
        <p:spPr>
          <a:xfrm>
            <a:off x="10349024" y="5679677"/>
            <a:ext cx="1072989" cy="1146147"/>
          </a:xfrm>
          <a:prstGeom prst="rect">
            <a:avLst/>
          </a:prstGeom>
        </p:spPr>
      </p:pic>
      <p:sp>
        <p:nvSpPr>
          <p:cNvPr id="15" name="PoljeZBesedilom 14"/>
          <p:cNvSpPr txBox="1"/>
          <p:nvPr/>
        </p:nvSpPr>
        <p:spPr>
          <a:xfrm>
            <a:off x="285065" y="1641399"/>
            <a:ext cx="5560016" cy="3724096"/>
          </a:xfrm>
          <a:prstGeom prst="rect">
            <a:avLst/>
          </a:prstGeom>
          <a:noFill/>
        </p:spPr>
        <p:txBody>
          <a:bodyPr wrap="square" rtlCol="0">
            <a:spAutoFit/>
          </a:bodyPr>
          <a:lstStyle/>
          <a:p>
            <a:pPr marL="285750" indent="-285750">
              <a:buFont typeface="Arial" panose="020B0604020202020204" pitchFamily="34" charset="0"/>
              <a:buChar char="•"/>
            </a:pPr>
            <a:r>
              <a:rPr lang="sl-SI" sz="2400" b="1" dirty="0" smtClean="0">
                <a:solidFill>
                  <a:srgbClr val="00B050"/>
                </a:solidFill>
              </a:rPr>
              <a:t>Kmetijstvo in podnebne spremembe</a:t>
            </a:r>
          </a:p>
          <a:p>
            <a:pPr marL="285750" indent="-285750">
              <a:buFont typeface="Arial" panose="020B0604020202020204" pitchFamily="34" charset="0"/>
              <a:buChar char="•"/>
            </a:pPr>
            <a:r>
              <a:rPr lang="sl-SI" sz="2400" b="1" dirty="0" smtClean="0">
                <a:solidFill>
                  <a:srgbClr val="00B050"/>
                </a:solidFill>
              </a:rPr>
              <a:t>Prilagajanje živinoreje – krma na zalogo</a:t>
            </a:r>
          </a:p>
          <a:p>
            <a:pPr marL="285750" indent="-285750">
              <a:buFont typeface="Arial" panose="020B0604020202020204" pitchFamily="34" charset="0"/>
              <a:buChar char="•"/>
            </a:pPr>
            <a:r>
              <a:rPr lang="sl-SI" sz="2400" b="1" dirty="0" smtClean="0">
                <a:solidFill>
                  <a:srgbClr val="00B050"/>
                </a:solidFill>
              </a:rPr>
              <a:t>Pridelava v obdobju, ko ni suše</a:t>
            </a:r>
          </a:p>
          <a:p>
            <a:pPr marL="285750" indent="-285750">
              <a:buFont typeface="Arial" panose="020B0604020202020204" pitchFamily="34" charset="0"/>
              <a:buChar char="•"/>
            </a:pPr>
            <a:r>
              <a:rPr lang="sl-SI" sz="2400" b="1" dirty="0" smtClean="0">
                <a:solidFill>
                  <a:srgbClr val="00B050"/>
                </a:solidFill>
              </a:rPr>
              <a:t>Pridelava proti suši odpornih rastlin</a:t>
            </a:r>
          </a:p>
          <a:p>
            <a:pPr marL="285750" indent="-285750">
              <a:buFont typeface="Arial" panose="020B0604020202020204" pitchFamily="34" charset="0"/>
              <a:buChar char="•"/>
            </a:pPr>
            <a:r>
              <a:rPr lang="sl-SI" sz="2400" b="1" dirty="0" smtClean="0">
                <a:solidFill>
                  <a:srgbClr val="00B050"/>
                </a:solidFill>
              </a:rPr>
              <a:t>Metuljnice in mešanice semena metuljnic in trav</a:t>
            </a:r>
          </a:p>
          <a:p>
            <a:pPr marL="285750" indent="-285750">
              <a:buFont typeface="Arial" panose="020B0604020202020204" pitchFamily="34" charset="0"/>
              <a:buChar char="•"/>
            </a:pPr>
            <a:r>
              <a:rPr lang="sl-SI" sz="2400" b="1" dirty="0" smtClean="0">
                <a:solidFill>
                  <a:srgbClr val="00B050"/>
                </a:solidFill>
              </a:rPr>
              <a:t>Siliranje krme na zalogo</a:t>
            </a:r>
          </a:p>
          <a:p>
            <a:pPr marL="285750" indent="-285750">
              <a:buFont typeface="Arial" panose="020B0604020202020204" pitchFamily="34" charset="0"/>
              <a:buChar char="•"/>
            </a:pPr>
            <a:r>
              <a:rPr lang="sl-SI" sz="2400" b="1" dirty="0" smtClean="0">
                <a:solidFill>
                  <a:srgbClr val="00B050"/>
                </a:solidFill>
              </a:rPr>
              <a:t>Prenos obstoječih in novih znanj preko povezovanja v prakso</a:t>
            </a:r>
          </a:p>
          <a:p>
            <a:pPr marL="285750" indent="-285750">
              <a:buFont typeface="Arial" panose="020B0604020202020204" pitchFamily="34" charset="0"/>
              <a:buChar char="•"/>
            </a:pPr>
            <a:endParaRPr lang="en-GB" sz="2000" b="1" dirty="0">
              <a:solidFill>
                <a:srgbClr val="00B050"/>
              </a:solidFill>
            </a:endParaRPr>
          </a:p>
        </p:txBody>
      </p:sp>
    </p:spTree>
    <p:extLst>
      <p:ext uri="{BB962C8B-B14F-4D97-AF65-F5344CB8AC3E}">
        <p14:creationId xmlns:p14="http://schemas.microsoft.com/office/powerpoint/2010/main" val="162975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6EDBD"/>
        </a:solidFill>
        <a:effectLst/>
      </p:bgPr>
    </p:bg>
    <p:spTree>
      <p:nvGrpSpPr>
        <p:cNvPr id="1" name=""/>
        <p:cNvGrpSpPr/>
        <p:nvPr/>
      </p:nvGrpSpPr>
      <p:grpSpPr>
        <a:xfrm>
          <a:off x="0" y="0"/>
          <a:ext cx="0" cy="0"/>
          <a:chOff x="0" y="0"/>
          <a:chExt cx="0" cy="0"/>
        </a:xfrm>
      </p:grpSpPr>
      <p:pic>
        <p:nvPicPr>
          <p:cNvPr id="10" name="Picture 2" descr="N:\INTERNO\DK\SSPRP\OSKLR\PROGRAM_RAZVOJA_PODEZELJA_2014-2020\Ukrep_M16_Sodelovanje\EIP VEM točka\Brošure in zloženke in pingvin\Brošura_pingvin_logotip\eip-slogan-sl-en-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2640" y="5993476"/>
            <a:ext cx="2543694" cy="864524"/>
          </a:xfrm>
          <a:prstGeom prst="rect">
            <a:avLst/>
          </a:prstGeom>
          <a:noFill/>
          <a:extLst>
            <a:ext uri="{909E8E84-426E-40DD-AFC4-6F175D3DCCD1}">
              <a14:hiddenFill xmlns:a14="http://schemas.microsoft.com/office/drawing/2010/main">
                <a:solidFill>
                  <a:srgbClr val="FFFFFF"/>
                </a:solidFill>
              </a14:hiddenFill>
            </a:ext>
          </a:extLst>
        </p:spPr>
      </p:pic>
      <p:pic>
        <p:nvPicPr>
          <p:cNvPr id="11" name="Slika 10">
            <a:extLst>
              <a:ext uri="{FF2B5EF4-FFF2-40B4-BE49-F238E27FC236}">
                <a16:creationId xmlns:a16="http://schemas.microsoft.com/office/drawing/2014/main" id="{FFD4384F-790A-420C-8BCA-1769490F4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645" y="6210682"/>
            <a:ext cx="2490493" cy="615142"/>
          </a:xfrm>
          <a:prstGeom prst="rect">
            <a:avLst/>
          </a:prstGeom>
        </p:spPr>
      </p:pic>
      <p:pic>
        <p:nvPicPr>
          <p:cNvPr id="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8837" t="17248" r="7789" b="70880"/>
          <a:stretch/>
        </p:blipFill>
        <p:spPr bwMode="auto">
          <a:xfrm>
            <a:off x="8286334" y="5908122"/>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Slika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1593" y="6262268"/>
            <a:ext cx="2438400" cy="511969"/>
          </a:xfrm>
          <a:prstGeom prst="rect">
            <a:avLst/>
          </a:prstGeom>
        </p:spPr>
      </p:pic>
      <p:sp>
        <p:nvSpPr>
          <p:cNvPr id="2" name="PoljeZBesedilom 1"/>
          <p:cNvSpPr txBox="1"/>
          <p:nvPr/>
        </p:nvSpPr>
        <p:spPr>
          <a:xfrm>
            <a:off x="252234" y="3425819"/>
            <a:ext cx="5494248" cy="3041602"/>
          </a:xfrm>
          <a:prstGeom prst="rect">
            <a:avLst/>
          </a:prstGeom>
          <a:noFill/>
        </p:spPr>
        <p:txBody>
          <a:bodyPr wrap="square" rtlCol="0">
            <a:spAutoFit/>
          </a:bodyPr>
          <a:lstStyle/>
          <a:p>
            <a:pPr marL="571500" lvl="0" indent="-342900" algn="just">
              <a:lnSpc>
                <a:spcPct val="107000"/>
              </a:lnSpc>
              <a:buFont typeface="Arial" panose="020B0604020202020204" pitchFamily="34" charset="0"/>
              <a:buChar char="•"/>
            </a:pPr>
            <a:r>
              <a:rPr lang="sl-SI" sz="2000" b="1" dirty="0">
                <a:solidFill>
                  <a:srgbClr val="00B050"/>
                </a:solidFill>
                <a:ea typeface="Calibri" panose="020F0502020204030204" pitchFamily="34" charset="0"/>
                <a:cs typeface="Times New Roman" panose="02020603050405020304" pitchFamily="18" charset="0"/>
              </a:rPr>
              <a:t>Lucerna in njene </a:t>
            </a:r>
            <a:r>
              <a:rPr lang="sl-SI" sz="2000" b="1" dirty="0" smtClean="0">
                <a:solidFill>
                  <a:srgbClr val="00B050"/>
                </a:solidFill>
                <a:ea typeface="Calibri" panose="020F0502020204030204" pitchFamily="34" charset="0"/>
                <a:cs typeface="Times New Roman" panose="02020603050405020304" pitchFamily="18" charset="0"/>
              </a:rPr>
              <a:t>mešanice</a:t>
            </a:r>
          </a:p>
          <a:p>
            <a:pPr marL="571500" lvl="0" indent="-342900" algn="just">
              <a:lnSpc>
                <a:spcPct val="107000"/>
              </a:lnSpc>
              <a:buFont typeface="Arial" panose="020B0604020202020204" pitchFamily="34" charset="0"/>
              <a:buChar char="•"/>
            </a:pPr>
            <a:r>
              <a:rPr lang="sl-SI" sz="2000" b="1" dirty="0">
                <a:solidFill>
                  <a:srgbClr val="00B050"/>
                </a:solidFill>
                <a:ea typeface="Calibri" panose="020F0502020204030204" pitchFamily="34" charset="0"/>
                <a:cs typeface="Times New Roman" panose="02020603050405020304" pitchFamily="18" charset="0"/>
              </a:rPr>
              <a:t>Prezimni dosevki </a:t>
            </a:r>
          </a:p>
          <a:p>
            <a:pPr marL="571500" lvl="0" indent="-342900" algn="just">
              <a:lnSpc>
                <a:spcPct val="107000"/>
              </a:lnSpc>
              <a:buFont typeface="Arial" panose="020B0604020202020204" pitchFamily="34" charset="0"/>
              <a:buChar char="•"/>
            </a:pPr>
            <a:r>
              <a:rPr lang="sl-SI" sz="2000" b="1" dirty="0" smtClean="0">
                <a:solidFill>
                  <a:srgbClr val="00B050"/>
                </a:solidFill>
                <a:ea typeface="Calibri" panose="020F0502020204030204" pitchFamily="34" charset="0"/>
                <a:cs typeface="Times New Roman" panose="02020603050405020304" pitchFamily="18" charset="0"/>
              </a:rPr>
              <a:t>Gnojenje</a:t>
            </a:r>
          </a:p>
          <a:p>
            <a:pPr marL="571500" lvl="0" indent="-342900" algn="just">
              <a:lnSpc>
                <a:spcPct val="107000"/>
              </a:lnSpc>
              <a:buFont typeface="Arial" panose="020B0604020202020204" pitchFamily="34" charset="0"/>
              <a:buChar char="•"/>
            </a:pPr>
            <a:r>
              <a:rPr lang="sl-SI" sz="2000" b="1" dirty="0" smtClean="0">
                <a:solidFill>
                  <a:srgbClr val="00B050"/>
                </a:solidFill>
                <a:ea typeface="Calibri" panose="020F0502020204030204" pitchFamily="34" charset="0"/>
                <a:cs typeface="Times New Roman" panose="02020603050405020304" pitchFamily="18" charset="0"/>
              </a:rPr>
              <a:t>Setev</a:t>
            </a:r>
          </a:p>
          <a:p>
            <a:pPr marL="571500" lvl="0" indent="-342900" algn="just">
              <a:lnSpc>
                <a:spcPct val="107000"/>
              </a:lnSpc>
              <a:buFont typeface="Arial" panose="020B0604020202020204" pitchFamily="34" charset="0"/>
              <a:buChar char="•"/>
            </a:pPr>
            <a:r>
              <a:rPr lang="sl-SI" sz="2000" b="1" dirty="0" smtClean="0">
                <a:solidFill>
                  <a:srgbClr val="00B050"/>
                </a:solidFill>
                <a:ea typeface="Calibri" panose="020F0502020204030204" pitchFamily="34" charset="0"/>
                <a:cs typeface="Times New Roman" panose="02020603050405020304" pitchFamily="18" charset="0"/>
              </a:rPr>
              <a:t>Košnje in konzerviranje</a:t>
            </a:r>
          </a:p>
          <a:p>
            <a:pPr marL="571500" lvl="0" indent="-342900" algn="just">
              <a:lnSpc>
                <a:spcPct val="107000"/>
              </a:lnSpc>
              <a:buFont typeface="Arial" panose="020B0604020202020204" pitchFamily="34" charset="0"/>
              <a:buChar char="•"/>
            </a:pPr>
            <a:r>
              <a:rPr lang="sl-SI" sz="2000" b="1" dirty="0" smtClean="0">
                <a:solidFill>
                  <a:srgbClr val="00B050"/>
                </a:solidFill>
                <a:ea typeface="Calibri" panose="020F0502020204030204" pitchFamily="34" charset="0"/>
                <a:cs typeface="Times New Roman" panose="02020603050405020304" pitchFamily="18" charset="0"/>
              </a:rPr>
              <a:t>Naslednja poljščina</a:t>
            </a:r>
          </a:p>
          <a:p>
            <a:pPr marL="571500" lvl="0" indent="-342900" algn="just">
              <a:lnSpc>
                <a:spcPct val="107000"/>
              </a:lnSpc>
              <a:buFont typeface="Arial" panose="020B0604020202020204" pitchFamily="34" charset="0"/>
              <a:buChar char="•"/>
            </a:pPr>
            <a:r>
              <a:rPr lang="sl-SI" sz="2000" b="1" dirty="0" smtClean="0">
                <a:solidFill>
                  <a:srgbClr val="00B050"/>
                </a:solidFill>
                <a:ea typeface="Calibri" panose="020F0502020204030204" pitchFamily="34" charset="0"/>
                <a:cs typeface="Times New Roman" panose="02020603050405020304" pitchFamily="18" charset="0"/>
              </a:rPr>
              <a:t>Jemanje vzorcev tal, pridelkov in silaže</a:t>
            </a:r>
          </a:p>
          <a:p>
            <a:pPr marL="571500" lvl="0" indent="-342900" algn="just">
              <a:lnSpc>
                <a:spcPct val="107000"/>
              </a:lnSpc>
              <a:buFont typeface="Arial" panose="020B0604020202020204" pitchFamily="34" charset="0"/>
              <a:buChar char="•"/>
            </a:pPr>
            <a:r>
              <a:rPr lang="sl-SI" sz="2000" b="1" dirty="0" smtClean="0">
                <a:solidFill>
                  <a:srgbClr val="00B050"/>
                </a:solidFill>
                <a:ea typeface="Calibri" panose="020F0502020204030204" pitchFamily="34" charset="0"/>
                <a:cs typeface="Times New Roman" panose="02020603050405020304" pitchFamily="18" charset="0"/>
              </a:rPr>
              <a:t>Kemijske analize</a:t>
            </a:r>
          </a:p>
          <a:p>
            <a:pPr marL="571500" lvl="0" indent="-342900" algn="just">
              <a:lnSpc>
                <a:spcPct val="107000"/>
              </a:lnSpc>
              <a:spcAft>
                <a:spcPts val="800"/>
              </a:spcAft>
              <a:buFont typeface="Arial" panose="020B0604020202020204" pitchFamily="34" charset="0"/>
              <a:buChar char="•"/>
            </a:pPr>
            <a:endParaRPr lang="sl-SI" sz="2000" b="1" dirty="0">
              <a:solidFill>
                <a:srgbClr val="00B050"/>
              </a:solidFill>
              <a:ea typeface="Calibri" panose="020F0502020204030204" pitchFamily="34" charset="0"/>
              <a:cs typeface="Times New Roman" panose="02020603050405020304" pitchFamily="18" charset="0"/>
            </a:endParaRPr>
          </a:p>
        </p:txBody>
      </p:sp>
      <p:pic>
        <p:nvPicPr>
          <p:cNvPr id="3" name="Slika 2"/>
          <p:cNvPicPr>
            <a:picLocks noChangeAspect="1"/>
          </p:cNvPicPr>
          <p:nvPr/>
        </p:nvPicPr>
        <p:blipFill>
          <a:blip r:embed="rId6"/>
          <a:stretch>
            <a:fillRect/>
          </a:stretch>
        </p:blipFill>
        <p:spPr>
          <a:xfrm>
            <a:off x="7710855" y="357870"/>
            <a:ext cx="4000500" cy="5334002"/>
          </a:xfrm>
          <a:prstGeom prst="rect">
            <a:avLst/>
          </a:prstGeom>
        </p:spPr>
      </p:pic>
      <p:sp>
        <p:nvSpPr>
          <p:cNvPr id="4" name="Pravokotnik 3"/>
          <p:cNvSpPr/>
          <p:nvPr/>
        </p:nvSpPr>
        <p:spPr>
          <a:xfrm>
            <a:off x="0" y="-11462"/>
            <a:ext cx="7747057" cy="461665"/>
          </a:xfrm>
          <a:prstGeom prst="rect">
            <a:avLst/>
          </a:prstGeom>
        </p:spPr>
        <p:txBody>
          <a:bodyPr wrap="none">
            <a:spAutoFit/>
          </a:bodyPr>
          <a:lstStyle/>
          <a:p>
            <a:r>
              <a:rPr lang="sv-SE" sz="2400" b="1" dirty="0">
                <a:solidFill>
                  <a:schemeClr val="accent5">
                    <a:lumMod val="75000"/>
                  </a:schemeClr>
                </a:solidFill>
              </a:rPr>
              <a:t>PRAKTIČNI PROBLEM in IZVEDBA PRAKTIČNEGA PREIZKUSA</a:t>
            </a:r>
            <a:endParaRPr lang="en-GB" sz="2400" b="1" dirty="0">
              <a:solidFill>
                <a:schemeClr val="accent5">
                  <a:lumMod val="75000"/>
                </a:schemeClr>
              </a:solidFill>
            </a:endParaRPr>
          </a:p>
        </p:txBody>
      </p:sp>
      <p:sp>
        <p:nvSpPr>
          <p:cNvPr id="17" name="Zaobljeni pravokotnik 16"/>
          <p:cNvSpPr/>
          <p:nvPr/>
        </p:nvSpPr>
        <p:spPr>
          <a:xfrm>
            <a:off x="-1" y="518746"/>
            <a:ext cx="7508631" cy="2288732"/>
          </a:xfrm>
          <a:prstGeom prst="roundRect">
            <a:avLst/>
          </a:prstGeom>
          <a:noFill/>
          <a:ln w="25400" cap="flat" cmpd="sng" algn="ctr">
            <a:solidFill>
              <a:srgbClr val="00B050"/>
            </a:solidFill>
            <a:prstDash val="solid"/>
          </a:ln>
          <a:effectLst/>
        </p:spPr>
        <p:txBody>
          <a:bodyPr rtlCol="0" anchor="ctr"/>
          <a:lstStyle/>
          <a:p>
            <a:pPr marL="0" marR="0" lvl="0" indent="0" algn="just" defTabSz="3702703" eaLnBrk="1" fontAlgn="auto" latinLnBrk="0" hangingPunct="1">
              <a:lnSpc>
                <a:spcPct val="100000"/>
              </a:lnSpc>
              <a:spcBef>
                <a:spcPts val="0"/>
              </a:spcBef>
              <a:spcAft>
                <a:spcPts val="0"/>
              </a:spcAft>
              <a:buClrTx/>
              <a:buSzTx/>
              <a:buFontTx/>
              <a:buNone/>
              <a:tabLst/>
              <a:defRPr/>
            </a:pPr>
            <a:r>
              <a:rPr kumimoji="0" lang="sl-SI" sz="2000" b="1" i="0" u="none" strike="noStrike" kern="0" cap="none" spc="0" normalizeH="0" baseline="0" noProof="0" dirty="0" smtClean="0">
                <a:ln>
                  <a:noFill/>
                </a:ln>
                <a:solidFill>
                  <a:srgbClr val="00B050"/>
                </a:solidFill>
                <a:effectLst/>
                <a:uLnTx/>
                <a:uFillTx/>
                <a:latin typeface="Calibri"/>
                <a:ea typeface="+mn-ea"/>
                <a:cs typeface="+mn-cs"/>
              </a:rPr>
              <a:t>Praktični problem: </a:t>
            </a:r>
            <a:r>
              <a:rPr kumimoji="0" lang="sl-SI" sz="2000" b="1" i="0" u="none" strike="noStrike" kern="0" cap="none" spc="0" normalizeH="0" baseline="0" noProof="0" dirty="0" smtClean="0">
                <a:ln>
                  <a:noFill/>
                </a:ln>
                <a:solidFill>
                  <a:srgbClr val="1F497D"/>
                </a:solidFill>
                <a:effectLst/>
                <a:uLnTx/>
                <a:uFillTx/>
                <a:latin typeface="Calibri"/>
                <a:ea typeface="+mn-ea"/>
                <a:cs typeface="+mn-cs"/>
              </a:rPr>
              <a:t>Zaradi prilagajanja živinoreje podnebnim spremembam so potrebne izboljšane tehnologije pridelave in konzerviranja krme v obdobjih (zagotavljanje krme na zalogo), ko padavin ne primanjkuje in izboljšave pridelave proti suši odpornih rastlin. Obenem je potrebno čim manjše obremenjevanje okolja.  Slabo je povezovanje med institucijami in pomanjkljiv je prenos znanja v prakso.</a:t>
            </a:r>
            <a:r>
              <a:rPr kumimoji="0" lang="sl-SI" sz="2000" b="1" i="0" u="none" strike="noStrike" kern="0" cap="none" spc="0" normalizeH="0" baseline="0" noProof="0" dirty="0" smtClean="0">
                <a:ln>
                  <a:noFill/>
                </a:ln>
                <a:solidFill>
                  <a:srgbClr val="92D050"/>
                </a:solidFill>
                <a:effectLst/>
                <a:uLnTx/>
                <a:uFillTx/>
                <a:latin typeface="Calibri"/>
                <a:ea typeface="+mn-ea"/>
                <a:cs typeface="+mn-cs"/>
              </a:rPr>
              <a:t> </a:t>
            </a:r>
          </a:p>
        </p:txBody>
      </p:sp>
      <p:pic>
        <p:nvPicPr>
          <p:cNvPr id="7" name="Slika 6"/>
          <p:cNvPicPr>
            <a:picLocks noChangeAspect="1"/>
          </p:cNvPicPr>
          <p:nvPr/>
        </p:nvPicPr>
        <p:blipFill>
          <a:blip r:embed="rId7"/>
          <a:stretch>
            <a:fillRect/>
          </a:stretch>
        </p:blipFill>
        <p:spPr>
          <a:xfrm>
            <a:off x="10386482" y="5711853"/>
            <a:ext cx="1072989" cy="1146147"/>
          </a:xfrm>
          <a:prstGeom prst="rect">
            <a:avLst/>
          </a:prstGeom>
        </p:spPr>
      </p:pic>
      <p:sp>
        <p:nvSpPr>
          <p:cNvPr id="18" name="PoljeZBesedilom 17"/>
          <p:cNvSpPr txBox="1"/>
          <p:nvPr/>
        </p:nvSpPr>
        <p:spPr>
          <a:xfrm>
            <a:off x="832645" y="2957209"/>
            <a:ext cx="3564257" cy="461665"/>
          </a:xfrm>
          <a:prstGeom prst="rect">
            <a:avLst/>
          </a:prstGeom>
          <a:noFill/>
        </p:spPr>
        <p:txBody>
          <a:bodyPr wrap="square" rtlCol="0">
            <a:spAutoFit/>
          </a:bodyPr>
          <a:lstStyle/>
          <a:p>
            <a:r>
              <a:rPr lang="sl-SI" sz="2400" b="1" dirty="0" smtClean="0">
                <a:solidFill>
                  <a:srgbClr val="00B050"/>
                </a:solidFill>
              </a:rPr>
              <a:t>Izvedba projekta</a:t>
            </a:r>
            <a:endParaRPr lang="en-GB" sz="2400" b="1" dirty="0">
              <a:solidFill>
                <a:srgbClr val="00B050"/>
              </a:solidFill>
            </a:endParaRPr>
          </a:p>
        </p:txBody>
      </p:sp>
    </p:spTree>
    <p:extLst>
      <p:ext uri="{BB962C8B-B14F-4D97-AF65-F5344CB8AC3E}">
        <p14:creationId xmlns:p14="http://schemas.microsoft.com/office/powerpoint/2010/main" val="23055746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6EDBD"/>
        </a:soli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320824" y="76145"/>
            <a:ext cx="5369169" cy="478937"/>
          </a:xfrm>
        </p:spPr>
        <p:txBody>
          <a:bodyPr>
            <a:normAutofit/>
          </a:bodyPr>
          <a:lstStyle/>
          <a:p>
            <a:r>
              <a:rPr lang="sl-SI" sz="2800" b="1" dirty="0" smtClean="0">
                <a:solidFill>
                  <a:schemeClr val="accent5">
                    <a:lumMod val="75000"/>
                  </a:schemeClr>
                </a:solidFill>
                <a:latin typeface="+mn-lt"/>
              </a:rPr>
              <a:t>IZVEDLJIVOST PRENOSA V PRAKSO</a:t>
            </a:r>
            <a:endParaRPr lang="sl-SI" sz="2800" b="1" dirty="0">
              <a:solidFill>
                <a:schemeClr val="accent5">
                  <a:lumMod val="75000"/>
                </a:schemeClr>
              </a:solidFill>
              <a:latin typeface="+mn-lt"/>
            </a:endParaRPr>
          </a:p>
        </p:txBody>
      </p:sp>
      <p:pic>
        <p:nvPicPr>
          <p:cNvPr id="10" name="Picture 2" descr="N:\INTERNO\DK\SSPRP\OSKLR\PROGRAM_RAZVOJA_PODEZELJA_2014-2020\Ukrep_M16_Sodelovanje\EIP VEM točka\Brošure in zloženke in pingvin\Brošura_pingvin_logotip\eip-slogan-sl-en-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2640" y="5993476"/>
            <a:ext cx="2543694" cy="864524"/>
          </a:xfrm>
          <a:prstGeom prst="rect">
            <a:avLst/>
          </a:prstGeom>
          <a:noFill/>
          <a:extLst>
            <a:ext uri="{909E8E84-426E-40DD-AFC4-6F175D3DCCD1}">
              <a14:hiddenFill xmlns:a14="http://schemas.microsoft.com/office/drawing/2010/main">
                <a:solidFill>
                  <a:srgbClr val="FFFFFF"/>
                </a:solidFill>
              </a14:hiddenFill>
            </a:ext>
          </a:extLst>
        </p:spPr>
      </p:pic>
      <p:pic>
        <p:nvPicPr>
          <p:cNvPr id="11" name="Slika 10">
            <a:extLst>
              <a:ext uri="{FF2B5EF4-FFF2-40B4-BE49-F238E27FC236}">
                <a16:creationId xmlns:a16="http://schemas.microsoft.com/office/drawing/2014/main" id="{FFD4384F-790A-420C-8BCA-1769490F4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645" y="6210682"/>
            <a:ext cx="2490493" cy="615142"/>
          </a:xfrm>
          <a:prstGeom prst="rect">
            <a:avLst/>
          </a:prstGeom>
        </p:spPr>
      </p:pic>
      <p:pic>
        <p:nvPicPr>
          <p:cNvPr id="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8837" t="17248" r="7789" b="70880"/>
          <a:stretch/>
        </p:blipFill>
        <p:spPr bwMode="auto">
          <a:xfrm>
            <a:off x="8286334" y="5908122"/>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Slika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1593" y="6262268"/>
            <a:ext cx="2438400" cy="511969"/>
          </a:xfrm>
          <a:prstGeom prst="rect">
            <a:avLst/>
          </a:prstGeom>
        </p:spPr>
      </p:pic>
      <p:sp>
        <p:nvSpPr>
          <p:cNvPr id="4" name="PoljeZBesedilom 3"/>
          <p:cNvSpPr txBox="1"/>
          <p:nvPr/>
        </p:nvSpPr>
        <p:spPr>
          <a:xfrm>
            <a:off x="127285" y="606669"/>
            <a:ext cx="5808892" cy="6247864"/>
          </a:xfrm>
          <a:prstGeom prst="rect">
            <a:avLst/>
          </a:prstGeom>
          <a:noFill/>
        </p:spPr>
        <p:txBody>
          <a:bodyPr wrap="square" rtlCol="0">
            <a:spAutoFit/>
          </a:bodyPr>
          <a:lstStyle/>
          <a:p>
            <a:pPr marL="342900" indent="-342900">
              <a:buFont typeface="Arial" panose="020B0604020202020204" pitchFamily="34" charset="0"/>
              <a:buChar char="•"/>
            </a:pPr>
            <a:r>
              <a:rPr lang="sl-SI" sz="2000" b="1" dirty="0" smtClean="0">
                <a:solidFill>
                  <a:schemeClr val="accent5">
                    <a:lumMod val="75000"/>
                  </a:schemeClr>
                </a:solidFill>
              </a:rPr>
              <a:t>Ključne rešitve:  izboljšane tehnologije (rezultati beljakovinske krme na zalogo):</a:t>
            </a:r>
          </a:p>
          <a:p>
            <a:r>
              <a:rPr lang="sl-SI" sz="2000" b="1" dirty="0" smtClean="0"/>
              <a:t>- </a:t>
            </a:r>
            <a:r>
              <a:rPr lang="sl-SI" sz="2000" b="1" dirty="0" smtClean="0">
                <a:solidFill>
                  <a:srgbClr val="FF0000"/>
                </a:solidFill>
              </a:rPr>
              <a:t>Lucerna in mešanica – količine pridelkov</a:t>
            </a:r>
          </a:p>
          <a:p>
            <a:r>
              <a:rPr lang="sl-SI" sz="2000" b="1" dirty="0" smtClean="0">
                <a:solidFill>
                  <a:srgbClr val="FF0000"/>
                </a:solidFill>
              </a:rPr>
              <a:t>- Dosevki; detelja in mešanica – količine pridelkov</a:t>
            </a:r>
          </a:p>
          <a:p>
            <a:r>
              <a:rPr lang="sl-SI" sz="2000" b="1" dirty="0" smtClean="0">
                <a:solidFill>
                  <a:srgbClr val="FF0000"/>
                </a:solidFill>
              </a:rPr>
              <a:t>- Konzerviranje – kakovost silaž </a:t>
            </a:r>
          </a:p>
          <a:p>
            <a:pPr marL="342900" indent="-342900">
              <a:buFont typeface="Arial" panose="020B0604020202020204" pitchFamily="34" charset="0"/>
              <a:buChar char="•"/>
            </a:pPr>
            <a:r>
              <a:rPr lang="sl-SI" sz="2000" b="1" dirty="0" smtClean="0">
                <a:solidFill>
                  <a:schemeClr val="accent5">
                    <a:lumMod val="75000"/>
                  </a:schemeClr>
                </a:solidFill>
              </a:rPr>
              <a:t>Spremljajoči rezultati, povezovanje in  okoljevarstveni rezultati</a:t>
            </a:r>
          </a:p>
          <a:p>
            <a:pPr marL="342900" indent="-342900">
              <a:buFontTx/>
              <a:buChar char="-"/>
            </a:pPr>
            <a:r>
              <a:rPr lang="sl-SI" sz="2000" b="1" dirty="0" smtClean="0">
                <a:solidFill>
                  <a:srgbClr val="00B050"/>
                </a:solidFill>
              </a:rPr>
              <a:t>Povezovanje med projektnimi partnerji</a:t>
            </a:r>
          </a:p>
          <a:p>
            <a:pPr marL="342900" indent="-342900">
              <a:buFontTx/>
              <a:buChar char="-"/>
            </a:pPr>
            <a:r>
              <a:rPr lang="sl-SI" sz="2000" b="1" dirty="0" smtClean="0">
                <a:solidFill>
                  <a:srgbClr val="00B050"/>
                </a:solidFill>
              </a:rPr>
              <a:t>Vpliv </a:t>
            </a:r>
            <a:r>
              <a:rPr lang="sl-SI" sz="2000" b="1" dirty="0">
                <a:solidFill>
                  <a:srgbClr val="00B050"/>
                </a:solidFill>
              </a:rPr>
              <a:t>na naslednjo poljščino</a:t>
            </a:r>
          </a:p>
          <a:p>
            <a:pPr marL="342900" indent="-342900">
              <a:buFontTx/>
              <a:buChar char="-"/>
            </a:pPr>
            <a:r>
              <a:rPr lang="sl-SI" sz="2000" b="1" dirty="0" smtClean="0">
                <a:solidFill>
                  <a:srgbClr val="00B050"/>
                </a:solidFill>
              </a:rPr>
              <a:t>Simbiotska vezava N</a:t>
            </a:r>
          </a:p>
          <a:p>
            <a:pPr marL="342900" indent="-342900">
              <a:buFontTx/>
              <a:buChar char="-"/>
            </a:pPr>
            <a:r>
              <a:rPr lang="sl-SI" sz="2000" b="1" dirty="0" smtClean="0">
                <a:solidFill>
                  <a:srgbClr val="00B050"/>
                </a:solidFill>
              </a:rPr>
              <a:t>Vezava C v organsko snov</a:t>
            </a:r>
          </a:p>
          <a:p>
            <a:pPr marL="342900" indent="-342900">
              <a:buFontTx/>
              <a:buChar char="-"/>
            </a:pPr>
            <a:r>
              <a:rPr lang="sl-SI" sz="2000" b="1" dirty="0" smtClean="0">
                <a:solidFill>
                  <a:srgbClr val="00B050"/>
                </a:solidFill>
              </a:rPr>
              <a:t>Zmanjševanje nevarnosti izpiranja N</a:t>
            </a:r>
          </a:p>
          <a:p>
            <a:pPr marL="342900" indent="-342900">
              <a:buFontTx/>
              <a:buChar char="-"/>
            </a:pPr>
            <a:r>
              <a:rPr lang="sl-SI" sz="2000" b="1" dirty="0" smtClean="0">
                <a:solidFill>
                  <a:srgbClr val="00B050"/>
                </a:solidFill>
              </a:rPr>
              <a:t>Varovanje naravnih virov za kmetovanje, ohranjanje rodovitnosti tal</a:t>
            </a:r>
          </a:p>
          <a:p>
            <a:pPr marL="342900" indent="-342900">
              <a:buFontTx/>
              <a:buChar char="-"/>
            </a:pPr>
            <a:r>
              <a:rPr lang="sl-SI" sz="2000" b="1" dirty="0" smtClean="0">
                <a:solidFill>
                  <a:srgbClr val="00B050"/>
                </a:solidFill>
              </a:rPr>
              <a:t>Trajnostno kmetovanje</a:t>
            </a:r>
          </a:p>
          <a:p>
            <a:pPr marL="342900" indent="-342900">
              <a:buFontTx/>
              <a:buChar char="-"/>
            </a:pPr>
            <a:r>
              <a:rPr lang="sl-SI" sz="2000" b="1" dirty="0" smtClean="0">
                <a:solidFill>
                  <a:srgbClr val="00B050"/>
                </a:solidFill>
              </a:rPr>
              <a:t>Biotska raznovrstnost</a:t>
            </a:r>
          </a:p>
          <a:p>
            <a:pPr marL="342900" indent="-342900">
              <a:buFontTx/>
              <a:buChar char="-"/>
            </a:pPr>
            <a:r>
              <a:rPr lang="sl-SI" sz="2000" b="1" dirty="0" smtClean="0">
                <a:solidFill>
                  <a:srgbClr val="00B050"/>
                </a:solidFill>
              </a:rPr>
              <a:t>Blaženje podnebnih sprememb</a:t>
            </a:r>
          </a:p>
          <a:p>
            <a:pPr marL="342900" indent="-342900">
              <a:buFontTx/>
              <a:buChar char="-"/>
            </a:pPr>
            <a:r>
              <a:rPr lang="sl-SI" sz="2000" b="1" dirty="0" smtClean="0">
                <a:solidFill>
                  <a:srgbClr val="00B050"/>
                </a:solidFill>
              </a:rPr>
              <a:t>Ekološko kmetovanje</a:t>
            </a:r>
          </a:p>
          <a:p>
            <a:pPr marL="342900" indent="-342900">
              <a:buFontTx/>
              <a:buChar char="-"/>
            </a:pPr>
            <a:endParaRPr lang="sl-SI" sz="2000" b="1" dirty="0" smtClean="0"/>
          </a:p>
          <a:p>
            <a:pPr marL="342900" indent="-342900">
              <a:buFontTx/>
              <a:buChar char="-"/>
            </a:pPr>
            <a:endParaRPr lang="en-GB" sz="2000" b="1" dirty="0"/>
          </a:p>
        </p:txBody>
      </p:sp>
      <p:sp>
        <p:nvSpPr>
          <p:cNvPr id="6" name="PoljeZBesedilom 5"/>
          <p:cNvSpPr txBox="1"/>
          <p:nvPr/>
        </p:nvSpPr>
        <p:spPr>
          <a:xfrm>
            <a:off x="5936177" y="490896"/>
            <a:ext cx="3647438" cy="1815882"/>
          </a:xfrm>
          <a:prstGeom prst="rect">
            <a:avLst/>
          </a:prstGeom>
          <a:noFill/>
        </p:spPr>
        <p:txBody>
          <a:bodyPr wrap="square" rtlCol="0">
            <a:spAutoFit/>
          </a:bodyPr>
          <a:lstStyle/>
          <a:p>
            <a:r>
              <a:rPr lang="sl-SI" sz="2800" b="1" dirty="0" smtClean="0">
                <a:solidFill>
                  <a:srgbClr val="FF0000"/>
                </a:solidFill>
              </a:rPr>
              <a:t>Zelo visoka prenosljivost konkretnih rezultatov projekta v prakso</a:t>
            </a:r>
            <a:endParaRPr lang="en-GB" sz="2800" b="1" dirty="0">
              <a:solidFill>
                <a:srgbClr val="FF0000"/>
              </a:solidFill>
            </a:endParaRPr>
          </a:p>
        </p:txBody>
      </p:sp>
      <p:sp>
        <p:nvSpPr>
          <p:cNvPr id="7" name="PoljeZBesedilom 6"/>
          <p:cNvSpPr txBox="1"/>
          <p:nvPr/>
        </p:nvSpPr>
        <p:spPr>
          <a:xfrm>
            <a:off x="5909800" y="2802370"/>
            <a:ext cx="3673815" cy="3046988"/>
          </a:xfrm>
          <a:prstGeom prst="rect">
            <a:avLst/>
          </a:prstGeom>
          <a:noFill/>
        </p:spPr>
        <p:txBody>
          <a:bodyPr wrap="square" rtlCol="0">
            <a:spAutoFit/>
          </a:bodyPr>
          <a:lstStyle/>
          <a:p>
            <a:r>
              <a:rPr lang="sl-SI" sz="2400" b="1" dirty="0" smtClean="0">
                <a:solidFill>
                  <a:srgbClr val="00B050"/>
                </a:solidFill>
              </a:rPr>
              <a:t>Spremljajoči rezultati so rezultati dela v projektu  in posledica uporabe novih v projektu preizkušenih in priporočenih  tehnologij pridelave ter konzerviranja beljakovinske krme na zalogo</a:t>
            </a:r>
            <a:endParaRPr lang="en-GB" sz="2400" b="1" dirty="0">
              <a:solidFill>
                <a:srgbClr val="00B050"/>
              </a:solidFill>
            </a:endParaRPr>
          </a:p>
        </p:txBody>
      </p:sp>
      <p:sp>
        <p:nvSpPr>
          <p:cNvPr id="8" name="Desna puščica 7"/>
          <p:cNvSpPr/>
          <p:nvPr/>
        </p:nvSpPr>
        <p:spPr>
          <a:xfrm>
            <a:off x="5207104" y="3423880"/>
            <a:ext cx="702696" cy="1919384"/>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esna puščica 8"/>
          <p:cNvSpPr/>
          <p:nvPr/>
        </p:nvSpPr>
        <p:spPr>
          <a:xfrm>
            <a:off x="5525311" y="1205294"/>
            <a:ext cx="410866" cy="109098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5" name="Puščica dol 14"/>
          <p:cNvSpPr/>
          <p:nvPr/>
        </p:nvSpPr>
        <p:spPr>
          <a:xfrm>
            <a:off x="6780179" y="2296276"/>
            <a:ext cx="1157592" cy="35147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Slika 15"/>
          <p:cNvPicPr>
            <a:picLocks noChangeAspect="1"/>
          </p:cNvPicPr>
          <p:nvPr/>
        </p:nvPicPr>
        <p:blipFill>
          <a:blip r:embed="rId6"/>
          <a:stretch>
            <a:fillRect/>
          </a:stretch>
        </p:blipFill>
        <p:spPr>
          <a:xfrm>
            <a:off x="10283805" y="5708386"/>
            <a:ext cx="1072989" cy="1146147"/>
          </a:xfrm>
          <a:prstGeom prst="rect">
            <a:avLst/>
          </a:prstGeom>
        </p:spPr>
      </p:pic>
      <p:pic>
        <p:nvPicPr>
          <p:cNvPr id="18" name="Slika 17"/>
          <p:cNvPicPr>
            <a:picLocks noChangeAspect="1"/>
          </p:cNvPicPr>
          <p:nvPr/>
        </p:nvPicPr>
        <p:blipFill>
          <a:blip r:embed="rId7"/>
          <a:stretch>
            <a:fillRect/>
          </a:stretch>
        </p:blipFill>
        <p:spPr>
          <a:xfrm>
            <a:off x="9698477" y="0"/>
            <a:ext cx="2441248" cy="1830235"/>
          </a:xfrm>
          <a:prstGeom prst="rect">
            <a:avLst/>
          </a:prstGeom>
        </p:spPr>
      </p:pic>
      <p:pic>
        <p:nvPicPr>
          <p:cNvPr id="20" name="Slika 19"/>
          <p:cNvPicPr>
            <a:picLocks noChangeAspect="1"/>
          </p:cNvPicPr>
          <p:nvPr/>
        </p:nvPicPr>
        <p:blipFill>
          <a:blip r:embed="rId8"/>
          <a:stretch>
            <a:fillRect/>
          </a:stretch>
        </p:blipFill>
        <p:spPr>
          <a:xfrm>
            <a:off x="9710577" y="1838538"/>
            <a:ext cx="2441248" cy="1830936"/>
          </a:xfrm>
          <a:prstGeom prst="rect">
            <a:avLst/>
          </a:prstGeom>
        </p:spPr>
      </p:pic>
      <p:pic>
        <p:nvPicPr>
          <p:cNvPr id="21" name="Slika 20"/>
          <p:cNvPicPr>
            <a:picLocks noChangeAspect="1"/>
          </p:cNvPicPr>
          <p:nvPr/>
        </p:nvPicPr>
        <p:blipFill>
          <a:blip r:embed="rId9"/>
          <a:stretch>
            <a:fillRect/>
          </a:stretch>
        </p:blipFill>
        <p:spPr>
          <a:xfrm>
            <a:off x="9698477" y="3677777"/>
            <a:ext cx="2453348" cy="1823381"/>
          </a:xfrm>
          <a:prstGeom prst="rect">
            <a:avLst/>
          </a:prstGeom>
        </p:spPr>
      </p:pic>
    </p:spTree>
    <p:extLst>
      <p:ext uri="{BB962C8B-B14F-4D97-AF65-F5344CB8AC3E}">
        <p14:creationId xmlns:p14="http://schemas.microsoft.com/office/powerpoint/2010/main" val="1924564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EDBD"/>
        </a:soli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558189" y="-106479"/>
            <a:ext cx="3039403" cy="962514"/>
          </a:xfrm>
        </p:spPr>
        <p:txBody>
          <a:bodyPr>
            <a:normAutofit/>
          </a:bodyPr>
          <a:lstStyle/>
          <a:p>
            <a:r>
              <a:rPr lang="sl-SI" sz="2800" b="1" dirty="0" smtClean="0">
                <a:solidFill>
                  <a:schemeClr val="accent5">
                    <a:lumMod val="75000"/>
                  </a:schemeClr>
                </a:solidFill>
                <a:latin typeface="+mn-lt"/>
              </a:rPr>
              <a:t>PRENOS ZNANJA</a:t>
            </a:r>
            <a:endParaRPr lang="sl-SI" sz="2800" b="1" dirty="0">
              <a:solidFill>
                <a:schemeClr val="accent5">
                  <a:lumMod val="75000"/>
                </a:schemeClr>
              </a:solidFill>
              <a:latin typeface="+mn-lt"/>
            </a:endParaRPr>
          </a:p>
        </p:txBody>
      </p:sp>
      <p:sp>
        <p:nvSpPr>
          <p:cNvPr id="3" name="Podnaslov 2"/>
          <p:cNvSpPr>
            <a:spLocks noGrp="1"/>
          </p:cNvSpPr>
          <p:nvPr>
            <p:ph idx="1"/>
          </p:nvPr>
        </p:nvSpPr>
        <p:spPr>
          <a:xfrm>
            <a:off x="157264" y="653411"/>
            <a:ext cx="8432259" cy="5505684"/>
          </a:xfrm>
        </p:spPr>
        <p:txBody>
          <a:bodyPr>
            <a:normAutofit fontScale="92500" lnSpcReduction="10000"/>
          </a:bodyPr>
          <a:lstStyle/>
          <a:p>
            <a:pPr algn="just"/>
            <a:r>
              <a:rPr lang="sl-SI" sz="2400" b="1" dirty="0" smtClean="0">
                <a:solidFill>
                  <a:srgbClr val="00B050"/>
                </a:solidFill>
              </a:rPr>
              <a:t>Strokovni prispevki (referati, posterji) na posvetih</a:t>
            </a:r>
          </a:p>
          <a:p>
            <a:pPr algn="just"/>
            <a:r>
              <a:rPr lang="sl-SI" sz="2400" b="1" dirty="0" smtClean="0">
                <a:solidFill>
                  <a:srgbClr val="00B050"/>
                </a:solidFill>
              </a:rPr>
              <a:t>Članki v strokovni periodiki</a:t>
            </a:r>
          </a:p>
          <a:p>
            <a:pPr algn="just"/>
            <a:r>
              <a:rPr lang="sl-SI" sz="2400" b="1" dirty="0" smtClean="0">
                <a:solidFill>
                  <a:srgbClr val="00B050"/>
                </a:solidFill>
              </a:rPr>
              <a:t>Sejem Agra</a:t>
            </a:r>
          </a:p>
          <a:p>
            <a:pPr algn="just"/>
            <a:r>
              <a:rPr lang="sl-SI" sz="2400" b="1" dirty="0" smtClean="0">
                <a:solidFill>
                  <a:srgbClr val="00B050"/>
                </a:solidFill>
              </a:rPr>
              <a:t>Razširjanje rezultatov preko družabnih medijev</a:t>
            </a:r>
          </a:p>
          <a:p>
            <a:pPr algn="just"/>
            <a:r>
              <a:rPr lang="sl-SI" sz="2400" b="1" dirty="0" smtClean="0">
                <a:solidFill>
                  <a:srgbClr val="00B050"/>
                </a:solidFill>
              </a:rPr>
              <a:t>Neposredne predstavitve na terenu kmetom in svetovalcem</a:t>
            </a:r>
          </a:p>
          <a:p>
            <a:pPr algn="just"/>
            <a:r>
              <a:rPr lang="sl-SI" sz="2400" b="1" dirty="0" smtClean="0">
                <a:solidFill>
                  <a:srgbClr val="00B050"/>
                </a:solidFill>
              </a:rPr>
              <a:t>Predavanja kmetom</a:t>
            </a:r>
          </a:p>
          <a:p>
            <a:pPr algn="just"/>
            <a:r>
              <a:rPr lang="sl-SI" sz="2400" b="1" dirty="0" smtClean="0">
                <a:solidFill>
                  <a:srgbClr val="00B050"/>
                </a:solidFill>
              </a:rPr>
              <a:t>Prispevki na TV</a:t>
            </a:r>
          </a:p>
          <a:p>
            <a:pPr algn="just"/>
            <a:r>
              <a:rPr lang="sl-SI" sz="2400" b="1" dirty="0" smtClean="0">
                <a:solidFill>
                  <a:srgbClr val="00B050"/>
                </a:solidFill>
              </a:rPr>
              <a:t>Zaključni dogodek</a:t>
            </a:r>
          </a:p>
          <a:p>
            <a:pPr algn="just"/>
            <a:r>
              <a:rPr lang="sl-SI" sz="2400" b="1" dirty="0" smtClean="0">
                <a:solidFill>
                  <a:srgbClr val="00B050"/>
                </a:solidFill>
              </a:rPr>
              <a:t>Spletne strani projekta</a:t>
            </a:r>
          </a:p>
          <a:p>
            <a:pPr algn="just"/>
            <a:r>
              <a:rPr lang="sl-SI" sz="2400" b="1" dirty="0" smtClean="0">
                <a:solidFill>
                  <a:srgbClr val="00B050"/>
                </a:solidFill>
              </a:rPr>
              <a:t>Vključevanje vsebin v pedagoški proces na Fakulteti</a:t>
            </a:r>
          </a:p>
          <a:p>
            <a:pPr algn="just"/>
            <a:r>
              <a:rPr lang="sl-SI" sz="2400" b="1" dirty="0">
                <a:solidFill>
                  <a:schemeClr val="accent5">
                    <a:lumMod val="75000"/>
                  </a:schemeClr>
                </a:solidFill>
              </a:rPr>
              <a:t>Pred  izidom je tiskana in elektronska verzija strokovno knjige (1000 izvodov). </a:t>
            </a:r>
            <a:r>
              <a:rPr lang="sl-SI" sz="2400" b="1" dirty="0" smtClean="0">
                <a:solidFill>
                  <a:schemeClr val="accent5">
                    <a:lumMod val="75000"/>
                  </a:schemeClr>
                </a:solidFill>
              </a:rPr>
              <a:t> Knjiga </a:t>
            </a:r>
            <a:r>
              <a:rPr lang="sl-SI" sz="2400" b="1" dirty="0">
                <a:solidFill>
                  <a:schemeClr val="accent5">
                    <a:lumMod val="75000"/>
                  </a:schemeClr>
                </a:solidFill>
              </a:rPr>
              <a:t>obsega strokovne podlage in rezultate projekta s priporočili za prakso</a:t>
            </a:r>
            <a:r>
              <a:rPr lang="sl-SI" sz="2400" b="1" dirty="0" smtClean="0">
                <a:solidFill>
                  <a:schemeClr val="accent5">
                    <a:lumMod val="75000"/>
                  </a:schemeClr>
                </a:solidFill>
              </a:rPr>
              <a:t>. Elektronska </a:t>
            </a:r>
            <a:r>
              <a:rPr lang="sl-SI" sz="2400" b="1" dirty="0">
                <a:solidFill>
                  <a:schemeClr val="accent5">
                    <a:lumMod val="75000"/>
                  </a:schemeClr>
                </a:solidFill>
              </a:rPr>
              <a:t>verzija bo prosto dostopna, tiskana verzija bo brezplačno razdeljena kmetijskim zavodom za njeno nadaljnje </a:t>
            </a:r>
            <a:r>
              <a:rPr lang="sl-SI" sz="2400" b="1" dirty="0" smtClean="0">
                <a:solidFill>
                  <a:schemeClr val="accent5">
                    <a:lumMod val="75000"/>
                  </a:schemeClr>
                </a:solidFill>
              </a:rPr>
              <a:t>širjenje. </a:t>
            </a:r>
            <a:endParaRPr lang="sl-SI" sz="2400" b="1" dirty="0">
              <a:solidFill>
                <a:schemeClr val="accent5">
                  <a:lumMod val="75000"/>
                </a:schemeClr>
              </a:solidFill>
            </a:endParaRPr>
          </a:p>
        </p:txBody>
      </p:sp>
      <p:pic>
        <p:nvPicPr>
          <p:cNvPr id="10" name="Picture 2" descr="N:\INTERNO\DK\SSPRP\OSKLR\PROGRAM_RAZVOJA_PODEZELJA_2014-2020\Ukrep_M16_Sodelovanje\EIP VEM točka\Brošure in zloženke in pingvin\Brošura_pingvin_logotip\eip-slogan-sl-en-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2640" y="5993476"/>
            <a:ext cx="2543694" cy="864524"/>
          </a:xfrm>
          <a:prstGeom prst="rect">
            <a:avLst/>
          </a:prstGeom>
          <a:noFill/>
          <a:extLst>
            <a:ext uri="{909E8E84-426E-40DD-AFC4-6F175D3DCCD1}">
              <a14:hiddenFill xmlns:a14="http://schemas.microsoft.com/office/drawing/2010/main">
                <a:solidFill>
                  <a:srgbClr val="FFFFFF"/>
                </a:solidFill>
              </a14:hiddenFill>
            </a:ext>
          </a:extLst>
        </p:spPr>
      </p:pic>
      <p:pic>
        <p:nvPicPr>
          <p:cNvPr id="11" name="Slika 10">
            <a:extLst>
              <a:ext uri="{FF2B5EF4-FFF2-40B4-BE49-F238E27FC236}">
                <a16:creationId xmlns:a16="http://schemas.microsoft.com/office/drawing/2014/main" id="{FFD4384F-790A-420C-8BCA-1769490F4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645" y="6210682"/>
            <a:ext cx="2490493" cy="615142"/>
          </a:xfrm>
          <a:prstGeom prst="rect">
            <a:avLst/>
          </a:prstGeom>
        </p:spPr>
      </p:pic>
      <p:pic>
        <p:nvPicPr>
          <p:cNvPr id="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8837" t="17248" r="7789" b="70880"/>
          <a:stretch/>
        </p:blipFill>
        <p:spPr bwMode="auto">
          <a:xfrm>
            <a:off x="8286334" y="5908122"/>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Slika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1593" y="6262268"/>
            <a:ext cx="2438400" cy="511969"/>
          </a:xfrm>
          <a:prstGeom prst="rect">
            <a:avLst/>
          </a:prstGeom>
        </p:spPr>
      </p:pic>
      <p:pic>
        <p:nvPicPr>
          <p:cNvPr id="4" name="Slika 3"/>
          <p:cNvPicPr>
            <a:picLocks noChangeAspect="1"/>
          </p:cNvPicPr>
          <p:nvPr/>
        </p:nvPicPr>
        <p:blipFill>
          <a:blip r:embed="rId6"/>
          <a:stretch>
            <a:fillRect/>
          </a:stretch>
        </p:blipFill>
        <p:spPr>
          <a:xfrm>
            <a:off x="9967986" y="5679677"/>
            <a:ext cx="1072989" cy="1146147"/>
          </a:xfrm>
          <a:prstGeom prst="rect">
            <a:avLst/>
          </a:prstGeom>
        </p:spPr>
      </p:pic>
      <p:pic>
        <p:nvPicPr>
          <p:cNvPr id="5" name="Slika 4"/>
          <p:cNvPicPr>
            <a:picLocks noChangeAspect="1"/>
          </p:cNvPicPr>
          <p:nvPr/>
        </p:nvPicPr>
        <p:blipFill>
          <a:blip r:embed="rId7"/>
          <a:stretch>
            <a:fillRect/>
          </a:stretch>
        </p:blipFill>
        <p:spPr>
          <a:xfrm>
            <a:off x="9599282" y="1"/>
            <a:ext cx="2592717" cy="1712068"/>
          </a:xfrm>
          <a:prstGeom prst="rect">
            <a:avLst/>
          </a:prstGeom>
        </p:spPr>
      </p:pic>
      <p:pic>
        <p:nvPicPr>
          <p:cNvPr id="7" name="Slika 6"/>
          <p:cNvPicPr>
            <a:picLocks noChangeAspect="1"/>
          </p:cNvPicPr>
          <p:nvPr/>
        </p:nvPicPr>
        <p:blipFill>
          <a:blip r:embed="rId8"/>
          <a:stretch>
            <a:fillRect/>
          </a:stretch>
        </p:blipFill>
        <p:spPr>
          <a:xfrm>
            <a:off x="9599279" y="1761232"/>
            <a:ext cx="2592717" cy="1935685"/>
          </a:xfrm>
          <a:prstGeom prst="rect">
            <a:avLst/>
          </a:prstGeom>
        </p:spPr>
      </p:pic>
      <p:pic>
        <p:nvPicPr>
          <p:cNvPr id="8" name="Slika 7"/>
          <p:cNvPicPr>
            <a:picLocks noChangeAspect="1"/>
          </p:cNvPicPr>
          <p:nvPr/>
        </p:nvPicPr>
        <p:blipFill>
          <a:blip r:embed="rId9"/>
          <a:stretch>
            <a:fillRect/>
          </a:stretch>
        </p:blipFill>
        <p:spPr>
          <a:xfrm>
            <a:off x="9599278" y="3746080"/>
            <a:ext cx="2592717" cy="1853245"/>
          </a:xfrm>
          <a:prstGeom prst="rect">
            <a:avLst/>
          </a:prstGeom>
        </p:spPr>
      </p:pic>
    </p:spTree>
    <p:extLst>
      <p:ext uri="{BB962C8B-B14F-4D97-AF65-F5344CB8AC3E}">
        <p14:creationId xmlns:p14="http://schemas.microsoft.com/office/powerpoint/2010/main" val="2034228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6EDBD"/>
        </a:soli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932357" y="249198"/>
            <a:ext cx="4463374" cy="656279"/>
          </a:xfrm>
        </p:spPr>
        <p:txBody>
          <a:bodyPr>
            <a:normAutofit/>
          </a:bodyPr>
          <a:lstStyle/>
          <a:p>
            <a:r>
              <a:rPr lang="sl-SI" sz="2800" b="1" dirty="0" smtClean="0">
                <a:solidFill>
                  <a:schemeClr val="accent5">
                    <a:lumMod val="75000"/>
                  </a:schemeClr>
                </a:solidFill>
                <a:latin typeface="+mn-lt"/>
              </a:rPr>
              <a:t>SAMOEVALVACIJA</a:t>
            </a:r>
            <a:endParaRPr lang="sl-SI" sz="2800" b="1" dirty="0">
              <a:solidFill>
                <a:schemeClr val="accent5">
                  <a:lumMod val="75000"/>
                </a:schemeClr>
              </a:solidFill>
              <a:latin typeface="+mn-lt"/>
            </a:endParaRPr>
          </a:p>
        </p:txBody>
      </p:sp>
      <p:sp>
        <p:nvSpPr>
          <p:cNvPr id="3" name="Podnaslov 2"/>
          <p:cNvSpPr>
            <a:spLocks noGrp="1"/>
          </p:cNvSpPr>
          <p:nvPr>
            <p:ph idx="1"/>
          </p:nvPr>
        </p:nvSpPr>
        <p:spPr>
          <a:xfrm>
            <a:off x="432192" y="1262117"/>
            <a:ext cx="6883009" cy="3261245"/>
          </a:xfrm>
        </p:spPr>
        <p:txBody>
          <a:bodyPr>
            <a:normAutofit/>
          </a:bodyPr>
          <a:lstStyle/>
          <a:p>
            <a:pPr marL="0" indent="0">
              <a:buNone/>
            </a:pPr>
            <a:endParaRPr lang="sl-SI" i="1" dirty="0">
              <a:solidFill>
                <a:srgbClr val="00B050"/>
              </a:solidFill>
            </a:endParaRPr>
          </a:p>
          <a:p>
            <a:pPr marL="0" indent="0">
              <a:buNone/>
            </a:pPr>
            <a:endParaRPr lang="sl-SI" i="1" dirty="0" smtClean="0">
              <a:solidFill>
                <a:srgbClr val="00B050"/>
              </a:solidFill>
            </a:endParaRPr>
          </a:p>
        </p:txBody>
      </p:sp>
      <p:pic>
        <p:nvPicPr>
          <p:cNvPr id="10" name="Picture 2" descr="N:\INTERNO\DK\SSPRP\OSKLR\PROGRAM_RAZVOJA_PODEZELJA_2014-2020\Ukrep_M16_Sodelovanje\EIP VEM točka\Brošure in zloženke in pingvin\Brošura_pingvin_logotip\eip-slogan-sl-en-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2640" y="5993476"/>
            <a:ext cx="2543694" cy="864524"/>
          </a:xfrm>
          <a:prstGeom prst="rect">
            <a:avLst/>
          </a:prstGeom>
          <a:noFill/>
          <a:extLst>
            <a:ext uri="{909E8E84-426E-40DD-AFC4-6F175D3DCCD1}">
              <a14:hiddenFill xmlns:a14="http://schemas.microsoft.com/office/drawing/2010/main">
                <a:solidFill>
                  <a:srgbClr val="FFFFFF"/>
                </a:solidFill>
              </a14:hiddenFill>
            </a:ext>
          </a:extLst>
        </p:spPr>
      </p:pic>
      <p:pic>
        <p:nvPicPr>
          <p:cNvPr id="11" name="Slika 10">
            <a:extLst>
              <a:ext uri="{FF2B5EF4-FFF2-40B4-BE49-F238E27FC236}">
                <a16:creationId xmlns:a16="http://schemas.microsoft.com/office/drawing/2014/main" id="{FFD4384F-790A-420C-8BCA-1769490F4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645" y="6210682"/>
            <a:ext cx="2490493" cy="615142"/>
          </a:xfrm>
          <a:prstGeom prst="rect">
            <a:avLst/>
          </a:prstGeom>
        </p:spPr>
      </p:pic>
      <p:pic>
        <p:nvPicPr>
          <p:cNvPr id="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8837" t="17248" r="7789" b="70880"/>
          <a:stretch/>
        </p:blipFill>
        <p:spPr bwMode="auto">
          <a:xfrm>
            <a:off x="8286334" y="5908122"/>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Slika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1593" y="6262268"/>
            <a:ext cx="2438400" cy="511969"/>
          </a:xfrm>
          <a:prstGeom prst="rect">
            <a:avLst/>
          </a:prstGeom>
        </p:spPr>
      </p:pic>
      <p:pic>
        <p:nvPicPr>
          <p:cNvPr id="6" name="Slika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6548" y="0"/>
            <a:ext cx="1318576" cy="1372697"/>
          </a:xfrm>
          <a:prstGeom prst="rect">
            <a:avLst/>
          </a:prstGeom>
        </p:spPr>
      </p:pic>
      <p:pic>
        <p:nvPicPr>
          <p:cNvPr id="4" name="Slika 3"/>
          <p:cNvPicPr>
            <a:picLocks noChangeAspect="1"/>
          </p:cNvPicPr>
          <p:nvPr/>
        </p:nvPicPr>
        <p:blipFill>
          <a:blip r:embed="rId7"/>
          <a:stretch>
            <a:fillRect/>
          </a:stretch>
        </p:blipFill>
        <p:spPr>
          <a:xfrm>
            <a:off x="10705836" y="5711853"/>
            <a:ext cx="1072989" cy="1146147"/>
          </a:xfrm>
          <a:prstGeom prst="rect">
            <a:avLst/>
          </a:prstGeom>
        </p:spPr>
      </p:pic>
      <p:sp>
        <p:nvSpPr>
          <p:cNvPr id="5" name="PoljeZBesedilom 4"/>
          <p:cNvSpPr txBox="1"/>
          <p:nvPr/>
        </p:nvSpPr>
        <p:spPr>
          <a:xfrm>
            <a:off x="0" y="957063"/>
            <a:ext cx="9299643" cy="4754790"/>
          </a:xfrm>
          <a:prstGeom prst="rect">
            <a:avLst/>
          </a:prstGeom>
          <a:noFill/>
        </p:spPr>
        <p:txBody>
          <a:bodyPr wrap="square" rtlCol="0">
            <a:spAutoFit/>
          </a:bodyPr>
          <a:lstStyle/>
          <a:p>
            <a:pPr marL="285750" indent="-285750">
              <a:buFont typeface="Arial" panose="020B0604020202020204" pitchFamily="34" charset="0"/>
              <a:buChar char="•"/>
            </a:pPr>
            <a:r>
              <a:rPr lang="sl-SI" sz="2400" b="1" dirty="0" smtClean="0">
                <a:solidFill>
                  <a:srgbClr val="00B050"/>
                </a:solidFill>
              </a:rPr>
              <a:t>Delo v projektu je razdeljeno v obdobja (šest in dvanajstmesečna)</a:t>
            </a:r>
          </a:p>
          <a:p>
            <a:pPr marL="285750" indent="-285750">
              <a:buFont typeface="Arial" panose="020B0604020202020204" pitchFamily="34" charset="0"/>
              <a:buChar char="•"/>
            </a:pPr>
            <a:r>
              <a:rPr lang="sl-SI" sz="2400" b="1" dirty="0" smtClean="0">
                <a:solidFill>
                  <a:srgbClr val="00B050"/>
                </a:solidFill>
              </a:rPr>
              <a:t>Vpliv vremena na delo v projektu in na rezultate projekta</a:t>
            </a:r>
          </a:p>
          <a:p>
            <a:pPr marL="285750" indent="-285750">
              <a:buFont typeface="Arial" panose="020B0604020202020204" pitchFamily="34" charset="0"/>
              <a:buChar char="•"/>
            </a:pPr>
            <a:r>
              <a:rPr lang="sl-SI" sz="2400" b="1" dirty="0" err="1" smtClean="0">
                <a:solidFill>
                  <a:srgbClr val="00B050"/>
                </a:solidFill>
              </a:rPr>
              <a:t>Covid</a:t>
            </a:r>
            <a:r>
              <a:rPr lang="sl-SI" sz="2400" b="1" dirty="0">
                <a:solidFill>
                  <a:srgbClr val="00B050"/>
                </a:solidFill>
              </a:rPr>
              <a:t> </a:t>
            </a:r>
            <a:r>
              <a:rPr lang="sl-SI" sz="2400" b="1" dirty="0" smtClean="0">
                <a:solidFill>
                  <a:srgbClr val="00B050"/>
                </a:solidFill>
              </a:rPr>
              <a:t>19</a:t>
            </a:r>
          </a:p>
          <a:p>
            <a:pPr marL="285750" indent="-285750">
              <a:buFont typeface="Arial" panose="020B0604020202020204" pitchFamily="34" charset="0"/>
              <a:buChar char="•"/>
            </a:pPr>
            <a:r>
              <a:rPr lang="sl-SI" sz="2400" b="1" dirty="0" smtClean="0">
                <a:solidFill>
                  <a:srgbClr val="00B050"/>
                </a:solidFill>
              </a:rPr>
              <a:t>Pri </a:t>
            </a:r>
            <a:r>
              <a:rPr lang="sl-SI" sz="2400" b="1" dirty="0">
                <a:solidFill>
                  <a:srgbClr val="00B050"/>
                </a:solidFill>
              </a:rPr>
              <a:t>načrtovanju projekta smo podcenjevali količino administrativnega dela in </a:t>
            </a:r>
            <a:r>
              <a:rPr lang="sl-SI" sz="2400" b="1" dirty="0" smtClean="0">
                <a:solidFill>
                  <a:srgbClr val="00B050"/>
                </a:solidFill>
              </a:rPr>
              <a:t>porabo časa za pripravo </a:t>
            </a:r>
            <a:r>
              <a:rPr lang="sl-SI" sz="2400" b="1" dirty="0">
                <a:solidFill>
                  <a:srgbClr val="00B050"/>
                </a:solidFill>
              </a:rPr>
              <a:t>materialov za širjenje </a:t>
            </a:r>
            <a:r>
              <a:rPr lang="sl-SI" sz="2400" b="1" dirty="0" smtClean="0">
                <a:solidFill>
                  <a:srgbClr val="00B050"/>
                </a:solidFill>
              </a:rPr>
              <a:t>projekta</a:t>
            </a:r>
            <a:endParaRPr lang="sl-SI" sz="2400" b="1" dirty="0">
              <a:solidFill>
                <a:srgbClr val="00B050"/>
              </a:solidFill>
            </a:endParaRPr>
          </a:p>
          <a:p>
            <a:pPr marL="285750" indent="-285750">
              <a:buFont typeface="Arial" panose="020B0604020202020204" pitchFamily="34" charset="0"/>
              <a:buChar char="•"/>
            </a:pPr>
            <a:r>
              <a:rPr lang="sl-SI" sz="2400" b="1" dirty="0" smtClean="0">
                <a:solidFill>
                  <a:srgbClr val="00B050"/>
                </a:solidFill>
              </a:rPr>
              <a:t>Občasne zamude v delu</a:t>
            </a:r>
          </a:p>
          <a:p>
            <a:pPr marL="285750" indent="-285750">
              <a:buFont typeface="Arial" panose="020B0604020202020204" pitchFamily="34" charset="0"/>
              <a:buChar char="•"/>
            </a:pPr>
            <a:r>
              <a:rPr lang="sl-SI" sz="2400" b="1" dirty="0" smtClean="0">
                <a:solidFill>
                  <a:srgbClr val="00B050"/>
                </a:solidFill>
              </a:rPr>
              <a:t>Podaljšanje zaključka projekta</a:t>
            </a:r>
          </a:p>
          <a:p>
            <a:pPr marL="285750" indent="-285750">
              <a:buFont typeface="Arial" panose="020B0604020202020204" pitchFamily="34" charset="0"/>
              <a:buChar char="•"/>
            </a:pPr>
            <a:r>
              <a:rPr lang="sl-SI" sz="2400" b="1" dirty="0" smtClean="0">
                <a:solidFill>
                  <a:srgbClr val="00B050"/>
                </a:solidFill>
              </a:rPr>
              <a:t>Vsa predvidena dela so oz. bodo izvedena</a:t>
            </a:r>
          </a:p>
          <a:p>
            <a:pPr marL="285750" indent="-285750">
              <a:buFont typeface="Arial" panose="020B0604020202020204" pitchFamily="34" charset="0"/>
              <a:buChar char="•"/>
            </a:pPr>
            <a:r>
              <a:rPr lang="sl-SI" sz="2400" b="1" dirty="0" smtClean="0">
                <a:solidFill>
                  <a:srgbClr val="00B050"/>
                </a:solidFill>
              </a:rPr>
              <a:t>Načrtovani rezultati so oz. bodo pridobljeni</a:t>
            </a:r>
          </a:p>
          <a:p>
            <a:pPr marL="285750" indent="-285750">
              <a:buFont typeface="Arial" panose="020B0604020202020204" pitchFamily="34" charset="0"/>
              <a:buChar char="•"/>
            </a:pPr>
            <a:r>
              <a:rPr lang="sl-SI" sz="3200" b="1" dirty="0" smtClean="0">
                <a:solidFill>
                  <a:srgbClr val="00B050"/>
                </a:solidFill>
              </a:rPr>
              <a:t>Izvedba projekta je uspešna</a:t>
            </a:r>
          </a:p>
          <a:p>
            <a:pPr marL="285750" indent="-285750">
              <a:buFont typeface="Arial" panose="020B0604020202020204" pitchFamily="34" charset="0"/>
              <a:buChar char="•"/>
            </a:pPr>
            <a:r>
              <a:rPr lang="sl-SI" sz="2400" b="1" dirty="0" smtClean="0">
                <a:solidFill>
                  <a:srgbClr val="00B050"/>
                </a:solidFill>
              </a:rPr>
              <a:t>Tekom projekta se pojavljajo situacije, ki odpirajo nove raziskovalne probleme</a:t>
            </a:r>
          </a:p>
        </p:txBody>
      </p:sp>
      <p:pic>
        <p:nvPicPr>
          <p:cNvPr id="7" name="Slika 6"/>
          <p:cNvPicPr>
            <a:picLocks noChangeAspect="1"/>
          </p:cNvPicPr>
          <p:nvPr/>
        </p:nvPicPr>
        <p:blipFill>
          <a:blip r:embed="rId8"/>
          <a:stretch>
            <a:fillRect/>
          </a:stretch>
        </p:blipFill>
        <p:spPr>
          <a:xfrm>
            <a:off x="9490705" y="1490908"/>
            <a:ext cx="2696447" cy="2040232"/>
          </a:xfrm>
          <a:prstGeom prst="rect">
            <a:avLst/>
          </a:prstGeom>
        </p:spPr>
      </p:pic>
      <p:pic>
        <p:nvPicPr>
          <p:cNvPr id="8" name="Slika 7"/>
          <p:cNvPicPr>
            <a:picLocks noChangeAspect="1"/>
          </p:cNvPicPr>
          <p:nvPr/>
        </p:nvPicPr>
        <p:blipFill>
          <a:blip r:embed="rId9"/>
          <a:stretch>
            <a:fillRect/>
          </a:stretch>
        </p:blipFill>
        <p:spPr>
          <a:xfrm>
            <a:off x="9501997" y="3578972"/>
            <a:ext cx="2685155" cy="2038729"/>
          </a:xfrm>
          <a:prstGeom prst="rect">
            <a:avLst/>
          </a:prstGeom>
        </p:spPr>
      </p:pic>
    </p:spTree>
    <p:extLst>
      <p:ext uri="{BB962C8B-B14F-4D97-AF65-F5344CB8AC3E}">
        <p14:creationId xmlns:p14="http://schemas.microsoft.com/office/powerpoint/2010/main" val="1898597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6EDBD"/>
        </a:soli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818745" y="2038"/>
            <a:ext cx="10515600" cy="1325563"/>
          </a:xfrm>
        </p:spPr>
        <p:txBody>
          <a:bodyPr>
            <a:normAutofit fontScale="90000"/>
          </a:bodyPr>
          <a:lstStyle/>
          <a:p>
            <a:r>
              <a:rPr lang="sl-SI" sz="5300" b="1" dirty="0" smtClean="0">
                <a:solidFill>
                  <a:schemeClr val="accent5">
                    <a:lumMod val="75000"/>
                  </a:schemeClr>
                </a:solidFill>
                <a:latin typeface="+mn-lt"/>
              </a:rPr>
              <a:t>Kontaktni podatki vodilnega partnerja</a:t>
            </a:r>
            <a:endParaRPr lang="sl-SI" sz="4000" b="1" dirty="0">
              <a:solidFill>
                <a:schemeClr val="accent5">
                  <a:lumMod val="75000"/>
                </a:schemeClr>
              </a:solidFill>
              <a:latin typeface="+mn-lt"/>
            </a:endParaRPr>
          </a:p>
        </p:txBody>
      </p:sp>
      <p:sp>
        <p:nvSpPr>
          <p:cNvPr id="3" name="Podnaslov 2"/>
          <p:cNvSpPr>
            <a:spLocks noGrp="1"/>
          </p:cNvSpPr>
          <p:nvPr>
            <p:ph idx="1"/>
          </p:nvPr>
        </p:nvSpPr>
        <p:spPr>
          <a:xfrm>
            <a:off x="223736" y="1531800"/>
            <a:ext cx="9020767" cy="3876779"/>
          </a:xfrm>
        </p:spPr>
        <p:txBody>
          <a:bodyPr>
            <a:normAutofit/>
          </a:bodyPr>
          <a:lstStyle/>
          <a:p>
            <a:r>
              <a:rPr lang="sl-SI" dirty="0" smtClean="0">
                <a:solidFill>
                  <a:schemeClr val="accent5">
                    <a:lumMod val="75000"/>
                  </a:schemeClr>
                </a:solidFill>
              </a:rPr>
              <a:t>Vodja vodilnega partnerja: Branko KRAMBERGER</a:t>
            </a:r>
          </a:p>
          <a:p>
            <a:r>
              <a:rPr lang="sl-SI" dirty="0" smtClean="0">
                <a:solidFill>
                  <a:schemeClr val="accent5">
                    <a:lumMod val="75000"/>
                  </a:schemeClr>
                </a:solidFill>
              </a:rPr>
              <a:t>e-naslov vodje vodilnega partnerja: branko.kramberger@um.si</a:t>
            </a:r>
          </a:p>
          <a:p>
            <a:r>
              <a:rPr lang="sl-SI" dirty="0" smtClean="0">
                <a:solidFill>
                  <a:schemeClr val="accent5">
                    <a:lumMod val="75000"/>
                  </a:schemeClr>
                </a:solidFill>
              </a:rPr>
              <a:t>domača spletna stran projekta EIP</a:t>
            </a:r>
            <a:r>
              <a:rPr lang="sl-SI" dirty="0">
                <a:solidFill>
                  <a:schemeClr val="accent5">
                    <a:lumMod val="75000"/>
                  </a:schemeClr>
                </a:solidFill>
              </a:rPr>
              <a:t>: </a:t>
            </a:r>
            <a:endParaRPr lang="sl-SI" dirty="0" smtClean="0">
              <a:solidFill>
                <a:schemeClr val="accent5">
                  <a:lumMod val="75000"/>
                </a:schemeClr>
              </a:solidFill>
            </a:endParaRPr>
          </a:p>
          <a:p>
            <a:pPr marL="0" indent="0">
              <a:buNone/>
            </a:pPr>
            <a:r>
              <a:rPr lang="sl-SI" dirty="0" smtClean="0">
                <a:solidFill>
                  <a:schemeClr val="accent5">
                    <a:lumMod val="75000"/>
                  </a:schemeClr>
                </a:solidFill>
              </a:rPr>
              <a:t>http</a:t>
            </a:r>
            <a:r>
              <a:rPr lang="sl-SI" dirty="0">
                <a:solidFill>
                  <a:schemeClr val="accent5">
                    <a:lumMod val="75000"/>
                  </a:schemeClr>
                </a:solidFill>
              </a:rPr>
              <a:t>://www.fkbv.um.si/index.php/raziskovalna-dejavnost-fkbv/projekti/60-vsebina/4295-izboljsane-tehnologije-pridelave-in-konzerviranja-z-beljakovinami-bogate-krme</a:t>
            </a:r>
          </a:p>
        </p:txBody>
      </p:sp>
      <p:pic>
        <p:nvPicPr>
          <p:cNvPr id="10" name="Picture 2" descr="N:\INTERNO\DK\SSPRP\OSKLR\PROGRAM_RAZVOJA_PODEZELJA_2014-2020\Ukrep_M16_Sodelovanje\EIP VEM točka\Brošure in zloženke in pingvin\Brošura_pingvin_logotip\eip-slogan-sl-en-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0385" y="5939426"/>
            <a:ext cx="2543694" cy="864524"/>
          </a:xfrm>
          <a:prstGeom prst="rect">
            <a:avLst/>
          </a:prstGeom>
          <a:noFill/>
          <a:extLst>
            <a:ext uri="{909E8E84-426E-40DD-AFC4-6F175D3DCCD1}">
              <a14:hiddenFill xmlns:a14="http://schemas.microsoft.com/office/drawing/2010/main">
                <a:solidFill>
                  <a:srgbClr val="FFFFFF"/>
                </a:solidFill>
              </a14:hiddenFill>
            </a:ext>
          </a:extLst>
        </p:spPr>
      </p:pic>
      <p:pic>
        <p:nvPicPr>
          <p:cNvPr id="11" name="Slika 10">
            <a:extLst>
              <a:ext uri="{FF2B5EF4-FFF2-40B4-BE49-F238E27FC236}">
                <a16:creationId xmlns:a16="http://schemas.microsoft.com/office/drawing/2014/main" id="{FFD4384F-790A-420C-8BCA-1769490F4C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368" y="6131299"/>
            <a:ext cx="2490493" cy="615142"/>
          </a:xfrm>
          <a:prstGeom prst="rect">
            <a:avLst/>
          </a:prstGeom>
        </p:spPr>
      </p:pic>
      <p:pic>
        <p:nvPicPr>
          <p:cNvPr id="1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88837" t="17248" r="7789" b="70880"/>
          <a:stretch/>
        </p:blipFill>
        <p:spPr bwMode="auto">
          <a:xfrm>
            <a:off x="8901074" y="5836961"/>
            <a:ext cx="863852" cy="94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Slika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0133" y="6234472"/>
            <a:ext cx="2438400" cy="511969"/>
          </a:xfrm>
          <a:prstGeom prst="rect">
            <a:avLst/>
          </a:prstGeom>
        </p:spPr>
      </p:pic>
      <p:pic>
        <p:nvPicPr>
          <p:cNvPr id="4" name="Slika 3"/>
          <p:cNvPicPr>
            <a:picLocks noChangeAspect="1"/>
          </p:cNvPicPr>
          <p:nvPr/>
        </p:nvPicPr>
        <p:blipFill>
          <a:blip r:embed="rId7"/>
          <a:stretch>
            <a:fillRect/>
          </a:stretch>
        </p:blipFill>
        <p:spPr>
          <a:xfrm>
            <a:off x="9420549" y="1997875"/>
            <a:ext cx="2346072" cy="2506031"/>
          </a:xfrm>
          <a:prstGeom prst="rect">
            <a:avLst/>
          </a:prstGeom>
        </p:spPr>
      </p:pic>
    </p:spTree>
    <p:extLst>
      <p:ext uri="{BB962C8B-B14F-4D97-AF65-F5344CB8AC3E}">
        <p14:creationId xmlns:p14="http://schemas.microsoft.com/office/powerpoint/2010/main" val="1121680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TotalTime>
  <Words>586</Words>
  <Application>Microsoft Office PowerPoint</Application>
  <PresentationFormat>Širokozaslonsko</PresentationFormat>
  <Paragraphs>91</Paragraphs>
  <Slides>9</Slides>
  <Notes>2</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9</vt:i4>
      </vt:variant>
    </vt:vector>
  </HeadingPairs>
  <TitlesOfParts>
    <vt:vector size="14" baseType="lpstr">
      <vt:lpstr>Arial</vt:lpstr>
      <vt:lpstr>Calibri</vt:lpstr>
      <vt:lpstr>Calibri Light</vt:lpstr>
      <vt:lpstr>Times New Roman</vt:lpstr>
      <vt:lpstr>Officeova tema</vt:lpstr>
      <vt:lpstr>DOGODEK EVROPSKEGA PARTNERSTVA ZA INOVACIJE - EIP</vt:lpstr>
      <vt:lpstr>Izboljšane tehnologije pridelave in konzerviranja z beljakovinami bogate krme - metuljnice in njihove mešanice za prilagajanje podnebnim spremembam</vt:lpstr>
      <vt:lpstr>OSNOVNI PODATKI O PROJEKTU</vt:lpstr>
      <vt:lpstr>NAMEN IN CILJI PROJEKTA</vt:lpstr>
      <vt:lpstr>PowerPointova predstavitev</vt:lpstr>
      <vt:lpstr>IZVEDLJIVOST PRENOSA V PRAKSO</vt:lpstr>
      <vt:lpstr>PRENOS ZNANJA</vt:lpstr>
      <vt:lpstr>SAMOEVALVACIJA</vt:lpstr>
      <vt:lpstr>Kontaktni podatki vodilnega partnerja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Boštjan Bidovec</dc:creator>
  <cp:lastModifiedBy>Branko Kramberger</cp:lastModifiedBy>
  <cp:revision>64</cp:revision>
  <dcterms:created xsi:type="dcterms:W3CDTF">2020-10-14T12:37:10Z</dcterms:created>
  <dcterms:modified xsi:type="dcterms:W3CDTF">2021-11-17T09:34:10Z</dcterms:modified>
</cp:coreProperties>
</file>