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21602700" cy="28803600"/>
  <p:notesSz cx="6858000" cy="9144000"/>
  <p:defaultTextStyle>
    <a:defPPr>
      <a:defRPr lang="sl-SI"/>
    </a:defPPr>
    <a:lvl1pPr marL="0" algn="l" defTabSz="2880360" rtl="0" eaLnBrk="1" latinLnBrk="0" hangingPunct="1">
      <a:defRPr sz="5700" kern="1200">
        <a:solidFill>
          <a:schemeClr val="tx1"/>
        </a:solidFill>
        <a:latin typeface="+mn-lt"/>
        <a:ea typeface="+mn-ea"/>
        <a:cs typeface="+mn-cs"/>
      </a:defRPr>
    </a:lvl1pPr>
    <a:lvl2pPr marL="1440180" algn="l" defTabSz="2880360" rtl="0" eaLnBrk="1" latinLnBrk="0" hangingPunct="1">
      <a:defRPr sz="5700" kern="1200">
        <a:solidFill>
          <a:schemeClr val="tx1"/>
        </a:solidFill>
        <a:latin typeface="+mn-lt"/>
        <a:ea typeface="+mn-ea"/>
        <a:cs typeface="+mn-cs"/>
      </a:defRPr>
    </a:lvl2pPr>
    <a:lvl3pPr marL="2880360" algn="l" defTabSz="2880360" rtl="0" eaLnBrk="1" latinLnBrk="0" hangingPunct="1">
      <a:defRPr sz="5700" kern="1200">
        <a:solidFill>
          <a:schemeClr val="tx1"/>
        </a:solidFill>
        <a:latin typeface="+mn-lt"/>
        <a:ea typeface="+mn-ea"/>
        <a:cs typeface="+mn-cs"/>
      </a:defRPr>
    </a:lvl3pPr>
    <a:lvl4pPr marL="4320540" algn="l" defTabSz="2880360" rtl="0" eaLnBrk="1" latinLnBrk="0" hangingPunct="1">
      <a:defRPr sz="5700" kern="1200">
        <a:solidFill>
          <a:schemeClr val="tx1"/>
        </a:solidFill>
        <a:latin typeface="+mn-lt"/>
        <a:ea typeface="+mn-ea"/>
        <a:cs typeface="+mn-cs"/>
      </a:defRPr>
    </a:lvl4pPr>
    <a:lvl5pPr marL="5760720" algn="l" defTabSz="2880360" rtl="0" eaLnBrk="1" latinLnBrk="0" hangingPunct="1">
      <a:defRPr sz="5700" kern="1200">
        <a:solidFill>
          <a:schemeClr val="tx1"/>
        </a:solidFill>
        <a:latin typeface="+mn-lt"/>
        <a:ea typeface="+mn-ea"/>
        <a:cs typeface="+mn-cs"/>
      </a:defRPr>
    </a:lvl5pPr>
    <a:lvl6pPr marL="7200900" algn="l" defTabSz="2880360" rtl="0" eaLnBrk="1" latinLnBrk="0" hangingPunct="1">
      <a:defRPr sz="5700" kern="1200">
        <a:solidFill>
          <a:schemeClr val="tx1"/>
        </a:solidFill>
        <a:latin typeface="+mn-lt"/>
        <a:ea typeface="+mn-ea"/>
        <a:cs typeface="+mn-cs"/>
      </a:defRPr>
    </a:lvl6pPr>
    <a:lvl7pPr marL="8641080" algn="l" defTabSz="2880360" rtl="0" eaLnBrk="1" latinLnBrk="0" hangingPunct="1">
      <a:defRPr sz="5700" kern="1200">
        <a:solidFill>
          <a:schemeClr val="tx1"/>
        </a:solidFill>
        <a:latin typeface="+mn-lt"/>
        <a:ea typeface="+mn-ea"/>
        <a:cs typeface="+mn-cs"/>
      </a:defRPr>
    </a:lvl7pPr>
    <a:lvl8pPr marL="10081260" algn="l" defTabSz="2880360" rtl="0" eaLnBrk="1" latinLnBrk="0" hangingPunct="1">
      <a:defRPr sz="5700" kern="1200">
        <a:solidFill>
          <a:schemeClr val="tx1"/>
        </a:solidFill>
        <a:latin typeface="+mn-lt"/>
        <a:ea typeface="+mn-ea"/>
        <a:cs typeface="+mn-cs"/>
      </a:defRPr>
    </a:lvl8pPr>
    <a:lvl9pPr marL="11521440" algn="l" defTabSz="2880360" rtl="0" eaLnBrk="1" latinLnBrk="0" hangingPunct="1">
      <a:defRPr sz="5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p15:clr>
            <a:srgbClr val="A4A3A4"/>
          </p15:clr>
        </p15:guide>
        <p15:guide id="2" pos="6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2022" y="-2088"/>
      </p:cViewPr>
      <p:guideLst>
        <p:guide orient="horz" pos="9072"/>
        <p:guide pos="680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620203" y="8947787"/>
            <a:ext cx="18362295" cy="6174105"/>
          </a:xfrm>
        </p:spPr>
        <p:txBody>
          <a:bodyPr/>
          <a:lstStyle/>
          <a:p>
            <a:r>
              <a:rPr lang="sl-SI"/>
              <a:t>Uredite slog naslova matrice</a:t>
            </a:r>
          </a:p>
        </p:txBody>
      </p:sp>
      <p:sp>
        <p:nvSpPr>
          <p:cNvPr id="3" name="Podnaslov 2"/>
          <p:cNvSpPr>
            <a:spLocks noGrp="1"/>
          </p:cNvSpPr>
          <p:nvPr>
            <p:ph type="subTitle" idx="1"/>
          </p:nvPr>
        </p:nvSpPr>
        <p:spPr>
          <a:xfrm>
            <a:off x="3240405" y="16322040"/>
            <a:ext cx="15121890" cy="7360920"/>
          </a:xfrm>
        </p:spPr>
        <p:txBody>
          <a:bodyPr/>
          <a:lstStyle>
            <a:lvl1pPr marL="0" indent="0" algn="ctr">
              <a:buNone/>
              <a:defRPr>
                <a:solidFill>
                  <a:schemeClr val="tx1">
                    <a:tint val="75000"/>
                  </a:schemeClr>
                </a:solidFill>
              </a:defRPr>
            </a:lvl1pPr>
            <a:lvl2pPr marL="1440180" indent="0" algn="ctr">
              <a:buNone/>
              <a:defRPr>
                <a:solidFill>
                  <a:schemeClr val="tx1">
                    <a:tint val="75000"/>
                  </a:schemeClr>
                </a:solidFill>
              </a:defRPr>
            </a:lvl2pPr>
            <a:lvl3pPr marL="2880360" indent="0" algn="ctr">
              <a:buNone/>
              <a:defRPr>
                <a:solidFill>
                  <a:schemeClr val="tx1">
                    <a:tint val="75000"/>
                  </a:schemeClr>
                </a:solidFill>
              </a:defRPr>
            </a:lvl3pPr>
            <a:lvl4pPr marL="4320540" indent="0" algn="ctr">
              <a:buNone/>
              <a:defRPr>
                <a:solidFill>
                  <a:schemeClr val="tx1">
                    <a:tint val="75000"/>
                  </a:schemeClr>
                </a:solidFill>
              </a:defRPr>
            </a:lvl4pPr>
            <a:lvl5pPr marL="5760720" indent="0" algn="ctr">
              <a:buNone/>
              <a:defRPr>
                <a:solidFill>
                  <a:schemeClr val="tx1">
                    <a:tint val="75000"/>
                  </a:schemeClr>
                </a:solidFill>
              </a:defRPr>
            </a:lvl5pPr>
            <a:lvl6pPr marL="7200900" indent="0" algn="ctr">
              <a:buNone/>
              <a:defRPr>
                <a:solidFill>
                  <a:schemeClr val="tx1">
                    <a:tint val="75000"/>
                  </a:schemeClr>
                </a:solidFill>
              </a:defRPr>
            </a:lvl6pPr>
            <a:lvl7pPr marL="8641080" indent="0" algn="ctr">
              <a:buNone/>
              <a:defRPr>
                <a:solidFill>
                  <a:schemeClr val="tx1">
                    <a:tint val="75000"/>
                  </a:schemeClr>
                </a:solidFill>
              </a:defRPr>
            </a:lvl7pPr>
            <a:lvl8pPr marL="10081260" indent="0" algn="ctr">
              <a:buNone/>
              <a:defRPr>
                <a:solidFill>
                  <a:schemeClr val="tx1">
                    <a:tint val="75000"/>
                  </a:schemeClr>
                </a:solidFill>
              </a:defRPr>
            </a:lvl8pPr>
            <a:lvl9pPr marL="1152144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9F17F325-998A-4738-835F-A9833D5128D4}" type="datetimeFigureOut">
              <a:rPr lang="sl-SI" smtClean="0"/>
              <a:t>11. 11. 2021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29236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F17F325-998A-4738-835F-A9833D5128D4}" type="datetimeFigureOut">
              <a:rPr lang="sl-SI" smtClean="0"/>
              <a:t>11. 11. 2021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57882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15661957" y="1153482"/>
            <a:ext cx="4860608" cy="2457640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1080135" y="1153482"/>
            <a:ext cx="14221778" cy="2457640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F17F325-998A-4738-835F-A9833D5128D4}" type="datetimeFigureOut">
              <a:rPr lang="sl-SI" smtClean="0"/>
              <a:t>11. 11. 2021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86112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F17F325-998A-4738-835F-A9833D5128D4}" type="datetimeFigureOut">
              <a:rPr lang="sl-SI" smtClean="0"/>
              <a:t>11. 11. 2021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37416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706464" y="18508982"/>
            <a:ext cx="18362295" cy="5720715"/>
          </a:xfrm>
        </p:spPr>
        <p:txBody>
          <a:bodyPr anchor="t"/>
          <a:lstStyle>
            <a:lvl1pPr algn="l">
              <a:defRPr sz="12600" b="1" cap="all"/>
            </a:lvl1pPr>
          </a:lstStyle>
          <a:p>
            <a:r>
              <a:rPr lang="sl-SI"/>
              <a:t>Uredite slog naslova matrice</a:t>
            </a:r>
          </a:p>
        </p:txBody>
      </p:sp>
      <p:sp>
        <p:nvSpPr>
          <p:cNvPr id="3" name="Ograda besedila 2"/>
          <p:cNvSpPr>
            <a:spLocks noGrp="1"/>
          </p:cNvSpPr>
          <p:nvPr>
            <p:ph type="body" idx="1"/>
          </p:nvPr>
        </p:nvSpPr>
        <p:spPr>
          <a:xfrm>
            <a:off x="1706464" y="12208197"/>
            <a:ext cx="18362295" cy="6300785"/>
          </a:xfrm>
        </p:spPr>
        <p:txBody>
          <a:bodyPr anchor="b"/>
          <a:lstStyle>
            <a:lvl1pPr marL="0" indent="0">
              <a:buNone/>
              <a:defRPr sz="6300">
                <a:solidFill>
                  <a:schemeClr val="tx1">
                    <a:tint val="75000"/>
                  </a:schemeClr>
                </a:solidFill>
              </a:defRPr>
            </a:lvl1pPr>
            <a:lvl2pPr marL="1440180" indent="0">
              <a:buNone/>
              <a:defRPr sz="5700">
                <a:solidFill>
                  <a:schemeClr val="tx1">
                    <a:tint val="75000"/>
                  </a:schemeClr>
                </a:solidFill>
              </a:defRPr>
            </a:lvl2pPr>
            <a:lvl3pPr marL="2880360" indent="0">
              <a:buNone/>
              <a:defRPr sz="5000">
                <a:solidFill>
                  <a:schemeClr val="tx1">
                    <a:tint val="75000"/>
                  </a:schemeClr>
                </a:solidFill>
              </a:defRPr>
            </a:lvl3pPr>
            <a:lvl4pPr marL="4320540" indent="0">
              <a:buNone/>
              <a:defRPr sz="4400">
                <a:solidFill>
                  <a:schemeClr val="tx1">
                    <a:tint val="75000"/>
                  </a:schemeClr>
                </a:solidFill>
              </a:defRPr>
            </a:lvl4pPr>
            <a:lvl5pPr marL="5760720" indent="0">
              <a:buNone/>
              <a:defRPr sz="4400">
                <a:solidFill>
                  <a:schemeClr val="tx1">
                    <a:tint val="75000"/>
                  </a:schemeClr>
                </a:solidFill>
              </a:defRPr>
            </a:lvl5pPr>
            <a:lvl6pPr marL="7200900" indent="0">
              <a:buNone/>
              <a:defRPr sz="4400">
                <a:solidFill>
                  <a:schemeClr val="tx1">
                    <a:tint val="75000"/>
                  </a:schemeClr>
                </a:solidFill>
              </a:defRPr>
            </a:lvl6pPr>
            <a:lvl7pPr marL="8641080" indent="0">
              <a:buNone/>
              <a:defRPr sz="4400">
                <a:solidFill>
                  <a:schemeClr val="tx1">
                    <a:tint val="75000"/>
                  </a:schemeClr>
                </a:solidFill>
              </a:defRPr>
            </a:lvl7pPr>
            <a:lvl8pPr marL="10081260" indent="0">
              <a:buNone/>
              <a:defRPr sz="4400">
                <a:solidFill>
                  <a:schemeClr val="tx1">
                    <a:tint val="75000"/>
                  </a:schemeClr>
                </a:solidFill>
              </a:defRPr>
            </a:lvl8pPr>
            <a:lvl9pPr marL="11521440" indent="0">
              <a:buNone/>
              <a:defRPr sz="4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9F17F325-998A-4738-835F-A9833D5128D4}" type="datetimeFigureOut">
              <a:rPr lang="sl-SI" smtClean="0"/>
              <a:t>11. 11. 2021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82799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1080135" y="6720842"/>
            <a:ext cx="9541193" cy="19009045"/>
          </a:xfrm>
        </p:spPr>
        <p:txBody>
          <a:bodyPr/>
          <a:lstStyle>
            <a:lvl1pPr>
              <a:defRPr sz="8800"/>
            </a:lvl1pPr>
            <a:lvl2pPr>
              <a:defRPr sz="7600"/>
            </a:lvl2pPr>
            <a:lvl3pPr>
              <a:defRPr sz="6300"/>
            </a:lvl3pPr>
            <a:lvl4pPr>
              <a:defRPr sz="5700"/>
            </a:lvl4pPr>
            <a:lvl5pPr>
              <a:defRPr sz="5700"/>
            </a:lvl5pPr>
            <a:lvl6pPr>
              <a:defRPr sz="5700"/>
            </a:lvl6pPr>
            <a:lvl7pPr>
              <a:defRPr sz="5700"/>
            </a:lvl7pPr>
            <a:lvl8pPr>
              <a:defRPr sz="5700"/>
            </a:lvl8pPr>
            <a:lvl9pPr>
              <a:defRPr sz="57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10981372" y="6720842"/>
            <a:ext cx="9541193" cy="19009045"/>
          </a:xfrm>
        </p:spPr>
        <p:txBody>
          <a:bodyPr/>
          <a:lstStyle>
            <a:lvl1pPr>
              <a:defRPr sz="8800"/>
            </a:lvl1pPr>
            <a:lvl2pPr>
              <a:defRPr sz="7600"/>
            </a:lvl2pPr>
            <a:lvl3pPr>
              <a:defRPr sz="6300"/>
            </a:lvl3pPr>
            <a:lvl4pPr>
              <a:defRPr sz="5700"/>
            </a:lvl4pPr>
            <a:lvl5pPr>
              <a:defRPr sz="5700"/>
            </a:lvl5pPr>
            <a:lvl6pPr>
              <a:defRPr sz="5700"/>
            </a:lvl6pPr>
            <a:lvl7pPr>
              <a:defRPr sz="5700"/>
            </a:lvl7pPr>
            <a:lvl8pPr>
              <a:defRPr sz="5700"/>
            </a:lvl8pPr>
            <a:lvl9pPr>
              <a:defRPr sz="57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9F17F325-998A-4738-835F-A9833D5128D4}" type="datetimeFigureOut">
              <a:rPr lang="sl-SI" smtClean="0"/>
              <a:t>11. 11. 2021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01033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1080135" y="6447475"/>
            <a:ext cx="9544944" cy="2687000"/>
          </a:xfrm>
        </p:spPr>
        <p:txBody>
          <a:bodyPr anchor="b"/>
          <a:lstStyle>
            <a:lvl1pPr marL="0" indent="0">
              <a:buNone/>
              <a:defRPr sz="7600" b="1"/>
            </a:lvl1pPr>
            <a:lvl2pPr marL="1440180" indent="0">
              <a:buNone/>
              <a:defRPr sz="6300" b="1"/>
            </a:lvl2pPr>
            <a:lvl3pPr marL="2880360" indent="0">
              <a:buNone/>
              <a:defRPr sz="5700" b="1"/>
            </a:lvl3pPr>
            <a:lvl4pPr marL="4320540" indent="0">
              <a:buNone/>
              <a:defRPr sz="5000" b="1"/>
            </a:lvl4pPr>
            <a:lvl5pPr marL="5760720" indent="0">
              <a:buNone/>
              <a:defRPr sz="5000" b="1"/>
            </a:lvl5pPr>
            <a:lvl6pPr marL="7200900" indent="0">
              <a:buNone/>
              <a:defRPr sz="5000" b="1"/>
            </a:lvl6pPr>
            <a:lvl7pPr marL="8641080" indent="0">
              <a:buNone/>
              <a:defRPr sz="5000" b="1"/>
            </a:lvl7pPr>
            <a:lvl8pPr marL="10081260" indent="0">
              <a:buNone/>
              <a:defRPr sz="5000" b="1"/>
            </a:lvl8pPr>
            <a:lvl9pPr marL="11521440" indent="0">
              <a:buNone/>
              <a:defRPr sz="5000" b="1"/>
            </a:lvl9pPr>
          </a:lstStyle>
          <a:p>
            <a:pPr lvl="0"/>
            <a:r>
              <a:rPr lang="sl-SI"/>
              <a:t>Uredite sloge besedila matrice</a:t>
            </a:r>
          </a:p>
        </p:txBody>
      </p:sp>
      <p:sp>
        <p:nvSpPr>
          <p:cNvPr id="4" name="Ograda vsebine 3"/>
          <p:cNvSpPr>
            <a:spLocks noGrp="1"/>
          </p:cNvSpPr>
          <p:nvPr>
            <p:ph sz="half" idx="2"/>
          </p:nvPr>
        </p:nvSpPr>
        <p:spPr>
          <a:xfrm>
            <a:off x="1080135" y="9134475"/>
            <a:ext cx="9544944" cy="16595410"/>
          </a:xfrm>
        </p:spPr>
        <p:txBody>
          <a:bodyPr/>
          <a:lstStyle>
            <a:lvl1pPr>
              <a:defRPr sz="7600"/>
            </a:lvl1pPr>
            <a:lvl2pPr>
              <a:defRPr sz="6300"/>
            </a:lvl2pPr>
            <a:lvl3pPr>
              <a:defRPr sz="5700"/>
            </a:lvl3pPr>
            <a:lvl4pPr>
              <a:defRPr sz="5000"/>
            </a:lvl4pPr>
            <a:lvl5pPr>
              <a:defRPr sz="5000"/>
            </a:lvl5pPr>
            <a:lvl6pPr>
              <a:defRPr sz="5000"/>
            </a:lvl6pPr>
            <a:lvl7pPr>
              <a:defRPr sz="5000"/>
            </a:lvl7pPr>
            <a:lvl8pPr>
              <a:defRPr sz="5000"/>
            </a:lvl8pPr>
            <a:lvl9pPr>
              <a:defRPr sz="5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10973873" y="6447475"/>
            <a:ext cx="9548693" cy="2687000"/>
          </a:xfrm>
        </p:spPr>
        <p:txBody>
          <a:bodyPr anchor="b"/>
          <a:lstStyle>
            <a:lvl1pPr marL="0" indent="0">
              <a:buNone/>
              <a:defRPr sz="7600" b="1"/>
            </a:lvl1pPr>
            <a:lvl2pPr marL="1440180" indent="0">
              <a:buNone/>
              <a:defRPr sz="6300" b="1"/>
            </a:lvl2pPr>
            <a:lvl3pPr marL="2880360" indent="0">
              <a:buNone/>
              <a:defRPr sz="5700" b="1"/>
            </a:lvl3pPr>
            <a:lvl4pPr marL="4320540" indent="0">
              <a:buNone/>
              <a:defRPr sz="5000" b="1"/>
            </a:lvl4pPr>
            <a:lvl5pPr marL="5760720" indent="0">
              <a:buNone/>
              <a:defRPr sz="5000" b="1"/>
            </a:lvl5pPr>
            <a:lvl6pPr marL="7200900" indent="0">
              <a:buNone/>
              <a:defRPr sz="5000" b="1"/>
            </a:lvl6pPr>
            <a:lvl7pPr marL="8641080" indent="0">
              <a:buNone/>
              <a:defRPr sz="5000" b="1"/>
            </a:lvl7pPr>
            <a:lvl8pPr marL="10081260" indent="0">
              <a:buNone/>
              <a:defRPr sz="5000" b="1"/>
            </a:lvl8pPr>
            <a:lvl9pPr marL="11521440" indent="0">
              <a:buNone/>
              <a:defRPr sz="5000" b="1"/>
            </a:lvl9pPr>
          </a:lstStyle>
          <a:p>
            <a:pPr lvl="0"/>
            <a:r>
              <a:rPr lang="sl-SI"/>
              <a:t>Uredite sloge besedila matrice</a:t>
            </a:r>
          </a:p>
        </p:txBody>
      </p:sp>
      <p:sp>
        <p:nvSpPr>
          <p:cNvPr id="6" name="Ograda vsebine 5"/>
          <p:cNvSpPr>
            <a:spLocks noGrp="1"/>
          </p:cNvSpPr>
          <p:nvPr>
            <p:ph sz="quarter" idx="4"/>
          </p:nvPr>
        </p:nvSpPr>
        <p:spPr>
          <a:xfrm>
            <a:off x="10973873" y="9134475"/>
            <a:ext cx="9548693" cy="16595410"/>
          </a:xfrm>
        </p:spPr>
        <p:txBody>
          <a:bodyPr/>
          <a:lstStyle>
            <a:lvl1pPr>
              <a:defRPr sz="7600"/>
            </a:lvl1pPr>
            <a:lvl2pPr>
              <a:defRPr sz="6300"/>
            </a:lvl2pPr>
            <a:lvl3pPr>
              <a:defRPr sz="5700"/>
            </a:lvl3pPr>
            <a:lvl4pPr>
              <a:defRPr sz="5000"/>
            </a:lvl4pPr>
            <a:lvl5pPr>
              <a:defRPr sz="5000"/>
            </a:lvl5pPr>
            <a:lvl6pPr>
              <a:defRPr sz="5000"/>
            </a:lvl6pPr>
            <a:lvl7pPr>
              <a:defRPr sz="5000"/>
            </a:lvl7pPr>
            <a:lvl8pPr>
              <a:defRPr sz="5000"/>
            </a:lvl8pPr>
            <a:lvl9pPr>
              <a:defRPr sz="5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9F17F325-998A-4738-835F-A9833D5128D4}" type="datetimeFigureOut">
              <a:rPr lang="sl-SI" smtClean="0"/>
              <a:t>11. 11. 2021</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65539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9F17F325-998A-4738-835F-A9833D5128D4}" type="datetimeFigureOut">
              <a:rPr lang="sl-SI" smtClean="0"/>
              <a:t>11. 11. 2021</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56213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9F17F325-998A-4738-835F-A9833D5128D4}" type="datetimeFigureOut">
              <a:rPr lang="sl-SI" smtClean="0"/>
              <a:t>11. 11. 2021</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08680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1080136" y="1146810"/>
            <a:ext cx="7107139" cy="4880610"/>
          </a:xfrm>
        </p:spPr>
        <p:txBody>
          <a:bodyPr anchor="b"/>
          <a:lstStyle>
            <a:lvl1pPr algn="l">
              <a:defRPr sz="6300" b="1"/>
            </a:lvl1pPr>
          </a:lstStyle>
          <a:p>
            <a:r>
              <a:rPr lang="sl-SI"/>
              <a:t>Uredite slog naslova matrice</a:t>
            </a:r>
          </a:p>
        </p:txBody>
      </p:sp>
      <p:sp>
        <p:nvSpPr>
          <p:cNvPr id="3" name="Ograda vsebine 2"/>
          <p:cNvSpPr>
            <a:spLocks noGrp="1"/>
          </p:cNvSpPr>
          <p:nvPr>
            <p:ph idx="1"/>
          </p:nvPr>
        </p:nvSpPr>
        <p:spPr>
          <a:xfrm>
            <a:off x="8446056" y="1146812"/>
            <a:ext cx="12076509" cy="24583075"/>
          </a:xfrm>
        </p:spPr>
        <p:txBody>
          <a:bodyPr/>
          <a:lstStyle>
            <a:lvl1pPr>
              <a:defRPr sz="10100"/>
            </a:lvl1pPr>
            <a:lvl2pPr>
              <a:defRPr sz="8800"/>
            </a:lvl2pPr>
            <a:lvl3pPr>
              <a:defRPr sz="7600"/>
            </a:lvl3pPr>
            <a:lvl4pPr>
              <a:defRPr sz="6300"/>
            </a:lvl4pPr>
            <a:lvl5pPr>
              <a:defRPr sz="6300"/>
            </a:lvl5pPr>
            <a:lvl6pPr>
              <a:defRPr sz="6300"/>
            </a:lvl6pPr>
            <a:lvl7pPr>
              <a:defRPr sz="6300"/>
            </a:lvl7pPr>
            <a:lvl8pPr>
              <a:defRPr sz="6300"/>
            </a:lvl8pPr>
            <a:lvl9pPr>
              <a:defRPr sz="63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1080136" y="6027422"/>
            <a:ext cx="7107139" cy="19702465"/>
          </a:xfrm>
        </p:spPr>
        <p:txBody>
          <a:bodyPr/>
          <a:lstStyle>
            <a:lvl1pPr marL="0" indent="0">
              <a:buNone/>
              <a:defRPr sz="4400"/>
            </a:lvl1pPr>
            <a:lvl2pPr marL="1440180" indent="0">
              <a:buNone/>
              <a:defRPr sz="3800"/>
            </a:lvl2pPr>
            <a:lvl3pPr marL="2880360" indent="0">
              <a:buNone/>
              <a:defRPr sz="3200"/>
            </a:lvl3pPr>
            <a:lvl4pPr marL="4320540" indent="0">
              <a:buNone/>
              <a:defRPr sz="2800"/>
            </a:lvl4pPr>
            <a:lvl5pPr marL="5760720" indent="0">
              <a:buNone/>
              <a:defRPr sz="2800"/>
            </a:lvl5pPr>
            <a:lvl6pPr marL="7200900" indent="0">
              <a:buNone/>
              <a:defRPr sz="2800"/>
            </a:lvl6pPr>
            <a:lvl7pPr marL="8641080" indent="0">
              <a:buNone/>
              <a:defRPr sz="2800"/>
            </a:lvl7pPr>
            <a:lvl8pPr marL="10081260" indent="0">
              <a:buNone/>
              <a:defRPr sz="2800"/>
            </a:lvl8pPr>
            <a:lvl9pPr marL="11521440" indent="0">
              <a:buNone/>
              <a:defRPr sz="2800"/>
            </a:lvl9pPr>
          </a:lstStyle>
          <a:p>
            <a:pPr lvl="0"/>
            <a:r>
              <a:rPr lang="sl-SI"/>
              <a:t>Uredite sloge besedila matrice</a:t>
            </a:r>
          </a:p>
        </p:txBody>
      </p:sp>
      <p:sp>
        <p:nvSpPr>
          <p:cNvPr id="5" name="Ograda datuma 4"/>
          <p:cNvSpPr>
            <a:spLocks noGrp="1"/>
          </p:cNvSpPr>
          <p:nvPr>
            <p:ph type="dt" sz="half" idx="10"/>
          </p:nvPr>
        </p:nvSpPr>
        <p:spPr/>
        <p:txBody>
          <a:bodyPr/>
          <a:lstStyle/>
          <a:p>
            <a:fld id="{9F17F325-998A-4738-835F-A9833D5128D4}" type="datetimeFigureOut">
              <a:rPr lang="sl-SI" smtClean="0"/>
              <a:t>11. 11. 2021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92984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4234280" y="20162520"/>
            <a:ext cx="12961620" cy="2380300"/>
          </a:xfrm>
        </p:spPr>
        <p:txBody>
          <a:bodyPr anchor="b"/>
          <a:lstStyle>
            <a:lvl1pPr algn="l">
              <a:defRPr sz="6300" b="1"/>
            </a:lvl1pPr>
          </a:lstStyle>
          <a:p>
            <a:r>
              <a:rPr lang="sl-SI"/>
              <a:t>Uredite slog naslova matrice</a:t>
            </a:r>
          </a:p>
        </p:txBody>
      </p:sp>
      <p:sp>
        <p:nvSpPr>
          <p:cNvPr id="3" name="Ograda slike 2"/>
          <p:cNvSpPr>
            <a:spLocks noGrp="1"/>
          </p:cNvSpPr>
          <p:nvPr>
            <p:ph type="pic" idx="1"/>
          </p:nvPr>
        </p:nvSpPr>
        <p:spPr>
          <a:xfrm>
            <a:off x="4234280" y="2573655"/>
            <a:ext cx="12961620" cy="17282160"/>
          </a:xfrm>
        </p:spPr>
        <p:txBody>
          <a:bodyPr/>
          <a:lstStyle>
            <a:lvl1pPr marL="0" indent="0">
              <a:buNone/>
              <a:defRPr sz="10100"/>
            </a:lvl1pPr>
            <a:lvl2pPr marL="1440180" indent="0">
              <a:buNone/>
              <a:defRPr sz="8800"/>
            </a:lvl2pPr>
            <a:lvl3pPr marL="2880360" indent="0">
              <a:buNone/>
              <a:defRPr sz="760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sl-SI"/>
          </a:p>
        </p:txBody>
      </p:sp>
      <p:sp>
        <p:nvSpPr>
          <p:cNvPr id="4" name="Ograda besedila 3"/>
          <p:cNvSpPr>
            <a:spLocks noGrp="1"/>
          </p:cNvSpPr>
          <p:nvPr>
            <p:ph type="body" sz="half" idx="2"/>
          </p:nvPr>
        </p:nvSpPr>
        <p:spPr>
          <a:xfrm>
            <a:off x="4234280" y="22542820"/>
            <a:ext cx="12961620" cy="3380420"/>
          </a:xfrm>
        </p:spPr>
        <p:txBody>
          <a:bodyPr/>
          <a:lstStyle>
            <a:lvl1pPr marL="0" indent="0">
              <a:buNone/>
              <a:defRPr sz="4400"/>
            </a:lvl1pPr>
            <a:lvl2pPr marL="1440180" indent="0">
              <a:buNone/>
              <a:defRPr sz="3800"/>
            </a:lvl2pPr>
            <a:lvl3pPr marL="2880360" indent="0">
              <a:buNone/>
              <a:defRPr sz="3200"/>
            </a:lvl3pPr>
            <a:lvl4pPr marL="4320540" indent="0">
              <a:buNone/>
              <a:defRPr sz="2800"/>
            </a:lvl4pPr>
            <a:lvl5pPr marL="5760720" indent="0">
              <a:buNone/>
              <a:defRPr sz="2800"/>
            </a:lvl5pPr>
            <a:lvl6pPr marL="7200900" indent="0">
              <a:buNone/>
              <a:defRPr sz="2800"/>
            </a:lvl6pPr>
            <a:lvl7pPr marL="8641080" indent="0">
              <a:buNone/>
              <a:defRPr sz="2800"/>
            </a:lvl7pPr>
            <a:lvl8pPr marL="10081260" indent="0">
              <a:buNone/>
              <a:defRPr sz="2800"/>
            </a:lvl8pPr>
            <a:lvl9pPr marL="11521440" indent="0">
              <a:buNone/>
              <a:defRPr sz="2800"/>
            </a:lvl9pPr>
          </a:lstStyle>
          <a:p>
            <a:pPr lvl="0"/>
            <a:r>
              <a:rPr lang="sl-SI"/>
              <a:t>Uredite sloge besedila matrice</a:t>
            </a:r>
          </a:p>
        </p:txBody>
      </p:sp>
      <p:sp>
        <p:nvSpPr>
          <p:cNvPr id="5" name="Ograda datuma 4"/>
          <p:cNvSpPr>
            <a:spLocks noGrp="1"/>
          </p:cNvSpPr>
          <p:nvPr>
            <p:ph type="dt" sz="half" idx="10"/>
          </p:nvPr>
        </p:nvSpPr>
        <p:spPr/>
        <p:txBody>
          <a:bodyPr/>
          <a:lstStyle/>
          <a:p>
            <a:fld id="{9F17F325-998A-4738-835F-A9833D5128D4}" type="datetimeFigureOut">
              <a:rPr lang="sl-SI" smtClean="0"/>
              <a:t>11. 11. 2021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32395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1080135" y="1153480"/>
            <a:ext cx="19442430" cy="4800600"/>
          </a:xfrm>
          <a:prstGeom prst="rect">
            <a:avLst/>
          </a:prstGeom>
        </p:spPr>
        <p:txBody>
          <a:bodyPr vert="horz" lIns="288036" tIns="144018" rIns="288036" bIns="144018" rtlCol="0" anchor="ctr">
            <a:normAutofit/>
          </a:bodyPr>
          <a:lstStyle/>
          <a:p>
            <a:r>
              <a:rPr lang="sl-SI"/>
              <a:t>Uredite slog naslova matrice</a:t>
            </a:r>
          </a:p>
        </p:txBody>
      </p:sp>
      <p:sp>
        <p:nvSpPr>
          <p:cNvPr id="3" name="Ograda besedila 2"/>
          <p:cNvSpPr>
            <a:spLocks noGrp="1"/>
          </p:cNvSpPr>
          <p:nvPr>
            <p:ph type="body" idx="1"/>
          </p:nvPr>
        </p:nvSpPr>
        <p:spPr>
          <a:xfrm>
            <a:off x="1080135" y="6720842"/>
            <a:ext cx="19442430" cy="19009045"/>
          </a:xfrm>
          <a:prstGeom prst="rect">
            <a:avLst/>
          </a:prstGeom>
        </p:spPr>
        <p:txBody>
          <a:bodyPr vert="horz" lIns="288036" tIns="144018" rIns="288036" bIns="144018"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1080135" y="26696672"/>
            <a:ext cx="5040630" cy="1533525"/>
          </a:xfrm>
          <a:prstGeom prst="rect">
            <a:avLst/>
          </a:prstGeom>
        </p:spPr>
        <p:txBody>
          <a:bodyPr vert="horz" lIns="288036" tIns="144018" rIns="288036" bIns="144018" rtlCol="0" anchor="ctr"/>
          <a:lstStyle>
            <a:lvl1pPr algn="l">
              <a:defRPr sz="3800">
                <a:solidFill>
                  <a:schemeClr val="tx1">
                    <a:tint val="75000"/>
                  </a:schemeClr>
                </a:solidFill>
              </a:defRPr>
            </a:lvl1pPr>
          </a:lstStyle>
          <a:p>
            <a:fld id="{9F17F325-998A-4738-835F-A9833D5128D4}" type="datetimeFigureOut">
              <a:rPr lang="sl-SI" smtClean="0"/>
              <a:t>11. 11. 2021</a:t>
            </a:fld>
            <a:endParaRPr lang="sl-SI"/>
          </a:p>
        </p:txBody>
      </p:sp>
      <p:sp>
        <p:nvSpPr>
          <p:cNvPr id="5" name="Ograda noge 4"/>
          <p:cNvSpPr>
            <a:spLocks noGrp="1"/>
          </p:cNvSpPr>
          <p:nvPr>
            <p:ph type="ftr" sz="quarter" idx="3"/>
          </p:nvPr>
        </p:nvSpPr>
        <p:spPr>
          <a:xfrm>
            <a:off x="7380923" y="26696672"/>
            <a:ext cx="6840855" cy="1533525"/>
          </a:xfrm>
          <a:prstGeom prst="rect">
            <a:avLst/>
          </a:prstGeom>
        </p:spPr>
        <p:txBody>
          <a:bodyPr vert="horz" lIns="288036" tIns="144018" rIns="288036" bIns="144018" rtlCol="0" anchor="ctr"/>
          <a:lstStyle>
            <a:lvl1pPr algn="ctr">
              <a:defRPr sz="38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15481935" y="26696672"/>
            <a:ext cx="5040630" cy="1533525"/>
          </a:xfrm>
          <a:prstGeom prst="rect">
            <a:avLst/>
          </a:prstGeom>
        </p:spPr>
        <p:txBody>
          <a:bodyPr vert="horz" lIns="288036" tIns="144018" rIns="288036" bIns="144018" rtlCol="0" anchor="ctr"/>
          <a:lstStyle>
            <a:lvl1pPr algn="r">
              <a:defRPr sz="3800">
                <a:solidFill>
                  <a:schemeClr val="tx1">
                    <a:tint val="75000"/>
                  </a:schemeClr>
                </a:solidFill>
              </a:defRPr>
            </a:lvl1pPr>
          </a:lstStyle>
          <a:p>
            <a:fld id="{BFA4AA9F-E5F2-4C9B-A5BB-97D972B63C09}" type="slidenum">
              <a:rPr lang="sl-SI" smtClean="0"/>
              <a:t>‹#›</a:t>
            </a:fld>
            <a:endParaRPr lang="sl-SI"/>
          </a:p>
        </p:txBody>
      </p:sp>
    </p:spTree>
    <p:extLst>
      <p:ext uri="{BB962C8B-B14F-4D97-AF65-F5344CB8AC3E}">
        <p14:creationId xmlns:p14="http://schemas.microsoft.com/office/powerpoint/2010/main" val="3632119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80360" rtl="0" eaLnBrk="1" latinLnBrk="0" hangingPunct="1">
        <a:spcBef>
          <a:spcPct val="0"/>
        </a:spcBef>
        <a:buNone/>
        <a:defRPr sz="13900" kern="1200">
          <a:solidFill>
            <a:schemeClr val="tx1"/>
          </a:solidFill>
          <a:latin typeface="+mj-lt"/>
          <a:ea typeface="+mj-ea"/>
          <a:cs typeface="+mj-cs"/>
        </a:defRPr>
      </a:lvl1pPr>
    </p:titleStyle>
    <p:bodyStyle>
      <a:lvl1pPr marL="1080135" indent="-1080135" algn="l" defTabSz="2880360" rtl="0" eaLnBrk="1" latinLnBrk="0" hangingPunct="1">
        <a:spcBef>
          <a:spcPct val="20000"/>
        </a:spcBef>
        <a:buFont typeface="Arial" panose="020B0604020202020204" pitchFamily="34" charset="0"/>
        <a:buChar char="•"/>
        <a:defRPr sz="10100" kern="1200">
          <a:solidFill>
            <a:schemeClr val="tx1"/>
          </a:solidFill>
          <a:latin typeface="+mn-lt"/>
          <a:ea typeface="+mn-ea"/>
          <a:cs typeface="+mn-cs"/>
        </a:defRPr>
      </a:lvl1pPr>
      <a:lvl2pPr marL="2340293" indent="-900113" algn="l" defTabSz="2880360" rtl="0" eaLnBrk="1" latinLnBrk="0" hangingPunct="1">
        <a:spcBef>
          <a:spcPct val="20000"/>
        </a:spcBef>
        <a:buFont typeface="Arial" panose="020B0604020202020204" pitchFamily="34" charset="0"/>
        <a:buChar char="–"/>
        <a:defRPr sz="8800" kern="1200">
          <a:solidFill>
            <a:schemeClr val="tx1"/>
          </a:solidFill>
          <a:latin typeface="+mn-lt"/>
          <a:ea typeface="+mn-ea"/>
          <a:cs typeface="+mn-cs"/>
        </a:defRPr>
      </a:lvl2pPr>
      <a:lvl3pPr marL="3600450" indent="-720090" algn="l" defTabSz="2880360"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3pPr>
      <a:lvl4pPr marL="504063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4pPr>
      <a:lvl5pPr marL="648081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5pPr>
      <a:lvl6pPr marL="792099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6pPr>
      <a:lvl7pPr marL="936117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7pPr>
      <a:lvl8pPr marL="1080135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8pPr>
      <a:lvl9pPr marL="1224153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9pPr>
    </p:bodyStyle>
    <p:otherStyle>
      <a:defPPr>
        <a:defRPr lang="sl-SI"/>
      </a:defPPr>
      <a:lvl1pPr marL="0" algn="l" defTabSz="2880360" rtl="0" eaLnBrk="1" latinLnBrk="0" hangingPunct="1">
        <a:defRPr sz="5700" kern="1200">
          <a:solidFill>
            <a:schemeClr val="tx1"/>
          </a:solidFill>
          <a:latin typeface="+mn-lt"/>
          <a:ea typeface="+mn-ea"/>
          <a:cs typeface="+mn-cs"/>
        </a:defRPr>
      </a:lvl1pPr>
      <a:lvl2pPr marL="1440180" algn="l" defTabSz="2880360" rtl="0" eaLnBrk="1" latinLnBrk="0" hangingPunct="1">
        <a:defRPr sz="5700" kern="1200">
          <a:solidFill>
            <a:schemeClr val="tx1"/>
          </a:solidFill>
          <a:latin typeface="+mn-lt"/>
          <a:ea typeface="+mn-ea"/>
          <a:cs typeface="+mn-cs"/>
        </a:defRPr>
      </a:lvl2pPr>
      <a:lvl3pPr marL="2880360" algn="l" defTabSz="2880360" rtl="0" eaLnBrk="1" latinLnBrk="0" hangingPunct="1">
        <a:defRPr sz="5700" kern="1200">
          <a:solidFill>
            <a:schemeClr val="tx1"/>
          </a:solidFill>
          <a:latin typeface="+mn-lt"/>
          <a:ea typeface="+mn-ea"/>
          <a:cs typeface="+mn-cs"/>
        </a:defRPr>
      </a:lvl3pPr>
      <a:lvl4pPr marL="4320540" algn="l" defTabSz="2880360" rtl="0" eaLnBrk="1" latinLnBrk="0" hangingPunct="1">
        <a:defRPr sz="5700" kern="1200">
          <a:solidFill>
            <a:schemeClr val="tx1"/>
          </a:solidFill>
          <a:latin typeface="+mn-lt"/>
          <a:ea typeface="+mn-ea"/>
          <a:cs typeface="+mn-cs"/>
        </a:defRPr>
      </a:lvl4pPr>
      <a:lvl5pPr marL="5760720" algn="l" defTabSz="2880360" rtl="0" eaLnBrk="1" latinLnBrk="0" hangingPunct="1">
        <a:defRPr sz="5700" kern="1200">
          <a:solidFill>
            <a:schemeClr val="tx1"/>
          </a:solidFill>
          <a:latin typeface="+mn-lt"/>
          <a:ea typeface="+mn-ea"/>
          <a:cs typeface="+mn-cs"/>
        </a:defRPr>
      </a:lvl5pPr>
      <a:lvl6pPr marL="7200900" algn="l" defTabSz="2880360" rtl="0" eaLnBrk="1" latinLnBrk="0" hangingPunct="1">
        <a:defRPr sz="5700" kern="1200">
          <a:solidFill>
            <a:schemeClr val="tx1"/>
          </a:solidFill>
          <a:latin typeface="+mn-lt"/>
          <a:ea typeface="+mn-ea"/>
          <a:cs typeface="+mn-cs"/>
        </a:defRPr>
      </a:lvl6pPr>
      <a:lvl7pPr marL="8641080" algn="l" defTabSz="2880360" rtl="0" eaLnBrk="1" latinLnBrk="0" hangingPunct="1">
        <a:defRPr sz="5700" kern="1200">
          <a:solidFill>
            <a:schemeClr val="tx1"/>
          </a:solidFill>
          <a:latin typeface="+mn-lt"/>
          <a:ea typeface="+mn-ea"/>
          <a:cs typeface="+mn-cs"/>
        </a:defRPr>
      </a:lvl7pPr>
      <a:lvl8pPr marL="10081260" algn="l" defTabSz="2880360" rtl="0" eaLnBrk="1" latinLnBrk="0" hangingPunct="1">
        <a:defRPr sz="5700" kern="1200">
          <a:solidFill>
            <a:schemeClr val="tx1"/>
          </a:solidFill>
          <a:latin typeface="+mn-lt"/>
          <a:ea typeface="+mn-ea"/>
          <a:cs typeface="+mn-cs"/>
        </a:defRPr>
      </a:lvl8pPr>
      <a:lvl9pPr marL="11521440" algn="l" defTabSz="2880360"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tanja.sumrada@bf.uni-lj.si" TargetMode="External"/><Relationship Id="rId13"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hyperlink" Target="mailto:valerija@ezavod.si" TargetMode="External"/><Relationship Id="rId12"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ezavod.si/" TargetMode="External"/><Relationship Id="rId11" Type="http://schemas.openxmlformats.org/officeDocument/2006/relationships/image" Target="../media/image6.jpeg"/><Relationship Id="rId5" Type="http://schemas.openxmlformats.org/officeDocument/2006/relationships/image" Target="../media/image4.png"/><Relationship Id="rId15" Type="http://schemas.openxmlformats.org/officeDocument/2006/relationships/image" Target="../media/image10.jpeg"/><Relationship Id="rId10" Type="http://schemas.openxmlformats.org/officeDocument/2006/relationships/image" Target="../media/image5.jpeg"/><Relationship Id="rId4" Type="http://schemas.openxmlformats.org/officeDocument/2006/relationships/image" Target="../media/image3.png"/><Relationship Id="rId9" Type="http://schemas.openxmlformats.org/officeDocument/2006/relationships/hyperlink" Target="https://www.ezavod.si/eu-projekti/tekoci-projekti/nizko-ogljicna-druzba/eip-vivek" TargetMode="External"/><Relationship Id="rId1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8239" y="26944084"/>
            <a:ext cx="5301417" cy="1800199"/>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FFD4384F-790A-420C-8BCA-1769490F4C6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6" y="27435248"/>
            <a:ext cx="6263780" cy="1008112"/>
          </a:xfrm>
          <a:prstGeom prst="rect">
            <a:avLst/>
          </a:prstGeom>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4762" t="16857" r="26838" b="73619"/>
          <a:stretch/>
        </p:blipFill>
        <p:spPr bwMode="auto">
          <a:xfrm>
            <a:off x="5581554" y="26894523"/>
            <a:ext cx="5220658" cy="184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88837" t="17248" r="7789" b="70880"/>
          <a:stretch/>
        </p:blipFill>
        <p:spPr bwMode="auto">
          <a:xfrm>
            <a:off x="15976263" y="27007596"/>
            <a:ext cx="1577589" cy="1734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aobljeni pravokotnik 4"/>
          <p:cNvSpPr/>
          <p:nvPr/>
        </p:nvSpPr>
        <p:spPr>
          <a:xfrm>
            <a:off x="488825" y="8065096"/>
            <a:ext cx="20569523" cy="1267425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4000" b="1" dirty="0">
              <a:solidFill>
                <a:srgbClr val="92D050"/>
              </a:solidFill>
            </a:endParaRPr>
          </a:p>
          <a:p>
            <a:pPr marL="857250" indent="-857250" algn="ctr">
              <a:buFontTx/>
              <a:buChar char="-"/>
            </a:pPr>
            <a:endParaRPr lang="sl-SI" b="1" dirty="0">
              <a:solidFill>
                <a:srgbClr val="92D050"/>
              </a:solidFill>
            </a:endParaRPr>
          </a:p>
        </p:txBody>
      </p:sp>
      <p:sp>
        <p:nvSpPr>
          <p:cNvPr id="10" name="Zaobljeni pravokotnik 9"/>
          <p:cNvSpPr/>
          <p:nvPr/>
        </p:nvSpPr>
        <p:spPr>
          <a:xfrm>
            <a:off x="576214" y="331096"/>
            <a:ext cx="20598026" cy="2016224"/>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7200" b="1" dirty="0"/>
              <a:t>Kmetovanje z(a) </a:t>
            </a:r>
            <a:r>
              <a:rPr lang="sl-SI" sz="7200" b="1" dirty="0" err="1"/>
              <a:t>biodiverziteto</a:t>
            </a:r>
            <a:r>
              <a:rPr lang="sl-SI" sz="7200" b="1" dirty="0"/>
              <a:t> na nižinskih kmetijah v Sloveniji - EIP VIVEK</a:t>
            </a:r>
          </a:p>
        </p:txBody>
      </p:sp>
      <p:sp>
        <p:nvSpPr>
          <p:cNvPr id="11" name="Zaobljeni pravokotnik 10"/>
          <p:cNvSpPr/>
          <p:nvPr/>
        </p:nvSpPr>
        <p:spPr>
          <a:xfrm>
            <a:off x="721596" y="2835280"/>
            <a:ext cx="10769266" cy="267485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l-SI" sz="3600" b="1" dirty="0">
                <a:solidFill>
                  <a:srgbClr val="92D050"/>
                </a:solidFill>
              </a:rPr>
              <a:t>Vodilni partner</a:t>
            </a:r>
            <a:r>
              <a:rPr lang="sl-SI" sz="3600" dirty="0">
                <a:solidFill>
                  <a:srgbClr val="92D050"/>
                </a:solidFill>
              </a:rPr>
              <a:t>: </a:t>
            </a:r>
            <a:r>
              <a:rPr lang="sl-SI" sz="2400" dirty="0">
                <a:solidFill>
                  <a:schemeClr val="tx1"/>
                </a:solidFill>
              </a:rPr>
              <a:t>E-ZAVOD Zavod za projektno svetovanje, raziskovanje in razvoj celovitih rešitev</a:t>
            </a:r>
          </a:p>
          <a:p>
            <a:pPr algn="just"/>
            <a:r>
              <a:rPr lang="sl-SI" sz="3600" b="1" dirty="0">
                <a:solidFill>
                  <a:srgbClr val="92D050"/>
                </a:solidFill>
              </a:rPr>
              <a:t>Ostali člani partnerstva</a:t>
            </a:r>
            <a:r>
              <a:rPr lang="sl-SI" sz="3600" dirty="0">
                <a:solidFill>
                  <a:srgbClr val="92D050"/>
                </a:solidFill>
              </a:rPr>
              <a:t>: </a:t>
            </a:r>
            <a:r>
              <a:rPr lang="sl-SI" sz="2400" dirty="0">
                <a:solidFill>
                  <a:schemeClr val="tx1"/>
                </a:solidFill>
              </a:rPr>
              <a:t>Društvo za opazovanje in proučevanje ptic Slovenije, Univerza v Ljubljani, Biotehniška fakulteta, KGZ – Zavod Ljubljana, KGZ – Zavod Ptuj, Občina Ormož, Jeruzalem SAT, kmetije </a:t>
            </a:r>
            <a:r>
              <a:rPr lang="sl-SI" sz="2400" dirty="0" err="1">
                <a:solidFill>
                  <a:schemeClr val="tx1"/>
                </a:solidFill>
              </a:rPr>
              <a:t>Filo</a:t>
            </a:r>
            <a:r>
              <a:rPr lang="sl-SI" sz="2400" dirty="0">
                <a:solidFill>
                  <a:schemeClr val="tx1"/>
                </a:solidFill>
              </a:rPr>
              <a:t>, Temlin, Hujs, Metličar, </a:t>
            </a:r>
            <a:r>
              <a:rPr lang="sl-SI" sz="2400" dirty="0" err="1">
                <a:solidFill>
                  <a:schemeClr val="tx1"/>
                </a:solidFill>
              </a:rPr>
              <a:t>Tancek</a:t>
            </a:r>
            <a:r>
              <a:rPr lang="sl-SI" sz="2400" dirty="0">
                <a:solidFill>
                  <a:schemeClr val="tx1"/>
                </a:solidFill>
              </a:rPr>
              <a:t>, Šteblaj </a:t>
            </a:r>
          </a:p>
        </p:txBody>
      </p:sp>
      <p:sp>
        <p:nvSpPr>
          <p:cNvPr id="12" name="Zaobljeni pravokotnik 11"/>
          <p:cNvSpPr/>
          <p:nvPr/>
        </p:nvSpPr>
        <p:spPr>
          <a:xfrm>
            <a:off x="546076" y="24932782"/>
            <a:ext cx="20512272" cy="189611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dirty="0"/>
              <a:t>Kontaktni podatki vodilnega partnerja: E-zavod, </a:t>
            </a:r>
            <a:r>
              <a:rPr lang="sl-SI" sz="3600" dirty="0">
                <a:hlinkClick r:id="rId6"/>
              </a:rPr>
              <a:t>https://www.ezavod.si/</a:t>
            </a:r>
            <a:r>
              <a:rPr lang="sl-SI" sz="3600" dirty="0"/>
              <a:t>, </a:t>
            </a:r>
            <a:r>
              <a:rPr lang="sl-SI" sz="3600" dirty="0">
                <a:hlinkClick r:id="rId7"/>
              </a:rPr>
              <a:t>valerija@ezavod.si</a:t>
            </a:r>
            <a:r>
              <a:rPr lang="sl-SI" sz="3600" dirty="0"/>
              <a:t>, 02 749 32 12</a:t>
            </a:r>
          </a:p>
          <a:p>
            <a:r>
              <a:rPr lang="sl-SI" sz="3600" dirty="0"/>
              <a:t>Kontaktni podatki predstavitelja posterja: Tanja Šumrada, </a:t>
            </a:r>
            <a:r>
              <a:rPr lang="sl-SI" sz="3500" dirty="0"/>
              <a:t>Biotehniška fakulteta UL,</a:t>
            </a:r>
            <a:r>
              <a:rPr lang="sl-SI" sz="3600" dirty="0"/>
              <a:t> </a:t>
            </a:r>
            <a:r>
              <a:rPr lang="sl-SI" sz="3600" dirty="0">
                <a:hlinkClick r:id="rId8"/>
              </a:rPr>
              <a:t>tanja.sumrada@bf.uni-lj.si</a:t>
            </a:r>
            <a:endParaRPr lang="sl-SI" sz="3600" dirty="0"/>
          </a:p>
          <a:p>
            <a:r>
              <a:rPr lang="sl-SI" sz="3600" dirty="0"/>
              <a:t>Spletna stran projekta: </a:t>
            </a:r>
            <a:r>
              <a:rPr lang="sl-SI" sz="3600" dirty="0">
                <a:hlinkClick r:id="rId9"/>
              </a:rPr>
              <a:t>https://www.ezavod.si/eu-projekti/tekoci-projekti/nizko-ogljicna-druzba/eip-vivek</a:t>
            </a:r>
            <a:endParaRPr lang="sl-SI" sz="3600" dirty="0"/>
          </a:p>
        </p:txBody>
      </p:sp>
      <p:sp>
        <p:nvSpPr>
          <p:cNvPr id="13" name="Zaobljeni pravokotnik 12"/>
          <p:cNvSpPr/>
          <p:nvPr/>
        </p:nvSpPr>
        <p:spPr>
          <a:xfrm>
            <a:off x="12166415" y="2835504"/>
            <a:ext cx="8891933" cy="262377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l-SI" sz="3600" dirty="0">
              <a:solidFill>
                <a:srgbClr val="92D050"/>
              </a:solidFill>
            </a:endParaRPr>
          </a:p>
          <a:p>
            <a:r>
              <a:rPr lang="sl-SI" sz="3600" b="1" dirty="0">
                <a:solidFill>
                  <a:srgbClr val="92D050"/>
                </a:solidFill>
              </a:rPr>
              <a:t>Tip projekta</a:t>
            </a:r>
            <a:r>
              <a:rPr lang="sl-SI" sz="3600" dirty="0">
                <a:solidFill>
                  <a:srgbClr val="92D050"/>
                </a:solidFill>
              </a:rPr>
              <a:t>: EIP</a:t>
            </a:r>
          </a:p>
          <a:p>
            <a:r>
              <a:rPr lang="sl-SI" sz="3600" b="1" dirty="0">
                <a:solidFill>
                  <a:srgbClr val="92D050"/>
                </a:solidFill>
              </a:rPr>
              <a:t>Tematika projekta</a:t>
            </a:r>
            <a:r>
              <a:rPr lang="sl-SI" sz="3600" dirty="0">
                <a:solidFill>
                  <a:srgbClr val="92D050"/>
                </a:solidFill>
              </a:rPr>
              <a:t>: </a:t>
            </a:r>
            <a:r>
              <a:rPr lang="sl-SI" sz="2400" dirty="0">
                <a:solidFill>
                  <a:schemeClr val="tx1"/>
                </a:solidFill>
              </a:rPr>
              <a:t>Kmetijstvo kot podpora </a:t>
            </a:r>
            <a:r>
              <a:rPr lang="sl-SI" sz="2400" dirty="0" err="1">
                <a:solidFill>
                  <a:schemeClr val="tx1"/>
                </a:solidFill>
              </a:rPr>
              <a:t>naravovarstva</a:t>
            </a:r>
            <a:r>
              <a:rPr lang="sl-SI" sz="2400" dirty="0">
                <a:solidFill>
                  <a:schemeClr val="tx1"/>
                </a:solidFill>
              </a:rPr>
              <a:t> oziroma ohranjanje biotske raznovrstnosti preko ustreznega načina kmetovanja</a:t>
            </a:r>
          </a:p>
          <a:p>
            <a:r>
              <a:rPr lang="sl-SI" sz="3600" dirty="0">
                <a:solidFill>
                  <a:srgbClr val="92D050"/>
                </a:solidFill>
              </a:rPr>
              <a:t> </a:t>
            </a:r>
          </a:p>
        </p:txBody>
      </p:sp>
      <p:sp>
        <p:nvSpPr>
          <p:cNvPr id="14" name="Zaobljeni pravokotnik 13"/>
          <p:cNvSpPr/>
          <p:nvPr/>
        </p:nvSpPr>
        <p:spPr>
          <a:xfrm>
            <a:off x="12166415" y="5688832"/>
            <a:ext cx="8922071" cy="197110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l-SI" sz="3600" b="1" dirty="0">
                <a:solidFill>
                  <a:srgbClr val="92D050"/>
                </a:solidFill>
              </a:rPr>
              <a:t>Praktični problem</a:t>
            </a:r>
            <a:r>
              <a:rPr lang="sl-SI" sz="3600" dirty="0">
                <a:solidFill>
                  <a:srgbClr val="92D050"/>
                </a:solidFill>
              </a:rPr>
              <a:t>: </a:t>
            </a:r>
            <a:r>
              <a:rPr lang="sl-SI" sz="2400" dirty="0">
                <a:solidFill>
                  <a:schemeClr val="tx1"/>
                </a:solidFill>
              </a:rPr>
              <a:t>Stanje ptic, opraševalcev in travniških habitatnih tipov v slovenski kmetijski krajini je slabo. Izvajanje ustreznih kmetijskih praks je ključno za obnovo njihovih populacij in varstvo </a:t>
            </a:r>
            <a:r>
              <a:rPr lang="sl-SI" sz="2400" dirty="0" err="1">
                <a:solidFill>
                  <a:schemeClr val="tx1"/>
                </a:solidFill>
              </a:rPr>
              <a:t>biodiverzitete</a:t>
            </a:r>
            <a:r>
              <a:rPr lang="sl-SI" sz="2400" dirty="0">
                <a:solidFill>
                  <a:schemeClr val="tx1"/>
                </a:solidFill>
              </a:rPr>
              <a:t>. V projektu bomo zasnovali in testirali različne ukrepe na travinju in njivah, ki podpirajo </a:t>
            </a:r>
            <a:r>
              <a:rPr lang="sl-SI" sz="2400" dirty="0" err="1">
                <a:solidFill>
                  <a:schemeClr val="tx1"/>
                </a:solidFill>
              </a:rPr>
              <a:t>biodiverziteto</a:t>
            </a:r>
            <a:r>
              <a:rPr lang="sl-SI" sz="2400" dirty="0">
                <a:solidFill>
                  <a:schemeClr val="tx1"/>
                </a:solidFill>
              </a:rPr>
              <a:t>. </a:t>
            </a:r>
          </a:p>
        </p:txBody>
      </p:sp>
      <p:sp>
        <p:nvSpPr>
          <p:cNvPr id="15" name="Zaobljeni pravokotnik 14"/>
          <p:cNvSpPr/>
          <p:nvPr/>
        </p:nvSpPr>
        <p:spPr>
          <a:xfrm>
            <a:off x="905622" y="21043204"/>
            <a:ext cx="6120000" cy="3600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00B050"/>
                </a:solidFill>
              </a:rPr>
              <a:t>Pogled kmeta:</a:t>
            </a:r>
          </a:p>
          <a:p>
            <a:pPr algn="just"/>
            <a:r>
              <a:rPr lang="sl-SI" sz="2500" dirty="0">
                <a:solidFill>
                  <a:schemeClr val="tx1"/>
                </a:solidFill>
              </a:rPr>
              <a:t>Naša kmetija se nahaja na Ljubljanskem barju, ki je pomembno območje za ptice. Z zanimanjem sem sodeloval pri vzpostavitvi zaplat golih tal za poljskega škrjanca in spremljal dogajanje na naših njivah. </a:t>
            </a:r>
          </a:p>
          <a:p>
            <a:pPr algn="just"/>
            <a:r>
              <a:rPr lang="sl-SI" sz="2500" b="1" dirty="0">
                <a:solidFill>
                  <a:srgbClr val="00B050"/>
                </a:solidFill>
              </a:rPr>
              <a:t>Aleš </a:t>
            </a:r>
            <a:r>
              <a:rPr lang="sl-SI" sz="2500" b="1" dirty="0" err="1">
                <a:solidFill>
                  <a:srgbClr val="00B050"/>
                </a:solidFill>
              </a:rPr>
              <a:t>Tancek</a:t>
            </a:r>
            <a:r>
              <a:rPr lang="sl-SI" sz="2500" b="1" dirty="0">
                <a:solidFill>
                  <a:srgbClr val="00B050"/>
                </a:solidFill>
              </a:rPr>
              <a:t>, Ig </a:t>
            </a:r>
          </a:p>
          <a:p>
            <a:pPr algn="just"/>
            <a:endParaRPr lang="sl-SI" sz="2500" dirty="0">
              <a:solidFill>
                <a:schemeClr val="tx1"/>
              </a:solidFill>
            </a:endParaRPr>
          </a:p>
        </p:txBody>
      </p:sp>
      <p:sp>
        <p:nvSpPr>
          <p:cNvPr id="16" name="Zaobljeni pravokotnik 15"/>
          <p:cNvSpPr/>
          <p:nvPr/>
        </p:nvSpPr>
        <p:spPr>
          <a:xfrm>
            <a:off x="721596" y="5688832"/>
            <a:ext cx="10953292" cy="197110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92D050"/>
                </a:solidFill>
              </a:rPr>
              <a:t>Obdobje trajanja projekta</a:t>
            </a:r>
            <a:r>
              <a:rPr lang="sl-SI" sz="3600" dirty="0">
                <a:solidFill>
                  <a:srgbClr val="92D050"/>
                </a:solidFill>
              </a:rPr>
              <a:t>: </a:t>
            </a:r>
            <a:r>
              <a:rPr lang="sl-SI" sz="3600" dirty="0">
                <a:solidFill>
                  <a:schemeClr val="tx1"/>
                </a:solidFill>
              </a:rPr>
              <a:t>13.01.2021 – 13.01.2024</a:t>
            </a:r>
          </a:p>
          <a:p>
            <a:r>
              <a:rPr lang="sl-SI" sz="3600" b="1" dirty="0">
                <a:solidFill>
                  <a:srgbClr val="92D050"/>
                </a:solidFill>
              </a:rPr>
              <a:t>Višina odobrenih sredstev</a:t>
            </a:r>
            <a:r>
              <a:rPr lang="sl-SI" sz="3600" dirty="0">
                <a:solidFill>
                  <a:srgbClr val="92D050"/>
                </a:solidFill>
              </a:rPr>
              <a:t>: </a:t>
            </a:r>
            <a:r>
              <a:rPr lang="sl-SI" sz="3600" dirty="0">
                <a:solidFill>
                  <a:schemeClr val="tx1"/>
                </a:solidFill>
              </a:rPr>
              <a:t>247.784,46 € </a:t>
            </a:r>
          </a:p>
        </p:txBody>
      </p:sp>
      <p:sp>
        <p:nvSpPr>
          <p:cNvPr id="17" name="Zaobljeni pravokotnik 16"/>
          <p:cNvSpPr/>
          <p:nvPr/>
        </p:nvSpPr>
        <p:spPr>
          <a:xfrm>
            <a:off x="7869227" y="21052076"/>
            <a:ext cx="6120000" cy="3600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00B050"/>
                </a:solidFill>
              </a:rPr>
              <a:t>Pogled svetovalca: </a:t>
            </a:r>
          </a:p>
          <a:p>
            <a:pPr lvl="0" algn="just"/>
            <a:r>
              <a:rPr lang="sl-SI" sz="2400" dirty="0">
                <a:solidFill>
                  <a:schemeClr val="tx1"/>
                </a:solidFill>
              </a:rPr>
              <a:t>EIP VIVEK je zame zanimiv z vidika različnih agrotehničnih ukrepov na njivah, ki bi omogočili povečanje populacije ptic, ki potrebujejo njivski svet. Preizkušanje različnih kompromisnih rešitev, ki bi bile sprejemljive za kmeta in učinkovite za dobrobit narave, je pomembno za kmetijsko svetovanje. </a:t>
            </a:r>
            <a:r>
              <a:rPr lang="sl-SI" sz="2400" b="1" dirty="0">
                <a:solidFill>
                  <a:srgbClr val="00B050"/>
                </a:solidFill>
              </a:rPr>
              <a:t>Anton Zavodnik, KGZS Zavod </a:t>
            </a:r>
            <a:r>
              <a:rPr lang="sl-SI" sz="2400" b="1" dirty="0" err="1">
                <a:solidFill>
                  <a:srgbClr val="00B050"/>
                </a:solidFill>
              </a:rPr>
              <a:t>Lj</a:t>
            </a:r>
            <a:endParaRPr lang="sl-SI" sz="2400" b="1" dirty="0">
              <a:solidFill>
                <a:srgbClr val="00B050"/>
              </a:solidFill>
            </a:endParaRPr>
          </a:p>
        </p:txBody>
      </p:sp>
      <p:sp>
        <p:nvSpPr>
          <p:cNvPr id="18" name="Zaobljeni pravokotnik 17"/>
          <p:cNvSpPr/>
          <p:nvPr/>
        </p:nvSpPr>
        <p:spPr>
          <a:xfrm>
            <a:off x="14768589" y="21103224"/>
            <a:ext cx="6120000" cy="3600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00B050"/>
                </a:solidFill>
              </a:rPr>
              <a:t>Pogled raziskovalca: </a:t>
            </a:r>
            <a:endParaRPr lang="sl-SI" sz="3600" b="1" dirty="0">
              <a:solidFill>
                <a:srgbClr val="92D050"/>
              </a:solidFill>
            </a:endParaRPr>
          </a:p>
          <a:p>
            <a:pPr lvl="0" algn="just"/>
            <a:r>
              <a:rPr lang="sl-SI" sz="2500" dirty="0">
                <a:solidFill>
                  <a:schemeClr val="tx1"/>
                </a:solidFill>
              </a:rPr>
              <a:t>Ukrepi kmetijske politike morajo postati bolj ciljni in rezultatsko usmerjeni. K projektu smo pristopili z namenom podpore vzpostavitvi rezultatskih shem, ki temeljijo na tesnem sodelovanju raziskovalcev, svetovalcev in kmetov na terenu. </a:t>
            </a:r>
          </a:p>
          <a:p>
            <a:r>
              <a:rPr lang="sl-SI" sz="2500" b="1" dirty="0">
                <a:solidFill>
                  <a:srgbClr val="00B050"/>
                </a:solidFill>
              </a:rPr>
              <a:t>Tanja Šumrada, Biotehniška fakulteta UL</a:t>
            </a:r>
            <a:endParaRPr lang="sl-SI" sz="2500" b="1" dirty="0">
              <a:solidFill>
                <a:schemeClr val="tx1"/>
              </a:solidFill>
            </a:endParaRPr>
          </a:p>
        </p:txBody>
      </p:sp>
      <p:sp>
        <p:nvSpPr>
          <p:cNvPr id="19" name="Zaobljeni pravokotnik 18"/>
          <p:cNvSpPr/>
          <p:nvPr/>
        </p:nvSpPr>
        <p:spPr>
          <a:xfrm>
            <a:off x="17828589" y="27076412"/>
            <a:ext cx="3060000" cy="142888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3200" dirty="0">
              <a:solidFill>
                <a:schemeClr val="tx1"/>
              </a:solidFill>
            </a:endParaRPr>
          </a:p>
        </p:txBody>
      </p:sp>
      <p:sp>
        <p:nvSpPr>
          <p:cNvPr id="3" name="PoljeZBesedilom 2">
            <a:extLst>
              <a:ext uri="{FF2B5EF4-FFF2-40B4-BE49-F238E27FC236}">
                <a16:creationId xmlns:a16="http://schemas.microsoft.com/office/drawing/2014/main" id="{29AE90D0-30E2-44B5-B65D-DE9314A77CC3}"/>
              </a:ext>
            </a:extLst>
          </p:cNvPr>
          <p:cNvSpPr txBox="1"/>
          <p:nvPr/>
        </p:nvSpPr>
        <p:spPr>
          <a:xfrm>
            <a:off x="657902" y="11620083"/>
            <a:ext cx="5112568" cy="4401205"/>
          </a:xfrm>
          <a:prstGeom prst="rect">
            <a:avLst/>
          </a:prstGeom>
          <a:noFill/>
        </p:spPr>
        <p:txBody>
          <a:bodyPr wrap="square" rtlCol="0">
            <a:spAutoFit/>
          </a:bodyPr>
          <a:lstStyle/>
          <a:p>
            <a:pPr marL="0" marR="0" lvl="0" indent="0" algn="ctr" defTabSz="2880360" rtl="0" eaLnBrk="1" fontAlgn="auto" latinLnBrk="0" hangingPunct="1">
              <a:lnSpc>
                <a:spcPct val="100000"/>
              </a:lnSpc>
              <a:spcBef>
                <a:spcPts val="0"/>
              </a:spcBef>
              <a:spcAft>
                <a:spcPts val="0"/>
              </a:spcAft>
              <a:buClrTx/>
              <a:buSzTx/>
              <a:buFontTx/>
              <a:buNone/>
              <a:tabLst/>
              <a:defRPr/>
            </a:pPr>
            <a:r>
              <a:rPr lang="sl-SI" sz="3600" b="1" dirty="0">
                <a:solidFill>
                  <a:srgbClr val="92D050"/>
                </a:solidFill>
              </a:rPr>
              <a:t>Namen in cilji projekta</a:t>
            </a:r>
          </a:p>
          <a:p>
            <a:pPr marL="0" marR="0" lvl="0" indent="0" algn="just" defTabSz="2880360" rtl="0" eaLnBrk="1" fontAlgn="auto" latinLnBrk="0" hangingPunct="1">
              <a:lnSpc>
                <a:spcPct val="100000"/>
              </a:lnSpc>
              <a:spcBef>
                <a:spcPts val="0"/>
              </a:spcBef>
              <a:spcAft>
                <a:spcPts val="0"/>
              </a:spcAft>
              <a:buClrTx/>
              <a:buSzTx/>
              <a:buFontTx/>
              <a:buNone/>
              <a:tabLst/>
              <a:defRPr/>
            </a:pPr>
            <a:r>
              <a:rPr lang="sl-SI" sz="2400" dirty="0"/>
              <a:t>Projekt je namenjen praktičnemu preizkusu, analizi izvedljivosti in prenosu znanja na področju ukrepov za izboljšanje gnezditvenih in prehranjevalnih razmer izbranih vrst ptic kmetijske krajine, izboljšanju pogojev za opraševalce in izboljšanju ohranitvenega stanja travniških habitatnih tipov na podlagi uporabe ustreznih kmetijskih praks. </a:t>
            </a:r>
          </a:p>
        </p:txBody>
      </p:sp>
      <p:sp>
        <p:nvSpPr>
          <p:cNvPr id="8" name="PoljeZBesedilom 7">
            <a:extLst>
              <a:ext uri="{FF2B5EF4-FFF2-40B4-BE49-F238E27FC236}">
                <a16:creationId xmlns:a16="http://schemas.microsoft.com/office/drawing/2014/main" id="{CDB2AB88-1D14-4749-9DBA-18DFFE01C5E8}"/>
              </a:ext>
            </a:extLst>
          </p:cNvPr>
          <p:cNvSpPr txBox="1"/>
          <p:nvPr/>
        </p:nvSpPr>
        <p:spPr>
          <a:xfrm>
            <a:off x="5939547" y="11630342"/>
            <a:ext cx="7088699" cy="6924973"/>
          </a:xfrm>
          <a:prstGeom prst="rect">
            <a:avLst/>
          </a:prstGeom>
          <a:noFill/>
        </p:spPr>
        <p:txBody>
          <a:bodyPr wrap="square" rtlCol="0">
            <a:spAutoFit/>
          </a:bodyPr>
          <a:lstStyle/>
          <a:p>
            <a:pPr algn="ctr">
              <a:defRPr/>
            </a:pPr>
            <a:r>
              <a:rPr lang="sl-SI" sz="3600" b="1" dirty="0">
                <a:solidFill>
                  <a:srgbClr val="92D050"/>
                </a:solidFill>
              </a:rPr>
              <a:t>Pričakovani rezultati</a:t>
            </a:r>
          </a:p>
          <a:p>
            <a:pPr marL="0" marR="0" lvl="0" indent="0" algn="just" defTabSz="2880360" rtl="0" eaLnBrk="1" fontAlgn="auto" latinLnBrk="0" hangingPunct="1">
              <a:lnSpc>
                <a:spcPct val="100000"/>
              </a:lnSpc>
              <a:spcBef>
                <a:spcPts val="0"/>
              </a:spcBef>
              <a:spcAft>
                <a:spcPts val="0"/>
              </a:spcAft>
              <a:buClrTx/>
              <a:buSzTx/>
              <a:buFontTx/>
              <a:buNone/>
              <a:tabLst/>
              <a:defRPr/>
            </a:pPr>
            <a:r>
              <a:rPr lang="sl-SI" sz="2400" dirty="0"/>
              <a:t>Rezultatsko usmerjeni in prostorsko ciljani ukrepi za tri ključne vrste ptic kmetijske krajine (priba, poljski škrjanec in hribski škrjanec).</a:t>
            </a:r>
          </a:p>
          <a:p>
            <a:pPr marL="0" marR="0" lvl="0" indent="0" algn="just" defTabSz="2880360" rtl="0" eaLnBrk="1" fontAlgn="auto" latinLnBrk="0" hangingPunct="1">
              <a:lnSpc>
                <a:spcPct val="100000"/>
              </a:lnSpc>
              <a:spcBef>
                <a:spcPts val="0"/>
              </a:spcBef>
              <a:spcAft>
                <a:spcPts val="0"/>
              </a:spcAft>
              <a:buClrTx/>
              <a:buSzTx/>
              <a:buFontTx/>
              <a:buNone/>
              <a:tabLst/>
              <a:defRPr/>
            </a:pPr>
            <a:r>
              <a:rPr lang="sl-SI" sz="2400" dirty="0"/>
              <a:t>Ukrepi za vzpostavitev lesnatih krajinskih značilnosti, robnih habitatov in kratkotrajne (eno- ali dvoletne) prahe.</a:t>
            </a:r>
          </a:p>
          <a:p>
            <a:pPr marL="0" marR="0" lvl="0" indent="0" algn="just" defTabSz="2880360" rtl="0" eaLnBrk="1" fontAlgn="auto" latinLnBrk="0" hangingPunct="1">
              <a:lnSpc>
                <a:spcPct val="100000"/>
              </a:lnSpc>
              <a:spcBef>
                <a:spcPts val="0"/>
              </a:spcBef>
              <a:spcAft>
                <a:spcPts val="0"/>
              </a:spcAft>
              <a:buClrTx/>
              <a:buSzTx/>
              <a:buFontTx/>
              <a:buNone/>
              <a:tabLst/>
              <a:defRPr/>
            </a:pPr>
            <a:r>
              <a:rPr lang="sl-SI" sz="2400" dirty="0"/>
              <a:t>Ukrepi za obnovo travniških Natura 2000 habitatnih tipov 6210 in 6410.</a:t>
            </a:r>
          </a:p>
          <a:p>
            <a:pPr marL="0" marR="0" lvl="0" indent="0" algn="just" defTabSz="2880360" rtl="0" eaLnBrk="1" fontAlgn="auto" latinLnBrk="0" hangingPunct="1">
              <a:lnSpc>
                <a:spcPct val="100000"/>
              </a:lnSpc>
              <a:spcBef>
                <a:spcPts val="0"/>
              </a:spcBef>
              <a:spcAft>
                <a:spcPts val="0"/>
              </a:spcAft>
              <a:buClrTx/>
              <a:buSzTx/>
              <a:buFontTx/>
              <a:buNone/>
              <a:tabLst/>
              <a:defRPr/>
            </a:pPr>
            <a:r>
              <a:rPr lang="sl-SI" sz="2400" dirty="0"/>
              <a:t>Izvedljivosti uporabe biomase s pozno košenih travnikov na območjih Natura 2000 za potrebe vzpostavljanja cvetnih pasov ali obnove ogroženih travniških habitatnih tipov na drugih kmetijskih gospodarstvih. </a:t>
            </a:r>
          </a:p>
          <a:p>
            <a:pPr marL="0" marR="0" lvl="0" indent="0" algn="just" defTabSz="2880360" rtl="0" eaLnBrk="1" fontAlgn="auto" latinLnBrk="0" hangingPunct="1">
              <a:lnSpc>
                <a:spcPct val="100000"/>
              </a:lnSpc>
              <a:spcBef>
                <a:spcPts val="0"/>
              </a:spcBef>
              <a:spcAft>
                <a:spcPts val="0"/>
              </a:spcAft>
              <a:buClrTx/>
              <a:buSzTx/>
              <a:buFontTx/>
              <a:buNone/>
              <a:tabLst/>
              <a:defRPr/>
            </a:pPr>
            <a:r>
              <a:rPr lang="sl-SI" sz="2400" dirty="0"/>
              <a:t>Vzpostavitev novih skupnih pristopov na področju kmetijstva za ohranjanje biotske pestrosti, ki vključujejo aktivno sodelovanje raziskovalcev, svetovalcev, kmetijskih gospodarstev ter javnih in nevladnih deležniških organizacij.</a:t>
            </a:r>
          </a:p>
        </p:txBody>
      </p:sp>
      <p:sp>
        <p:nvSpPr>
          <p:cNvPr id="9" name="PoljeZBesedilom 8">
            <a:extLst>
              <a:ext uri="{FF2B5EF4-FFF2-40B4-BE49-F238E27FC236}">
                <a16:creationId xmlns:a16="http://schemas.microsoft.com/office/drawing/2014/main" id="{F384E394-8172-4EEC-8B58-039F19E5A994}"/>
              </a:ext>
            </a:extLst>
          </p:cNvPr>
          <p:cNvSpPr txBox="1"/>
          <p:nvPr/>
        </p:nvSpPr>
        <p:spPr>
          <a:xfrm>
            <a:off x="13197323" y="11630342"/>
            <a:ext cx="7691266" cy="6924973"/>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sl-SI" sz="3600" b="1" dirty="0">
                <a:solidFill>
                  <a:srgbClr val="92D050"/>
                </a:solidFill>
              </a:rPr>
              <a:t>Dosedanji rezultati projekta</a:t>
            </a:r>
          </a:p>
          <a:p>
            <a:pPr algn="just">
              <a:defRPr/>
            </a:pPr>
            <a:r>
              <a:rPr lang="sl-SI" sz="2400" dirty="0"/>
              <a:t>Priprava podatkovnih podlag za pribo in poljskega škrjanca.</a:t>
            </a:r>
          </a:p>
          <a:p>
            <a:pPr algn="just">
              <a:defRPr/>
            </a:pPr>
            <a:r>
              <a:rPr lang="sl-SI" sz="2400" dirty="0"/>
              <a:t>Priprava 12 različic rezultatsko usmerjenih ukrepov za ciljne vrste ptic, habitatnih tipov in krajinske elemente.</a:t>
            </a:r>
          </a:p>
          <a:p>
            <a:pPr algn="just">
              <a:defRPr/>
            </a:pPr>
            <a:r>
              <a:rPr lang="sl-SI" sz="2400" dirty="0"/>
              <a:t>Vzpostavitev zaplat golih tal na njivah za poljskega škrjanca - na 11 ha njiv je bilo vzpostavljenih 10 zaplat.</a:t>
            </a:r>
          </a:p>
          <a:p>
            <a:pPr algn="just">
              <a:defRPr/>
            </a:pPr>
            <a:r>
              <a:rPr lang="sl-SI" sz="2400" dirty="0"/>
              <a:t>Vzpostavitev varstva hribskega škrjanca na kmetijskih površinah na dveh KMG na Goričkem.</a:t>
            </a:r>
          </a:p>
          <a:p>
            <a:pPr algn="just">
              <a:defRPr/>
            </a:pPr>
            <a:r>
              <a:rPr lang="sl-SI" sz="2400" dirty="0"/>
              <a:t>Vzpostavitev varstva pribe na dveh KMG na Ljubljanskem barju ter na enem KMG na Dravsko-Ptujsko-Središkem polju.</a:t>
            </a:r>
          </a:p>
          <a:p>
            <a:pPr algn="just">
              <a:defRPr/>
            </a:pPr>
            <a:r>
              <a:rPr lang="sl-SI" sz="2400" dirty="0"/>
              <a:t>Vzpostavitev 0,89 ha kratkotrajne prahe in 2300 m</a:t>
            </a:r>
            <a:r>
              <a:rPr lang="sl-SI" sz="2400" baseline="30000" dirty="0"/>
              <a:t>2</a:t>
            </a:r>
            <a:r>
              <a:rPr lang="sl-SI" sz="2400" dirty="0"/>
              <a:t> cvetnih pasov za ptice kmetijske krajine in opraševalce na Dravsko-Ptujsko-Središkem polju.</a:t>
            </a:r>
          </a:p>
          <a:p>
            <a:pPr algn="just">
              <a:defRPr/>
            </a:pPr>
            <a:r>
              <a:rPr lang="sl-SI" sz="2400" dirty="0"/>
              <a:t>Vzpostavitev 3000 m</a:t>
            </a:r>
            <a:r>
              <a:rPr lang="sl-SI" sz="2400" baseline="30000" dirty="0"/>
              <a:t>2</a:t>
            </a:r>
            <a:r>
              <a:rPr lang="sl-SI" sz="2400" dirty="0"/>
              <a:t> habitatnega tipa 6410 na Ljubljanskem barju ter vzpostavitev 2000 m</a:t>
            </a:r>
            <a:r>
              <a:rPr lang="sl-SI" sz="2400" baseline="30000" dirty="0"/>
              <a:t>2</a:t>
            </a:r>
            <a:r>
              <a:rPr lang="sl-SI" sz="2400" dirty="0"/>
              <a:t> habitatnega tipa 6210 na Dravsko-Ptujsko-Središkem polju.</a:t>
            </a:r>
          </a:p>
          <a:p>
            <a:pPr algn="just">
              <a:defRPr/>
            </a:pPr>
            <a:r>
              <a:rPr lang="sl-SI" sz="2400" dirty="0"/>
              <a:t>Prenos znanja v prakso prek dveh usposabljanj za 7 kmetijskih gospodarstev, ki so člani partnerstva.</a:t>
            </a:r>
          </a:p>
        </p:txBody>
      </p:sp>
      <p:sp>
        <p:nvSpPr>
          <p:cNvPr id="20" name="PoljeZBesedilom 19">
            <a:extLst>
              <a:ext uri="{FF2B5EF4-FFF2-40B4-BE49-F238E27FC236}">
                <a16:creationId xmlns:a16="http://schemas.microsoft.com/office/drawing/2014/main" id="{75A6F3CD-A6A3-4341-8F14-EA6F18988A7F}"/>
              </a:ext>
            </a:extLst>
          </p:cNvPr>
          <p:cNvSpPr txBox="1"/>
          <p:nvPr/>
        </p:nvSpPr>
        <p:spPr>
          <a:xfrm>
            <a:off x="5530070" y="18410450"/>
            <a:ext cx="14949042" cy="2185214"/>
          </a:xfrm>
          <a:prstGeom prst="rect">
            <a:avLst/>
          </a:prstGeom>
          <a:noFill/>
        </p:spPr>
        <p:txBody>
          <a:bodyPr wrap="square" rtlCol="0">
            <a:spAutoFit/>
          </a:bodyPr>
          <a:lstStyle/>
          <a:p>
            <a:pPr marL="0" marR="0" lvl="0" indent="0" algn="ctr" defTabSz="2880360" rtl="0" eaLnBrk="1" fontAlgn="auto" latinLnBrk="0" hangingPunct="1">
              <a:lnSpc>
                <a:spcPct val="100000"/>
              </a:lnSpc>
              <a:spcBef>
                <a:spcPts val="0"/>
              </a:spcBef>
              <a:spcAft>
                <a:spcPts val="0"/>
              </a:spcAft>
              <a:buClrTx/>
              <a:buSzTx/>
              <a:buFontTx/>
              <a:buNone/>
              <a:tabLst/>
              <a:defRPr/>
            </a:pPr>
            <a:r>
              <a:rPr kumimoji="0" lang="sl-SI" sz="4000" b="1" i="0" u="none" strike="noStrike" kern="1200" cap="none" spc="0" normalizeH="0" baseline="0" noProof="0" dirty="0">
                <a:ln>
                  <a:noFill/>
                </a:ln>
                <a:solidFill>
                  <a:srgbClr val="92D050"/>
                </a:solidFill>
                <a:effectLst/>
                <a:uLnTx/>
                <a:uFillTx/>
                <a:latin typeface="Calibri"/>
                <a:ea typeface="+mn-ea"/>
                <a:cs typeface="+mn-cs"/>
              </a:rPr>
              <a:t>Zaključek</a:t>
            </a:r>
          </a:p>
          <a:p>
            <a:pPr marL="0" marR="0" lvl="0" indent="0" algn="ctr" defTabSz="2880360" rtl="0" eaLnBrk="1" fontAlgn="auto" latinLnBrk="0" hangingPunct="1">
              <a:lnSpc>
                <a:spcPct val="100000"/>
              </a:lnSpc>
              <a:spcBef>
                <a:spcPts val="0"/>
              </a:spcBef>
              <a:spcAft>
                <a:spcPts val="0"/>
              </a:spcAft>
              <a:buClrTx/>
              <a:buSzTx/>
              <a:buFontTx/>
              <a:buNone/>
              <a:tabLst/>
              <a:defRPr/>
            </a:pPr>
            <a:r>
              <a:rPr lang="sl-SI" sz="2400" dirty="0"/>
              <a:t>Kmetijska gospodarstva so z izvajanjem projekta pričela zavedati, da njihove kmetijske površine predstavljajo del življenjskega okolja številnim vrstam in da lahko z manjšimi prilagoditvami pri obdelavi površin, ki le minimalno ali pa sploh ne vplivajo na proizvodno dejavnost, pomembno doprinesejo k ohranjanju oz. izboljšanju stanja vrst kmetijske krajine.</a:t>
            </a:r>
          </a:p>
        </p:txBody>
      </p:sp>
      <p:pic>
        <p:nvPicPr>
          <p:cNvPr id="24" name="Slika 23" descr="Slika, ki vsebuje besede trava, zunanje, les, rastlina&#10;&#10;Opis je samodejno ustvarjen">
            <a:extLst>
              <a:ext uri="{FF2B5EF4-FFF2-40B4-BE49-F238E27FC236}">
                <a16:creationId xmlns:a16="http://schemas.microsoft.com/office/drawing/2014/main" id="{F0882AAC-BA5E-4229-BD9F-FD1E759B55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28589" y="8316657"/>
            <a:ext cx="4008000" cy="3006000"/>
          </a:xfrm>
          <a:prstGeom prst="rect">
            <a:avLst/>
          </a:prstGeom>
          <a:ln>
            <a:noFill/>
          </a:ln>
          <a:effectLst>
            <a:softEdge rad="112500"/>
          </a:effectLst>
        </p:spPr>
      </p:pic>
      <p:pic>
        <p:nvPicPr>
          <p:cNvPr id="28" name="Slika 27" descr="Slika, ki vsebuje besede trava, zunanje, zelena, rastlina&#10;&#10;Opis je samodejno ustvarjen">
            <a:extLst>
              <a:ext uri="{FF2B5EF4-FFF2-40B4-BE49-F238E27FC236}">
                <a16:creationId xmlns:a16="http://schemas.microsoft.com/office/drawing/2014/main" id="{5E097EEA-9737-4A54-8DA5-EF11C49B0D5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511178" y="8344719"/>
            <a:ext cx="4008000" cy="3006000"/>
          </a:xfrm>
          <a:prstGeom prst="rect">
            <a:avLst/>
          </a:prstGeom>
          <a:ln>
            <a:noFill/>
          </a:ln>
          <a:effectLst>
            <a:softEdge rad="112500"/>
          </a:effectLst>
        </p:spPr>
      </p:pic>
      <p:pic>
        <p:nvPicPr>
          <p:cNvPr id="30" name="Slika 29" descr="Slika, ki vsebuje besede trava, nebo, zunanje, polje&#10;&#10;Opis je samodejno ustvarjen">
            <a:extLst>
              <a:ext uri="{FF2B5EF4-FFF2-40B4-BE49-F238E27FC236}">
                <a16:creationId xmlns:a16="http://schemas.microsoft.com/office/drawing/2014/main" id="{D679BA66-510D-451A-B572-7D257BD3AC0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40709" y="17124110"/>
            <a:ext cx="4010679" cy="3006000"/>
          </a:xfrm>
          <a:prstGeom prst="rect">
            <a:avLst/>
          </a:prstGeom>
          <a:ln>
            <a:noFill/>
          </a:ln>
          <a:effectLst>
            <a:softEdge rad="112500"/>
          </a:effectLst>
        </p:spPr>
      </p:pic>
      <p:pic>
        <p:nvPicPr>
          <p:cNvPr id="36" name="Slika 35" descr="Slika, ki vsebuje besede besedilo, izrezek&#10;&#10;Opis je samodejno ustvarjen">
            <a:extLst>
              <a:ext uri="{FF2B5EF4-FFF2-40B4-BE49-F238E27FC236}">
                <a16:creationId xmlns:a16="http://schemas.microsoft.com/office/drawing/2014/main" id="{25F7BDA7-60D0-4FB9-9B80-D0EE1465E7A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929669" y="27435248"/>
            <a:ext cx="2696158" cy="710672"/>
          </a:xfrm>
          <a:prstGeom prst="rect">
            <a:avLst/>
          </a:prstGeom>
        </p:spPr>
      </p:pic>
      <p:sp>
        <p:nvSpPr>
          <p:cNvPr id="2" name="PoljeZBesedilom 1">
            <a:extLst>
              <a:ext uri="{FF2B5EF4-FFF2-40B4-BE49-F238E27FC236}">
                <a16:creationId xmlns:a16="http://schemas.microsoft.com/office/drawing/2014/main" id="{0A0F5E96-BF81-46F8-B587-F7E683044F32}"/>
              </a:ext>
            </a:extLst>
          </p:cNvPr>
          <p:cNvSpPr txBox="1"/>
          <p:nvPr/>
        </p:nvSpPr>
        <p:spPr>
          <a:xfrm>
            <a:off x="13197323" y="10873893"/>
            <a:ext cx="1571266" cy="276999"/>
          </a:xfrm>
          <a:prstGeom prst="rect">
            <a:avLst/>
          </a:prstGeom>
          <a:noFill/>
        </p:spPr>
        <p:txBody>
          <a:bodyPr wrap="square" rtlCol="0">
            <a:spAutoFit/>
          </a:bodyPr>
          <a:lstStyle/>
          <a:p>
            <a:pPr algn="r"/>
            <a:r>
              <a:rPr lang="sl-SI" sz="1200" b="1" dirty="0">
                <a:solidFill>
                  <a:schemeClr val="bg1"/>
                </a:solidFill>
              </a:rPr>
              <a:t>Foto: Katarina Denac</a:t>
            </a:r>
          </a:p>
        </p:txBody>
      </p:sp>
      <p:sp>
        <p:nvSpPr>
          <p:cNvPr id="29" name="PoljeZBesedilom 28">
            <a:extLst>
              <a:ext uri="{FF2B5EF4-FFF2-40B4-BE49-F238E27FC236}">
                <a16:creationId xmlns:a16="http://schemas.microsoft.com/office/drawing/2014/main" id="{318B7716-11C2-4A47-BB28-C56691A64A7B}"/>
              </a:ext>
            </a:extLst>
          </p:cNvPr>
          <p:cNvSpPr txBox="1"/>
          <p:nvPr/>
        </p:nvSpPr>
        <p:spPr>
          <a:xfrm>
            <a:off x="17828589" y="10948187"/>
            <a:ext cx="1571266" cy="276999"/>
          </a:xfrm>
          <a:prstGeom prst="rect">
            <a:avLst/>
          </a:prstGeom>
          <a:noFill/>
        </p:spPr>
        <p:txBody>
          <a:bodyPr wrap="square" rtlCol="0">
            <a:spAutoFit/>
          </a:bodyPr>
          <a:lstStyle/>
          <a:p>
            <a:pPr algn="r"/>
            <a:r>
              <a:rPr lang="sl-SI" sz="1200" b="1" dirty="0">
                <a:solidFill>
                  <a:schemeClr val="bg1"/>
                </a:solidFill>
              </a:rPr>
              <a:t>Foto: Ana Vaupotič</a:t>
            </a:r>
          </a:p>
        </p:txBody>
      </p:sp>
      <p:sp>
        <p:nvSpPr>
          <p:cNvPr id="31" name="PoljeZBesedilom 30">
            <a:extLst>
              <a:ext uri="{FF2B5EF4-FFF2-40B4-BE49-F238E27FC236}">
                <a16:creationId xmlns:a16="http://schemas.microsoft.com/office/drawing/2014/main" id="{DDB5535C-85A9-4290-ADF0-DABEF11AC5F7}"/>
              </a:ext>
            </a:extLst>
          </p:cNvPr>
          <p:cNvSpPr txBox="1"/>
          <p:nvPr/>
        </p:nvSpPr>
        <p:spPr>
          <a:xfrm>
            <a:off x="4165201" y="19719628"/>
            <a:ext cx="1571266" cy="276999"/>
          </a:xfrm>
          <a:prstGeom prst="rect">
            <a:avLst/>
          </a:prstGeom>
          <a:noFill/>
        </p:spPr>
        <p:txBody>
          <a:bodyPr wrap="square" rtlCol="0">
            <a:spAutoFit/>
          </a:bodyPr>
          <a:lstStyle/>
          <a:p>
            <a:r>
              <a:rPr lang="sl-SI" sz="1200" b="1" dirty="0">
                <a:solidFill>
                  <a:schemeClr val="bg1"/>
                </a:solidFill>
              </a:rPr>
              <a:t>Foto: Tilen Basle</a:t>
            </a:r>
          </a:p>
        </p:txBody>
      </p:sp>
      <p:pic>
        <p:nvPicPr>
          <p:cNvPr id="22" name="Slika 21" descr="Slika, ki vsebuje besede trava, zunanje, ptica, črna&#10;&#10;Opis je samodejno ustvarjen">
            <a:extLst>
              <a:ext uri="{FF2B5EF4-FFF2-40B4-BE49-F238E27FC236}">
                <a16:creationId xmlns:a16="http://schemas.microsoft.com/office/drawing/2014/main" id="{9104F63C-8530-44B1-AE53-F6FD26B6398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84920" y="8312569"/>
            <a:ext cx="3645150" cy="3006000"/>
          </a:xfrm>
          <a:prstGeom prst="rect">
            <a:avLst/>
          </a:prstGeom>
          <a:ln>
            <a:noFill/>
          </a:ln>
          <a:effectLst>
            <a:softEdge rad="112500"/>
          </a:effectLst>
        </p:spPr>
      </p:pic>
      <p:pic>
        <p:nvPicPr>
          <p:cNvPr id="32" name="Slika 31" descr="Slika, ki vsebuje besede ptica, zunanje, trava, prst&#10;&#10;Opis je samodejno ustvarjen">
            <a:extLst>
              <a:ext uri="{FF2B5EF4-FFF2-40B4-BE49-F238E27FC236}">
                <a16:creationId xmlns:a16="http://schemas.microsoft.com/office/drawing/2014/main" id="{6A5D233C-7385-46BB-9D7B-D7BC81E6EA0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88282" y="8330838"/>
            <a:ext cx="4482095" cy="3006000"/>
          </a:xfrm>
          <a:prstGeom prst="rect">
            <a:avLst/>
          </a:prstGeom>
          <a:ln>
            <a:noFill/>
          </a:ln>
          <a:effectLst>
            <a:softEdge rad="112500"/>
          </a:effectLst>
        </p:spPr>
      </p:pic>
      <p:sp>
        <p:nvSpPr>
          <p:cNvPr id="37" name="PoljeZBesedilom 36">
            <a:extLst>
              <a:ext uri="{FF2B5EF4-FFF2-40B4-BE49-F238E27FC236}">
                <a16:creationId xmlns:a16="http://schemas.microsoft.com/office/drawing/2014/main" id="{789021F6-2984-4142-9A22-5EE64781763C}"/>
              </a:ext>
            </a:extLst>
          </p:cNvPr>
          <p:cNvSpPr txBox="1"/>
          <p:nvPr/>
        </p:nvSpPr>
        <p:spPr>
          <a:xfrm>
            <a:off x="8698263" y="10913508"/>
            <a:ext cx="1571266" cy="276999"/>
          </a:xfrm>
          <a:prstGeom prst="rect">
            <a:avLst/>
          </a:prstGeom>
          <a:noFill/>
        </p:spPr>
        <p:txBody>
          <a:bodyPr wrap="square" rtlCol="0">
            <a:spAutoFit/>
          </a:bodyPr>
          <a:lstStyle/>
          <a:p>
            <a:pPr algn="r"/>
            <a:r>
              <a:rPr lang="sl-SI" sz="1200" b="1" dirty="0">
                <a:solidFill>
                  <a:schemeClr val="bg1"/>
                </a:solidFill>
              </a:rPr>
              <a:t>Foto: Alen Ploj</a:t>
            </a:r>
          </a:p>
        </p:txBody>
      </p:sp>
      <p:sp>
        <p:nvSpPr>
          <p:cNvPr id="38" name="PoljeZBesedilom 37">
            <a:extLst>
              <a:ext uri="{FF2B5EF4-FFF2-40B4-BE49-F238E27FC236}">
                <a16:creationId xmlns:a16="http://schemas.microsoft.com/office/drawing/2014/main" id="{D1B1AA24-56C4-4544-86B9-C6E77476F32C}"/>
              </a:ext>
            </a:extLst>
          </p:cNvPr>
          <p:cNvSpPr txBox="1"/>
          <p:nvPr/>
        </p:nvSpPr>
        <p:spPr>
          <a:xfrm>
            <a:off x="3751765" y="10901409"/>
            <a:ext cx="1571266" cy="276999"/>
          </a:xfrm>
          <a:prstGeom prst="rect">
            <a:avLst/>
          </a:prstGeom>
          <a:noFill/>
        </p:spPr>
        <p:txBody>
          <a:bodyPr wrap="square" rtlCol="0">
            <a:spAutoFit/>
          </a:bodyPr>
          <a:lstStyle/>
          <a:p>
            <a:pPr algn="r"/>
            <a:r>
              <a:rPr lang="sl-SI" sz="1200" b="1" dirty="0">
                <a:solidFill>
                  <a:schemeClr val="bg1"/>
                </a:solidFill>
              </a:rPr>
              <a:t>Foto: Alen Ploj</a:t>
            </a:r>
          </a:p>
        </p:txBody>
      </p:sp>
    </p:spTree>
    <p:extLst>
      <p:ext uri="{BB962C8B-B14F-4D97-AF65-F5344CB8AC3E}">
        <p14:creationId xmlns:p14="http://schemas.microsoft.com/office/powerpoint/2010/main" val="288984902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F7AEDF1A99E2749833C3FDCAA50D901" ma:contentTypeVersion="13" ma:contentTypeDescription="Ustvari nov dokument." ma:contentTypeScope="" ma:versionID="e840d2d2f24a389cdfd5d4532a677295">
  <xsd:schema xmlns:xsd="http://www.w3.org/2001/XMLSchema" xmlns:xs="http://www.w3.org/2001/XMLSchema" xmlns:p="http://schemas.microsoft.com/office/2006/metadata/properties" xmlns:ns2="494efd3e-2876-4bfd-b3a8-cb7287c21c82" xmlns:ns3="2efd884e-cbdb-43c8-a2c1-006a5acf38c0" targetNamespace="http://schemas.microsoft.com/office/2006/metadata/properties" ma:root="true" ma:fieldsID="8c5007b176294a7ffca39d8aa5616a09" ns2:_="" ns3:_="">
    <xsd:import namespace="494efd3e-2876-4bfd-b3a8-cb7287c21c82"/>
    <xsd:import namespace="2efd884e-cbdb-43c8-a2c1-006a5acf38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4efd3e-2876-4bfd-b3a8-cb7287c21c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fd884e-cbdb-43c8-a2c1-006a5acf38c0" elementFormDefault="qualified">
    <xsd:import namespace="http://schemas.microsoft.com/office/2006/documentManagement/types"/>
    <xsd:import namespace="http://schemas.microsoft.com/office/infopath/2007/PartnerControls"/>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8963B8-826E-4498-AAE1-0E58E3BBA45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0356431-0F40-4A2E-91A2-CF482CAAD85F}">
  <ds:schemaRefs>
    <ds:schemaRef ds:uri="http://schemas.microsoft.com/sharepoint/v3/contenttype/forms"/>
  </ds:schemaRefs>
</ds:datastoreItem>
</file>

<file path=customXml/itemProps3.xml><?xml version="1.0" encoding="utf-8"?>
<ds:datastoreItem xmlns:ds="http://schemas.openxmlformats.org/officeDocument/2006/customXml" ds:itemID="{CE0FB7CA-9693-45A6-B56A-94A38BC550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4efd3e-2876-4bfd-b3a8-cb7287c21c82"/>
    <ds:schemaRef ds:uri="2efd884e-cbdb-43c8-a2c1-006a5acf3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671</TotalTime>
  <Words>732</Words>
  <Application>Microsoft Office PowerPoint</Application>
  <PresentationFormat>Po meri</PresentationFormat>
  <Paragraphs>45</Paragraphs>
  <Slides>1</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vt:i4>
      </vt:variant>
    </vt:vector>
  </HeadingPairs>
  <TitlesOfParts>
    <vt:vector size="4" baseType="lpstr">
      <vt:lpstr>Arial</vt:lpstr>
      <vt:lpstr>Calibri</vt:lpstr>
      <vt:lpstr>Officeova tema</vt:lpstr>
      <vt:lpstr>PowerPointova predstavitev</vt:lpstr>
    </vt:vector>
  </TitlesOfParts>
  <Company>Ministrstvo za kmetijstvo in okolje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Vesna Miličić</dc:creator>
  <cp:lastModifiedBy>Valerija Petrinec</cp:lastModifiedBy>
  <cp:revision>42</cp:revision>
  <dcterms:created xsi:type="dcterms:W3CDTF">2019-10-01T08:14:05Z</dcterms:created>
  <dcterms:modified xsi:type="dcterms:W3CDTF">2021-11-11T10:27:14Z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0x0101008F7AEDF1A99E2749833C3FDCAA50D901</vt:lpwstr>
  </property>
</Properties>
</file>