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1" r:id="rId4"/>
    <p:sldId id="263" r:id="rId5"/>
    <p:sldId id="262" r:id="rId6"/>
    <p:sldId id="264" r:id="rId7"/>
    <p:sldId id="265" r:id="rId8"/>
    <p:sldId id="266" r:id="rId9"/>
    <p:sldId id="267"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D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4660"/>
  </p:normalViewPr>
  <p:slideViewPr>
    <p:cSldViewPr snapToGrid="0">
      <p:cViewPr varScale="1">
        <p:scale>
          <a:sx n="90" d="100"/>
          <a:sy n="90" d="100"/>
        </p:scale>
        <p:origin x="22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4EFEF6-BB65-4F1D-8664-9F868E546EE5}" type="datetimeFigureOut">
              <a:rPr lang="sl-SI" smtClean="0"/>
              <a:t>17. 11. 2021</a:t>
            </a:fld>
            <a:endParaRPr lang="sl-SI"/>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028EC3-09EE-45CA-BAB5-F674121DEF36}" type="slidenum">
              <a:rPr lang="sl-SI" smtClean="0"/>
              <a:t>‹#›</a:t>
            </a:fld>
            <a:endParaRPr lang="sl-SI"/>
          </a:p>
        </p:txBody>
      </p:sp>
    </p:spTree>
    <p:extLst>
      <p:ext uri="{BB962C8B-B14F-4D97-AF65-F5344CB8AC3E}">
        <p14:creationId xmlns:p14="http://schemas.microsoft.com/office/powerpoint/2010/main" val="396738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dirty="0"/>
              <a:t>Predlog</a:t>
            </a:r>
            <a:r>
              <a:rPr lang="sl-SI" baseline="0" dirty="0"/>
              <a:t> naslovnice 2</a:t>
            </a:r>
            <a:endParaRPr lang="sl-SI" dirty="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1</a:t>
            </a:fld>
            <a:endParaRPr lang="sl-SI"/>
          </a:p>
        </p:txBody>
      </p:sp>
    </p:spTree>
    <p:extLst>
      <p:ext uri="{BB962C8B-B14F-4D97-AF65-F5344CB8AC3E}">
        <p14:creationId xmlns:p14="http://schemas.microsoft.com/office/powerpoint/2010/main" val="794237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7B028EC3-09EE-45CA-BAB5-F674121DEF36}" type="slidenum">
              <a:rPr lang="sl-SI" smtClean="0"/>
              <a:t>9</a:t>
            </a:fld>
            <a:endParaRPr lang="sl-SI"/>
          </a:p>
        </p:txBody>
      </p:sp>
    </p:spTree>
    <p:extLst>
      <p:ext uri="{BB962C8B-B14F-4D97-AF65-F5344CB8AC3E}">
        <p14:creationId xmlns:p14="http://schemas.microsoft.com/office/powerpoint/2010/main" val="2719072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da uredite slog podnaslova matrice</a:t>
            </a:r>
          </a:p>
        </p:txBody>
      </p:sp>
      <p:sp>
        <p:nvSpPr>
          <p:cNvPr id="4" name="Označba mesta datuma 3"/>
          <p:cNvSpPr>
            <a:spLocks noGrp="1"/>
          </p:cNvSpPr>
          <p:nvPr>
            <p:ph type="dt" sz="half" idx="10"/>
          </p:nvPr>
        </p:nvSpPr>
        <p:spPr/>
        <p:txBody>
          <a:bodyPr/>
          <a:lstStyle/>
          <a:p>
            <a:fld id="{63B2E83F-619D-45A5-A293-4D26E929282B}" type="datetimeFigureOut">
              <a:rPr lang="sl-SI" smtClean="0"/>
              <a:t>17. 11. 2021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66051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17. 11. 2021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029177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17. 11. 2021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754296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p:txBody>
          <a:bodyPr/>
          <a:lstStyle/>
          <a:p>
            <a:fld id="{63B2E83F-619D-45A5-A293-4D26E929282B}" type="datetimeFigureOut">
              <a:rPr lang="sl-SI" smtClean="0"/>
              <a:t>17. 11. 2021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189620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63B2E83F-619D-45A5-A293-4D26E929282B}" type="datetimeFigureOut">
              <a:rPr lang="sl-SI" smtClean="0"/>
              <a:t>17. 11. 2021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877887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datuma 4"/>
          <p:cNvSpPr>
            <a:spLocks noGrp="1"/>
          </p:cNvSpPr>
          <p:nvPr>
            <p:ph type="dt" sz="half" idx="10"/>
          </p:nvPr>
        </p:nvSpPr>
        <p:spPr/>
        <p:txBody>
          <a:bodyPr/>
          <a:lstStyle/>
          <a:p>
            <a:fld id="{63B2E83F-619D-45A5-A293-4D26E929282B}" type="datetimeFigureOut">
              <a:rPr lang="sl-SI" smtClean="0"/>
              <a:t>17. 11. 2021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307346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značba mesta datuma 6"/>
          <p:cNvSpPr>
            <a:spLocks noGrp="1"/>
          </p:cNvSpPr>
          <p:nvPr>
            <p:ph type="dt" sz="half" idx="10"/>
          </p:nvPr>
        </p:nvSpPr>
        <p:spPr/>
        <p:txBody>
          <a:bodyPr/>
          <a:lstStyle/>
          <a:p>
            <a:fld id="{63B2E83F-619D-45A5-A293-4D26E929282B}" type="datetimeFigureOut">
              <a:rPr lang="sl-SI" smtClean="0"/>
              <a:t>17. 11. 2021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80081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datuma 2"/>
          <p:cNvSpPr>
            <a:spLocks noGrp="1"/>
          </p:cNvSpPr>
          <p:nvPr>
            <p:ph type="dt" sz="half" idx="10"/>
          </p:nvPr>
        </p:nvSpPr>
        <p:spPr/>
        <p:txBody>
          <a:bodyPr/>
          <a:lstStyle/>
          <a:p>
            <a:fld id="{63B2E83F-619D-45A5-A293-4D26E929282B}" type="datetimeFigureOut">
              <a:rPr lang="sl-SI" smtClean="0"/>
              <a:t>17. 11. 2021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606830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63B2E83F-619D-45A5-A293-4D26E929282B}" type="datetimeFigureOut">
              <a:rPr lang="sl-SI" smtClean="0"/>
              <a:t>17. 11. 2021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1830793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17. 11. 2021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428698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63B2E83F-619D-45A5-A293-4D26E929282B}" type="datetimeFigureOut">
              <a:rPr lang="sl-SI" smtClean="0"/>
              <a:t>17. 11. 2021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0DC12C0D-D691-43AF-95B6-75904C26937A}" type="slidenum">
              <a:rPr lang="sl-SI" smtClean="0"/>
              <a:t>‹#›</a:t>
            </a:fld>
            <a:endParaRPr lang="sl-SI"/>
          </a:p>
        </p:txBody>
      </p:sp>
    </p:spTree>
    <p:extLst>
      <p:ext uri="{BB962C8B-B14F-4D97-AF65-F5344CB8AC3E}">
        <p14:creationId xmlns:p14="http://schemas.microsoft.com/office/powerpoint/2010/main" val="2793253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B2E83F-619D-45A5-A293-4D26E929282B}" type="datetimeFigureOut">
              <a:rPr lang="sl-SI" smtClean="0"/>
              <a:t>17. 11. 2021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12C0D-D691-43AF-95B6-75904C26937A}" type="slidenum">
              <a:rPr lang="sl-SI" smtClean="0"/>
              <a:t>‹#›</a:t>
            </a:fld>
            <a:endParaRPr lang="sl-SI"/>
          </a:p>
        </p:txBody>
      </p:sp>
    </p:spTree>
    <p:extLst>
      <p:ext uri="{BB962C8B-B14F-4D97-AF65-F5344CB8AC3E}">
        <p14:creationId xmlns:p14="http://schemas.microsoft.com/office/powerpoint/2010/main" val="1102103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e-rcp.si/"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hyperlink" Target="http://www.e-rcp.si/" TargetMode="External"/><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Slika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687" y="2606128"/>
            <a:ext cx="1828800" cy="2401824"/>
          </a:xfrm>
          <a:prstGeom prst="rect">
            <a:avLst/>
          </a:prstGeom>
        </p:spPr>
      </p:pic>
      <p:sp>
        <p:nvSpPr>
          <p:cNvPr id="2" name="Naslov 1"/>
          <p:cNvSpPr>
            <a:spLocks noGrp="1"/>
          </p:cNvSpPr>
          <p:nvPr>
            <p:ph type="ctrTitle"/>
          </p:nvPr>
        </p:nvSpPr>
        <p:spPr>
          <a:xfrm>
            <a:off x="1524000" y="337590"/>
            <a:ext cx="9144000" cy="2354263"/>
          </a:xfrm>
        </p:spPr>
        <p:txBody>
          <a:bodyPr>
            <a:normAutofit/>
          </a:bodyPr>
          <a:lstStyle/>
          <a:p>
            <a:r>
              <a:rPr lang="sl-SI" sz="5300" b="1" dirty="0"/>
              <a:t>DOGODEK EVROPSKEGA PARTNERSTVA ZA INOVACIJE - EIP</a:t>
            </a:r>
            <a:endParaRPr lang="sl-SI" sz="4000" b="1" dirty="0"/>
          </a:p>
        </p:txBody>
      </p:sp>
      <p:sp>
        <p:nvSpPr>
          <p:cNvPr id="3" name="Podnaslov 2"/>
          <p:cNvSpPr>
            <a:spLocks noGrp="1"/>
          </p:cNvSpPr>
          <p:nvPr>
            <p:ph type="subTitle" idx="1"/>
          </p:nvPr>
        </p:nvSpPr>
        <p:spPr>
          <a:xfrm>
            <a:off x="1395663" y="3602038"/>
            <a:ext cx="9465572" cy="2306084"/>
          </a:xfrm>
        </p:spPr>
        <p:txBody>
          <a:bodyPr>
            <a:normAutofit/>
          </a:bodyPr>
          <a:lstStyle/>
          <a:p>
            <a:endParaRPr lang="sl-SI" b="1" dirty="0"/>
          </a:p>
          <a:p>
            <a:endParaRPr lang="sl-SI" b="1" dirty="0"/>
          </a:p>
          <a:p>
            <a:endParaRPr lang="sl-SI" b="1" dirty="0"/>
          </a:p>
          <a:p>
            <a:r>
              <a:rPr lang="sl-SI" b="1" dirty="0"/>
              <a:t>ORGANIZIRA MINISTRSTVO ZA KMETIJSTVO, GOZDARSTVO IN PREHRANO</a:t>
            </a:r>
          </a:p>
          <a:p>
            <a:r>
              <a:rPr lang="sl-SI" b="1" dirty="0"/>
              <a:t>23. november 2021 </a:t>
            </a:r>
            <a:endParaRPr lang="sl-SI" dirty="0"/>
          </a:p>
        </p:txBody>
      </p:sp>
      <p:pic>
        <p:nvPicPr>
          <p:cNvPr id="4"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5" name="Slika 4">
            <a:extLst>
              <a:ext uri="{FF2B5EF4-FFF2-40B4-BE49-F238E27FC236}">
                <a16:creationId xmlns:a16="http://schemas.microsoft.com/office/drawing/2014/main" id="{FFD4384F-790A-420C-8BCA-1769490F4C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7"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Zaobljeni pravokotnik 8"/>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8" name="Slika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3774673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55700"/>
            <a:ext cx="9144000" cy="2354263"/>
          </a:xfrm>
        </p:spPr>
        <p:txBody>
          <a:bodyPr>
            <a:normAutofit/>
          </a:bodyPr>
          <a:lstStyle/>
          <a:p>
            <a:r>
              <a:rPr lang="sl-SI" sz="5300" b="1" dirty="0"/>
              <a:t>PITANJE</a:t>
            </a:r>
            <a:r>
              <a:rPr lang="sl-SI" sz="5300" b="1" dirty="0">
                <a:solidFill>
                  <a:srgbClr val="00B050"/>
                </a:solidFill>
              </a:rPr>
              <a:t> </a:t>
            </a:r>
            <a:r>
              <a:rPr lang="sl-SI" sz="5300" b="1" dirty="0"/>
              <a:t>GOVEDI ZA PRIREJO GOVEDINE VRHUNSKE KAKOVOSTI</a:t>
            </a:r>
            <a:endParaRPr lang="sl-SI" sz="4000" b="1" dirty="0"/>
          </a:p>
        </p:txBody>
      </p:sp>
      <p:sp>
        <p:nvSpPr>
          <p:cNvPr id="3" name="Podnaslov 2"/>
          <p:cNvSpPr>
            <a:spLocks noGrp="1"/>
          </p:cNvSpPr>
          <p:nvPr>
            <p:ph type="subTitle" idx="1"/>
          </p:nvPr>
        </p:nvSpPr>
        <p:spPr/>
        <p:txBody>
          <a:bodyPr/>
          <a:lstStyle/>
          <a:p>
            <a:endParaRPr lang="sl-SI" b="1" dirty="0"/>
          </a:p>
          <a:p>
            <a:r>
              <a:rPr lang="sl-SI" b="1" dirty="0"/>
              <a:t>EMONA RAZVOJNI CENTER ZA PREHRANO </a:t>
            </a:r>
            <a:r>
              <a:rPr lang="sl-SI" b="1" dirty="0" err="1"/>
              <a:t>d.o.o</a:t>
            </a:r>
            <a:r>
              <a:rPr lang="sl-SI" b="1" dirty="0"/>
              <a:t>.</a:t>
            </a:r>
          </a:p>
        </p:txBody>
      </p:sp>
      <p:pic>
        <p:nvPicPr>
          <p:cNvPr id="15"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6" name="Slika 15">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7"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Zaobljeni pravokotnik 17"/>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sl-SI" sz="800" b="0" i="0" u="none" strike="noStrike" baseline="0" dirty="0">
              <a:solidFill>
                <a:srgbClr val="000000"/>
              </a:solidFill>
              <a:latin typeface="Calibri" panose="020F0502020204030204" pitchFamily="34" charset="0"/>
            </a:endParaRPr>
          </a:p>
          <a:p>
            <a:r>
              <a:rPr lang="sl-SI" sz="800" b="0" i="0" u="none" strike="noStrike" baseline="0" dirty="0">
                <a:solidFill>
                  <a:schemeClr val="accent1">
                    <a:lumMod val="75000"/>
                  </a:schemeClr>
                </a:solidFill>
                <a:latin typeface="Calibri" panose="020F0502020204030204" pitchFamily="34" charset="0"/>
              </a:rPr>
              <a:t>                  </a:t>
            </a: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accent1">
                  <a:lumMod val="75000"/>
                </a:schemeClr>
              </a:solidFill>
            </a:endParaRPr>
          </a:p>
        </p:txBody>
      </p:sp>
      <p:pic>
        <p:nvPicPr>
          <p:cNvPr id="19" name="Slika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1458759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OSNOVNI PODATKI O PROJEKTU</a:t>
            </a:r>
            <a:endParaRPr lang="sl-SI" sz="4000" b="1" dirty="0"/>
          </a:p>
        </p:txBody>
      </p:sp>
      <p:sp>
        <p:nvSpPr>
          <p:cNvPr id="3" name="Podnaslov 2"/>
          <p:cNvSpPr>
            <a:spLocks noGrp="1"/>
          </p:cNvSpPr>
          <p:nvPr>
            <p:ph idx="1"/>
          </p:nvPr>
        </p:nvSpPr>
        <p:spPr/>
        <p:txBody>
          <a:bodyPr>
            <a:normAutofit fontScale="40000" lnSpcReduction="20000"/>
          </a:bodyPr>
          <a:lstStyle/>
          <a:p>
            <a:r>
              <a:rPr lang="sl-SI" dirty="0"/>
              <a:t>Ostali člani partnerstva: </a:t>
            </a:r>
            <a:r>
              <a:rPr lang="sl-SI" i="1" dirty="0"/>
              <a:t>UNIVERZA V LJUBLJANI, Biotehniška fakulteta, Ljubljana</a:t>
            </a:r>
          </a:p>
          <a:p>
            <a:r>
              <a:rPr lang="sl-SI" i="1" dirty="0"/>
              <a:t>KMETIJSKI INŠTITUT SLOVENIJE, Ljubljana </a:t>
            </a:r>
          </a:p>
          <a:p>
            <a:r>
              <a:rPr lang="sl-SI" i="1" dirty="0"/>
              <a:t>KGZS – Zavod NM, Novo mesto</a:t>
            </a:r>
          </a:p>
          <a:p>
            <a:r>
              <a:rPr lang="sl-SI" i="1" dirty="0"/>
              <a:t>ŽIPO LENART </a:t>
            </a:r>
            <a:r>
              <a:rPr lang="sl-SI" i="1" dirty="0" err="1"/>
              <a:t>d.o.o</a:t>
            </a:r>
            <a:r>
              <a:rPr lang="sl-SI" i="1" dirty="0"/>
              <a:t>., Lenart</a:t>
            </a:r>
          </a:p>
          <a:p>
            <a:r>
              <a:rPr lang="sl-SI" i="1" dirty="0"/>
              <a:t>KAVČIČ Stanko, Horjul</a:t>
            </a:r>
          </a:p>
          <a:p>
            <a:r>
              <a:rPr lang="sl-SI" i="1" dirty="0"/>
              <a:t>CVITKOVIČ Rok, Črnomelj</a:t>
            </a:r>
          </a:p>
          <a:p>
            <a:r>
              <a:rPr lang="sl-SI" i="1" dirty="0"/>
              <a:t>GRM NOVO MESTO - CENTER BIOTEHNIKE IN TURIZMA, Novo Mesto </a:t>
            </a:r>
          </a:p>
          <a:p>
            <a:r>
              <a:rPr lang="sl-SI" i="1" dirty="0"/>
              <a:t>TREBŠE Ludvik, Zidani Most</a:t>
            </a:r>
          </a:p>
          <a:p>
            <a:r>
              <a:rPr lang="sl-SI" i="1" dirty="0"/>
              <a:t>RAVBAR Marko, Novo mesto</a:t>
            </a:r>
          </a:p>
          <a:p>
            <a:r>
              <a:rPr lang="sl-SI" i="1" dirty="0"/>
              <a:t>SRNKO Janez, Sv. Duh na Ostrem Vrhu</a:t>
            </a:r>
          </a:p>
          <a:p>
            <a:endParaRPr lang="sl-SI" i="1" dirty="0">
              <a:solidFill>
                <a:srgbClr val="00B050"/>
              </a:solidFill>
            </a:endParaRPr>
          </a:p>
          <a:p>
            <a:endParaRPr lang="sl-SI" dirty="0"/>
          </a:p>
          <a:p>
            <a:r>
              <a:rPr lang="sl-SI" dirty="0"/>
              <a:t>Tip projekta: EIP</a:t>
            </a:r>
          </a:p>
          <a:p>
            <a:r>
              <a:rPr lang="sl-SI" dirty="0"/>
              <a:t>Tematika projekta: </a:t>
            </a:r>
            <a:r>
              <a:rPr lang="sl-SI" i="1" dirty="0"/>
              <a:t>Pitanje telet in mlade</a:t>
            </a:r>
          </a:p>
          <a:p>
            <a:r>
              <a:rPr lang="sl-SI" i="1" dirty="0"/>
              <a:t>govedi za prirejo mesa vrhunske kakovosti</a:t>
            </a:r>
          </a:p>
          <a:p>
            <a:r>
              <a:rPr lang="sl-SI" dirty="0"/>
              <a:t>Obdobje trajanja projekta: </a:t>
            </a:r>
            <a:r>
              <a:rPr lang="sl-SI" i="1" dirty="0"/>
              <a:t>19.12. 2018 18.12. 2021</a:t>
            </a:r>
          </a:p>
          <a:p>
            <a:r>
              <a:rPr lang="sl-SI" dirty="0"/>
              <a:t>Višina odobrenih sredstev: </a:t>
            </a:r>
            <a:r>
              <a:rPr lang="sl-SI" i="1" dirty="0"/>
              <a:t>349.330,78 €</a:t>
            </a:r>
            <a:endParaRPr lang="sl-SI" dirty="0"/>
          </a:p>
          <a:p>
            <a:endParaRPr lang="sl-SI"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800" b="0" i="0" u="none" strike="noStrike" baseline="0" dirty="0">
                <a:solidFill>
                  <a:schemeClr val="accent1">
                    <a:lumMod val="75000"/>
                  </a:schemeClr>
                </a:solidFill>
                <a:latin typeface="Calibri" panose="020F0502020204030204" pitchFamily="34" charset="0"/>
              </a:rPr>
              <a:t> </a:t>
            </a: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262652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NAMEN IN CILJI PROJEKTA</a:t>
            </a:r>
            <a:endParaRPr lang="sl-SI" sz="4000" b="1" dirty="0"/>
          </a:p>
        </p:txBody>
      </p:sp>
      <p:sp>
        <p:nvSpPr>
          <p:cNvPr id="3" name="Podnaslov 2"/>
          <p:cNvSpPr>
            <a:spLocks noGrp="1"/>
          </p:cNvSpPr>
          <p:nvPr>
            <p:ph idx="1"/>
          </p:nvPr>
        </p:nvSpPr>
        <p:spPr/>
        <p:txBody>
          <a:bodyPr>
            <a:normAutofit fontScale="92500" lnSpcReduction="20000"/>
          </a:bodyPr>
          <a:lstStyle/>
          <a:p>
            <a:pPr algn="l"/>
            <a:endParaRPr lang="sl-SI" sz="1800" b="0" i="0" u="none" strike="noStrike" baseline="0" dirty="0">
              <a:solidFill>
                <a:srgbClr val="000000"/>
              </a:solidFill>
              <a:latin typeface="Calibri" panose="020F0502020204030204" pitchFamily="34" charset="0"/>
            </a:endParaRPr>
          </a:p>
          <a:p>
            <a:pPr marL="0" indent="0">
              <a:buNone/>
            </a:pPr>
            <a:r>
              <a:rPr lang="sl-SI" sz="1800" b="0" i="0" u="none" strike="noStrike" baseline="0" dirty="0">
                <a:solidFill>
                  <a:srgbClr val="000000"/>
                </a:solidFill>
                <a:latin typeface="Calibri" panose="020F0502020204030204" pitchFamily="34" charset="0"/>
              </a:rPr>
              <a:t> </a:t>
            </a:r>
          </a:p>
          <a:p>
            <a:endParaRPr lang="sl-SI" sz="1800" b="0" i="0" u="none" strike="noStrike" baseline="0" dirty="0">
              <a:solidFill>
                <a:srgbClr val="000000"/>
              </a:solidFill>
              <a:latin typeface="Calibri" panose="020F0502020204030204" pitchFamily="34" charset="0"/>
            </a:endParaRPr>
          </a:p>
          <a:p>
            <a:r>
              <a:rPr lang="sl-SI" sz="1800" b="0" i="0" u="none" strike="noStrike" baseline="0" dirty="0">
                <a:solidFill>
                  <a:srgbClr val="000000"/>
                </a:solidFill>
                <a:latin typeface="Calibri" panose="020F0502020204030204" pitchFamily="34" charset="0"/>
              </a:rPr>
              <a:t>Namen je izboljšati tehnologijo  pitanja telet mlečnih pasem in mlade pitane govedi mesnih pasem ter križancev, natančno definirati kriterije kakovosti takšnega mesa in postaviti strokovne osnove za postavitev blagovne znamke , ki bo pogoj za doseganje višjih cen na tržišču.  </a:t>
            </a:r>
          </a:p>
          <a:p>
            <a:r>
              <a:rPr lang="sl-SI" sz="1800" b="0" i="0" u="none" strike="noStrike" baseline="0" dirty="0">
                <a:solidFill>
                  <a:srgbClr val="000000"/>
                </a:solidFill>
                <a:latin typeface="Calibri" panose="020F0502020204030204" pitchFamily="34" charset="0"/>
              </a:rPr>
              <a:t>Cilji:</a:t>
            </a:r>
          </a:p>
          <a:p>
            <a:r>
              <a:rPr lang="sl-SI" sz="1800" b="0" i="0" u="none" strike="noStrike" baseline="0" dirty="0">
                <a:solidFill>
                  <a:srgbClr val="000000"/>
                </a:solidFill>
                <a:latin typeface="Calibri" panose="020F0502020204030204" pitchFamily="34" charset="0"/>
              </a:rPr>
              <a:t>Izboljšani povprečni dnevni prirasti –pri teletih nad 1000 g  in pri mladem pitanem govedu nad 1200 g.</a:t>
            </a:r>
          </a:p>
          <a:p>
            <a:r>
              <a:rPr lang="sl-SI" sz="1800" b="0" i="0" u="none" strike="noStrike" baseline="0" dirty="0">
                <a:solidFill>
                  <a:srgbClr val="000000"/>
                </a:solidFill>
                <a:latin typeface="Calibri" panose="020F0502020204030204" pitchFamily="34" charset="0"/>
              </a:rPr>
              <a:t>Z</a:t>
            </a:r>
            <a:r>
              <a:rPr lang="sl-SI" sz="1800" b="0" i="1" u="none" strike="noStrike" baseline="0" dirty="0">
                <a:solidFill>
                  <a:srgbClr val="000000"/>
                </a:solidFill>
                <a:latin typeface="Calibri" panose="020F0502020204030204" pitchFamily="34" charset="0"/>
              </a:rPr>
              <a:t>a </a:t>
            </a:r>
            <a:r>
              <a:rPr lang="sl-SI" sz="1800" b="0" i="0" u="none" strike="noStrike" baseline="0" dirty="0">
                <a:solidFill>
                  <a:srgbClr val="000000"/>
                </a:solidFill>
                <a:latin typeface="Calibri" panose="020F0502020204030204" pitchFamily="34" charset="0"/>
              </a:rPr>
              <a:t>barvo mesa -določiti objektivna merila glede primerne barve za teletino in mlado govedino.</a:t>
            </a:r>
          </a:p>
          <a:p>
            <a:r>
              <a:rPr lang="sl-SI" sz="1800" b="0" i="0" u="none" strike="noStrike" baseline="0" dirty="0">
                <a:solidFill>
                  <a:srgbClr val="000000"/>
                </a:solidFill>
                <a:latin typeface="Calibri" panose="020F0502020204030204" pitchFamily="34" charset="0"/>
              </a:rPr>
              <a:t>Rezultati senzoričnih  analiz svežega in toplotno obdelanega mesa morajo biti nadpovprečni (npr. v 20 točkovnem sejemskem sistemu vsaj 18 točk).</a:t>
            </a:r>
          </a:p>
          <a:p>
            <a:r>
              <a:rPr lang="sl-SI" sz="1800" b="0" i="0" u="none" strike="noStrike" baseline="0" dirty="0">
                <a:solidFill>
                  <a:srgbClr val="000000"/>
                </a:solidFill>
                <a:latin typeface="Calibri" panose="020F0502020204030204" pitchFamily="34" charset="0"/>
              </a:rPr>
              <a:t>Proučitvi možnosti izboljšanja arome z zorenjem -postavitev primernih parametrov (temperatura, čas, pakiranje) za tovrstno zorenje teletine in mlade govedine. </a:t>
            </a:r>
          </a:p>
          <a:p>
            <a:r>
              <a:rPr lang="sl-SI" sz="1800" b="0" i="0" u="none" strike="noStrike" baseline="0" dirty="0">
                <a:solidFill>
                  <a:srgbClr val="000000"/>
                </a:solidFill>
                <a:latin typeface="Calibri" panose="020F0502020204030204" pitchFamily="34" charset="0"/>
              </a:rPr>
              <a:t>Določitvi pogojev prodaje (temperature, pH, način pakiranja).</a:t>
            </a:r>
          </a:p>
          <a:p>
            <a:r>
              <a:rPr lang="sl-SI" sz="1800" b="0" i="0" u="none" strike="noStrike" baseline="0" dirty="0">
                <a:solidFill>
                  <a:srgbClr val="000000"/>
                </a:solidFill>
                <a:latin typeface="Calibri" panose="020F0502020204030204" pitchFamily="34" charset="0"/>
              </a:rPr>
              <a:t>Narediti izračune ekonomike pitanja.</a:t>
            </a:r>
          </a:p>
          <a:p>
            <a:endParaRPr lang="sl-SI" sz="1800" b="0" i="0" u="none" strike="noStrike" baseline="0" dirty="0">
              <a:solidFill>
                <a:srgbClr val="000000"/>
              </a:solidFill>
              <a:latin typeface="Calibri" panose="020F0502020204030204" pitchFamily="34" charset="0"/>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16297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5300" b="1" dirty="0"/>
              <a:t>PRAKTIČNI PROBLEM in IZVEDBA PRAKTIČNEGA PREIZKUSA</a:t>
            </a:r>
            <a:endParaRPr lang="sl-SI" sz="4000" b="1" dirty="0"/>
          </a:p>
        </p:txBody>
      </p:sp>
      <p:sp>
        <p:nvSpPr>
          <p:cNvPr id="3" name="Podnaslov 2"/>
          <p:cNvSpPr>
            <a:spLocks noGrp="1"/>
          </p:cNvSpPr>
          <p:nvPr>
            <p:ph idx="1"/>
          </p:nvPr>
        </p:nvSpPr>
        <p:spPr/>
        <p:txBody>
          <a:bodyPr>
            <a:normAutofit/>
          </a:bodyPr>
          <a:lstStyle/>
          <a:p>
            <a:pPr algn="l"/>
            <a:endParaRPr lang="sl-SI" sz="1800" b="0" i="0" u="none" strike="noStrike" baseline="0" dirty="0">
              <a:solidFill>
                <a:srgbClr val="000000"/>
              </a:solidFill>
              <a:latin typeface="Calibri" panose="020F0502020204030204" pitchFamily="34" charset="0"/>
            </a:endParaRPr>
          </a:p>
          <a:p>
            <a:r>
              <a:rPr lang="sl-SI" sz="1800" b="0" i="0" u="none" strike="noStrike" baseline="0" dirty="0">
                <a:solidFill>
                  <a:srgbClr val="000000"/>
                </a:solidFill>
                <a:latin typeface="Calibri" panose="020F0502020204030204" pitchFamily="34" charset="0"/>
              </a:rPr>
              <a:t> Na slovenskih tržnih policah govedine znotraj posameznih klavnih kosov nimamo diferenciacije cene na podlagi kakovosti. V bolj razvitih državah </a:t>
            </a:r>
            <a:r>
              <a:rPr lang="sl-SI" sz="1800" b="0" i="0" u="none" strike="noStrike" baseline="0" dirty="0" err="1">
                <a:solidFill>
                  <a:srgbClr val="000000"/>
                </a:solidFill>
                <a:latin typeface="Calibri" panose="020F0502020204030204" pitchFamily="34" charset="0"/>
              </a:rPr>
              <a:t>državahEU</a:t>
            </a:r>
            <a:r>
              <a:rPr lang="sl-SI" sz="1800" b="0" i="0" u="none" strike="noStrike" baseline="0" dirty="0">
                <a:solidFill>
                  <a:srgbClr val="000000"/>
                </a:solidFill>
                <a:latin typeface="Calibri" panose="020F0502020204030204" pitchFamily="34" charset="0"/>
              </a:rPr>
              <a:t> proizvajalci tržijo teletino in mlado govedino visoke kakovosti, po višjih cenah znotraj uveljavljenih blagovnih znamk. To pa zahteva natančno definirane kriterije kvalitete končnega proizvoda in seveda tudi nadzora le te.</a:t>
            </a:r>
          </a:p>
          <a:p>
            <a:r>
              <a:rPr lang="sl-SI" sz="1800" b="0" i="0" u="none" strike="noStrike" baseline="0" dirty="0">
                <a:solidFill>
                  <a:srgbClr val="000000"/>
                </a:solidFill>
                <a:latin typeface="Calibri" panose="020F0502020204030204" pitchFamily="34" charset="0"/>
              </a:rPr>
              <a:t>Na štirih KG smo testirali tehnologijo pitanja telet mlečne pasme in na treh KG smo testirali pitanje mladega pitanega goveda mesnih pasem. Spremljali smo pred klavne in post klavne postopke ter tehnologijo </a:t>
            </a:r>
            <a:r>
              <a:rPr lang="sl-SI" sz="1800" b="0" i="0" u="none" strike="noStrike" baseline="0" dirty="0" err="1">
                <a:solidFill>
                  <a:srgbClr val="000000"/>
                </a:solidFill>
                <a:latin typeface="Calibri" panose="020F0502020204030204" pitchFamily="34" charset="0"/>
              </a:rPr>
              <a:t>zorjenja</a:t>
            </a:r>
            <a:r>
              <a:rPr lang="sl-SI" sz="1800" b="0" i="0" u="none" strike="noStrike" baseline="0" dirty="0">
                <a:solidFill>
                  <a:srgbClr val="000000"/>
                </a:solidFill>
                <a:latin typeface="Calibri" panose="020F0502020204030204" pitchFamily="34" charset="0"/>
              </a:rPr>
              <a:t> telečjega mesa. Vzeli smo vzorce ter testirali fizikalne lastnosti svežega in </a:t>
            </a:r>
            <a:r>
              <a:rPr lang="sl-SI" sz="1800" b="0" i="0" u="none" strike="noStrike" baseline="0" dirty="0" err="1">
                <a:solidFill>
                  <a:srgbClr val="000000"/>
                </a:solidFill>
                <a:latin typeface="Calibri" panose="020F0502020204030204" pitchFamily="34" charset="0"/>
              </a:rPr>
              <a:t>senzoriko</a:t>
            </a:r>
            <a:r>
              <a:rPr lang="sl-SI" sz="1800" b="0" i="0" u="none" strike="noStrike" baseline="0" dirty="0">
                <a:solidFill>
                  <a:srgbClr val="000000"/>
                </a:solidFill>
                <a:latin typeface="Calibri" panose="020F0502020204030204" pitchFamily="34" charset="0"/>
              </a:rPr>
              <a:t> toplotno obdelanega mesa.</a:t>
            </a:r>
          </a:p>
          <a:p>
            <a:pPr marL="0" indent="0">
              <a:buNone/>
            </a:pPr>
            <a:endParaRPr lang="sl-SI" i="1" dirty="0"/>
          </a:p>
          <a:p>
            <a:pPr marL="0" indent="0">
              <a:buNone/>
            </a:pPr>
            <a:endParaRPr lang="sl-SI" i="1" dirty="0">
              <a:solidFill>
                <a:srgbClr val="00B050"/>
              </a:solidFill>
            </a:endParaRPr>
          </a:p>
          <a:p>
            <a:pPr marL="0" indent="0">
              <a:buNone/>
            </a:pPr>
            <a:endParaRPr lang="sl-SI" i="1" dirty="0">
              <a:solidFill>
                <a:srgbClr val="00B050"/>
              </a:solidFill>
            </a:endParaRPr>
          </a:p>
          <a:p>
            <a:pPr marL="0" indent="0">
              <a:buNone/>
            </a:pPr>
            <a:endParaRPr lang="sl-SI" i="1" dirty="0">
              <a:solidFill>
                <a:srgbClr val="00B050"/>
              </a:solidFill>
            </a:endParaRP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2305574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IZVEDLJIVOST PRENOSA V PRAKSO</a:t>
            </a:r>
            <a:endParaRPr lang="sl-SI" sz="4000" b="1" dirty="0"/>
          </a:p>
        </p:txBody>
      </p:sp>
      <p:sp>
        <p:nvSpPr>
          <p:cNvPr id="3" name="Podnaslov 2"/>
          <p:cNvSpPr>
            <a:spLocks noGrp="1"/>
          </p:cNvSpPr>
          <p:nvPr>
            <p:ph idx="1"/>
          </p:nvPr>
        </p:nvSpPr>
        <p:spPr/>
        <p:txBody>
          <a:bodyPr>
            <a:normAutofit/>
          </a:bodyPr>
          <a:lstStyle/>
          <a:p>
            <a:pPr marL="0" indent="0">
              <a:buNone/>
            </a:pPr>
            <a:endParaRPr lang="sl-SI" i="1" dirty="0">
              <a:solidFill>
                <a:srgbClr val="00B050"/>
              </a:solidFill>
            </a:endParaRPr>
          </a:p>
          <a:p>
            <a:pPr marL="0" indent="0">
              <a:buNone/>
            </a:pPr>
            <a:endParaRPr lang="sl-SI" i="1" dirty="0">
              <a:solidFill>
                <a:srgbClr val="00B050"/>
              </a:solidFill>
            </a:endParaRPr>
          </a:p>
          <a:p>
            <a:pPr marL="0" indent="0">
              <a:buNone/>
            </a:pPr>
            <a:r>
              <a:rPr lang="sl-SI" i="1" dirty="0"/>
              <a:t>Testna pitanja telet in mlade pitane govedi smo izvajali na sedmih kmetijskih gospodarstvih v različnih delih Slovenije. Na vseh kmetijah smo izvedli testna pitanja s ponovitvami in korekcijami postopkov oz. izboljšavami, tako, da o možnosti prenosa tehnologije v prakso ni dvoma.</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1924564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PRENOS ZNANJA</a:t>
            </a:r>
            <a:endParaRPr lang="sl-SI" sz="4000" b="1" dirty="0"/>
          </a:p>
        </p:txBody>
      </p:sp>
      <p:sp>
        <p:nvSpPr>
          <p:cNvPr id="3" name="Podnaslov 2"/>
          <p:cNvSpPr>
            <a:spLocks noGrp="1"/>
          </p:cNvSpPr>
          <p:nvPr>
            <p:ph idx="1"/>
          </p:nvPr>
        </p:nvSpPr>
        <p:spPr/>
        <p:txBody>
          <a:bodyPr>
            <a:normAutofit/>
          </a:bodyPr>
          <a:lstStyle/>
          <a:p>
            <a:pPr marL="0" indent="0">
              <a:buNone/>
            </a:pPr>
            <a:r>
              <a:rPr lang="sl-SI" i="1" dirty="0"/>
              <a:t>Rezultate projekta smo predstavili na sedmih izobraževanjih za rejce, svetovalno službo ter dijake in študente, na mednarodnem kongresu v Portorožu, na sejmu AGRA 2019, na dveh posvetih Javne službe kmetijskega svetovanja in dogodku Evropskega partnerstva za inovacije – EIP, na Zadravčevih Erjavčevih dnevih 2021 in v TV oddaji Ljudje in zemlja. Rezultati so objavljeni na spletni strani vodilnega partnerja </a:t>
            </a:r>
            <a:r>
              <a:rPr lang="sl-SI" i="1" dirty="0">
                <a:hlinkClick r:id="rId2">
                  <a:extLst>
                    <a:ext uri="{A12FA001-AC4F-418D-AE19-62706E023703}">
                      <ahyp:hlinkClr xmlns:ahyp="http://schemas.microsoft.com/office/drawing/2018/hyperlinkcolor" val="tx"/>
                    </a:ext>
                  </a:extLst>
                </a:hlinkClick>
              </a:rPr>
              <a:t>www.e-rcp.si</a:t>
            </a:r>
            <a:r>
              <a:rPr lang="sl-SI" i="1" dirty="0"/>
              <a:t> ,  Odprli pa smo tudi </a:t>
            </a:r>
            <a:r>
              <a:rPr lang="sl-SI" i="1" dirty="0" err="1"/>
              <a:t>facebook</a:t>
            </a:r>
            <a:r>
              <a:rPr lang="sl-SI" i="1" dirty="0"/>
              <a:t> stran projekta https://www.facebook.com/Pitanje-govedi-za-prirejo-govedine-vrhunske-kakovosti-Projekt-EIP-100330708349839/  </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203422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SAMOEVALVACIJA</a:t>
            </a:r>
            <a:endParaRPr lang="sl-SI" sz="4000" b="1" dirty="0"/>
          </a:p>
        </p:txBody>
      </p:sp>
      <p:sp>
        <p:nvSpPr>
          <p:cNvPr id="3" name="Podnaslov 2"/>
          <p:cNvSpPr>
            <a:spLocks noGrp="1"/>
          </p:cNvSpPr>
          <p:nvPr>
            <p:ph idx="1"/>
          </p:nvPr>
        </p:nvSpPr>
        <p:spPr/>
        <p:txBody>
          <a:bodyPr>
            <a:normAutofit/>
          </a:bodyPr>
          <a:lstStyle/>
          <a:p>
            <a:pPr marL="0" indent="0">
              <a:buNone/>
            </a:pPr>
            <a:endParaRPr lang="sl-SI" i="1" dirty="0"/>
          </a:p>
          <a:p>
            <a:pPr marL="0" indent="0">
              <a:buNone/>
            </a:pPr>
            <a:endParaRPr lang="sl-SI" i="1" dirty="0"/>
          </a:p>
          <a:p>
            <a:pPr marL="0" indent="0">
              <a:buNone/>
            </a:pPr>
            <a:r>
              <a:rPr lang="sl-SI" i="1" dirty="0"/>
              <a:t>Projekt se počasi zaključuje. Do zaključka bomo izpeljali vse predvidene aktivnosti. Dosegli smo zastavljene cilje. </a:t>
            </a:r>
          </a:p>
          <a:p>
            <a:pPr marL="0" indent="0">
              <a:buNone/>
            </a:pPr>
            <a:r>
              <a:rPr lang="sl-SI" i="1" dirty="0"/>
              <a:t>Želimo si nadaljevanje projekta, v katerem bi na teh temeljih postavili blagovno znamko govejega mesa vrhunske kakovosti.</a:t>
            </a:r>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pic>
        <p:nvPicPr>
          <p:cNvPr id="6" name="Slika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682942" y="158187"/>
            <a:ext cx="1670858" cy="1739438"/>
          </a:xfrm>
          <a:prstGeom prst="rect">
            <a:avLst/>
          </a:prstGeom>
        </p:spPr>
      </p:pic>
    </p:spTree>
    <p:extLst>
      <p:ext uri="{BB962C8B-B14F-4D97-AF65-F5344CB8AC3E}">
        <p14:creationId xmlns:p14="http://schemas.microsoft.com/office/powerpoint/2010/main" val="1898597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5300" b="1" dirty="0"/>
              <a:t>Kontaktni podatki vodilnega partnerja</a:t>
            </a:r>
            <a:endParaRPr lang="sl-SI" sz="4000" b="1" dirty="0"/>
          </a:p>
        </p:txBody>
      </p:sp>
      <p:sp>
        <p:nvSpPr>
          <p:cNvPr id="3" name="Podnaslov 2"/>
          <p:cNvSpPr>
            <a:spLocks noGrp="1"/>
          </p:cNvSpPr>
          <p:nvPr>
            <p:ph idx="1"/>
          </p:nvPr>
        </p:nvSpPr>
        <p:spPr/>
        <p:txBody>
          <a:bodyPr>
            <a:normAutofit/>
          </a:bodyPr>
          <a:lstStyle/>
          <a:p>
            <a:endParaRPr lang="sl-SI" dirty="0"/>
          </a:p>
          <a:p>
            <a:r>
              <a:rPr lang="sl-SI" dirty="0"/>
              <a:t>dr. Matjaž Červek</a:t>
            </a:r>
          </a:p>
          <a:p>
            <a:r>
              <a:rPr lang="sl-SI" dirty="0"/>
              <a:t>matjaz.cervek@e-rcp.si</a:t>
            </a:r>
          </a:p>
          <a:p>
            <a:r>
              <a:rPr lang="sl-SI" dirty="0"/>
              <a:t>+386 (0)41 364 554</a:t>
            </a:r>
          </a:p>
          <a:p>
            <a:r>
              <a:rPr lang="sl-SI" dirty="0">
                <a:hlinkClick r:id="rId3"/>
              </a:rPr>
              <a:t>www.e-rcp.si</a:t>
            </a:r>
            <a:endParaRPr lang="sl-SI" dirty="0"/>
          </a:p>
          <a:p>
            <a:endParaRPr lang="sl-SI" dirty="0"/>
          </a:p>
        </p:txBody>
      </p:sp>
      <p:pic>
        <p:nvPicPr>
          <p:cNvPr id="10" name="Picture 2" descr="N:\INTERNO\DK\SSPRP\OSKLR\PROGRAM_RAZVOJA_PODEZELJA_2014-2020\Ukrep_M16_Sodelovanje\EIP VEM točka\Brošure in zloženke in pingvin\Brošura_pingvin_logotip\eip-slogan-sl-en-0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42640" y="5993476"/>
            <a:ext cx="2543694" cy="864524"/>
          </a:xfrm>
          <a:prstGeom prst="rect">
            <a:avLst/>
          </a:prstGeom>
          <a:noFill/>
          <a:extLst>
            <a:ext uri="{909E8E84-426E-40DD-AFC4-6F175D3DCCD1}">
              <a14:hiddenFill xmlns:a14="http://schemas.microsoft.com/office/drawing/2010/main">
                <a:solidFill>
                  <a:srgbClr val="FFFFFF"/>
                </a:solidFill>
              </a14:hiddenFill>
            </a:ext>
          </a:extLst>
        </p:spPr>
      </p:pic>
      <p:pic>
        <p:nvPicPr>
          <p:cNvPr id="11" name="Slika 10">
            <a:extLst>
              <a:ext uri="{FF2B5EF4-FFF2-40B4-BE49-F238E27FC236}">
                <a16:creationId xmlns:a16="http://schemas.microsoft.com/office/drawing/2014/main" id="{FFD4384F-790A-420C-8BCA-1769490F4C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2645" y="6210682"/>
            <a:ext cx="2490493" cy="615142"/>
          </a:xfrm>
          <a:prstGeom prst="rect">
            <a:avLst/>
          </a:prstGeom>
        </p:spPr>
      </p:pic>
      <p:pic>
        <p:nvPicPr>
          <p:cNvPr id="12" name="Picture 4"/>
          <p:cNvPicPr>
            <a:picLocks noChangeAspect="1" noChangeArrowheads="1"/>
          </p:cNvPicPr>
          <p:nvPr/>
        </p:nvPicPr>
        <p:blipFill rotWithShape="1">
          <a:blip r:embed="rId6">
            <a:extLst>
              <a:ext uri="{28A0092B-C50C-407E-A947-70E740481C1C}">
                <a14:useLocalDpi xmlns:a14="http://schemas.microsoft.com/office/drawing/2010/main" val="0"/>
              </a:ext>
            </a:extLst>
          </a:blip>
          <a:srcRect l="88837" t="17248" r="7789" b="70880"/>
          <a:stretch/>
        </p:blipFill>
        <p:spPr bwMode="auto">
          <a:xfrm>
            <a:off x="8286334" y="5908122"/>
            <a:ext cx="863852" cy="9498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Zaobljeni pravokotnik 12"/>
          <p:cNvSpPr>
            <a:spLocks noChangeAspect="1"/>
          </p:cNvSpPr>
          <p:nvPr/>
        </p:nvSpPr>
        <p:spPr>
          <a:xfrm>
            <a:off x="9147635" y="6025651"/>
            <a:ext cx="1713600" cy="800173"/>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0" i="0" u="none" strike="noStrike" baseline="0" dirty="0">
                <a:solidFill>
                  <a:schemeClr val="accent1">
                    <a:lumMod val="75000"/>
                  </a:schemeClr>
                </a:solidFill>
                <a:latin typeface="Calibri" panose="020F0502020204030204" pitchFamily="34" charset="0"/>
              </a:rPr>
              <a:t>E-RCP</a:t>
            </a:r>
            <a:endParaRPr lang="sl-SI" sz="2000" dirty="0">
              <a:solidFill>
                <a:schemeClr val="tx1"/>
              </a:solidFill>
            </a:endParaRPr>
          </a:p>
        </p:txBody>
      </p:sp>
      <p:pic>
        <p:nvPicPr>
          <p:cNvPr id="14" name="Slika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251593" y="6262268"/>
            <a:ext cx="2438400" cy="511969"/>
          </a:xfrm>
          <a:prstGeom prst="rect">
            <a:avLst/>
          </a:prstGeom>
        </p:spPr>
      </p:pic>
    </p:spTree>
    <p:extLst>
      <p:ext uri="{BB962C8B-B14F-4D97-AF65-F5344CB8AC3E}">
        <p14:creationId xmlns:p14="http://schemas.microsoft.com/office/powerpoint/2010/main" val="1121680928"/>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625</Words>
  <Application>Microsoft Office PowerPoint</Application>
  <PresentationFormat>Širokozaslonsko</PresentationFormat>
  <Paragraphs>75</Paragraphs>
  <Slides>9</Slides>
  <Notes>2</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9</vt:i4>
      </vt:variant>
    </vt:vector>
  </HeadingPairs>
  <TitlesOfParts>
    <vt:vector size="13" baseType="lpstr">
      <vt:lpstr>Arial</vt:lpstr>
      <vt:lpstr>Calibri</vt:lpstr>
      <vt:lpstr>Calibri Light</vt:lpstr>
      <vt:lpstr>Officeova tema</vt:lpstr>
      <vt:lpstr>DOGODEK EVROPSKEGA PARTNERSTVA ZA INOVACIJE - EIP</vt:lpstr>
      <vt:lpstr>PITANJE GOVEDI ZA PRIREJO GOVEDINE VRHUNSKE KAKOVOSTI</vt:lpstr>
      <vt:lpstr>OSNOVNI PODATKI O PROJEKTU</vt:lpstr>
      <vt:lpstr>NAMEN IN CILJI PROJEKTA</vt:lpstr>
      <vt:lpstr>PRAKTIČNI PROBLEM in IZVEDBA PRAKTIČNEGA PREIZKUSA</vt:lpstr>
      <vt:lpstr>IZVEDLJIVOST PRENOSA V PRAKSO</vt:lpstr>
      <vt:lpstr>PRENOS ZNANJA</vt:lpstr>
      <vt:lpstr>SAMOEVALVACIJA</vt:lpstr>
      <vt:lpstr>Kontaktni podatki vodilnega partnerja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Boštjan Bidovec</dc:creator>
  <cp:lastModifiedBy>Matjaž Červek</cp:lastModifiedBy>
  <cp:revision>41</cp:revision>
  <dcterms:created xsi:type="dcterms:W3CDTF">2020-10-14T12:37:10Z</dcterms:created>
  <dcterms:modified xsi:type="dcterms:W3CDTF">2021-11-17T13:48:17Z</dcterms:modified>
</cp:coreProperties>
</file>