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1" r:id="rId4"/>
    <p:sldId id="262" r:id="rId5"/>
    <p:sldId id="263" r:id="rId6"/>
    <p:sldId id="283" r:id="rId7"/>
    <p:sldId id="284" r:id="rId8"/>
    <p:sldId id="285" r:id="rId9"/>
    <p:sldId id="276" r:id="rId10"/>
    <p:sldId id="267" r:id="rId11"/>
    <p:sldId id="282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EF63"/>
    <a:srgbClr val="F3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EFEF6-BB65-4F1D-8664-9F868E546EE5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28EC3-09EE-45CA-BAB5-F674121DE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3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Predlog</a:t>
            </a:r>
            <a:r>
              <a:rPr lang="sl-SI" baseline="0" dirty="0"/>
              <a:t> naslovnice 2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23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07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05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917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29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62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788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34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08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83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7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98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325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10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bf.uni-lj.si/oddelek-za-zootehniko/oddelek/raziskovalno-delo/projekti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10" Type="http://schemas.openxmlformats.org/officeDocument/2006/relationships/image" Target="../media/image30.png"/><Relationship Id="rId4" Type="http://schemas.openxmlformats.org/officeDocument/2006/relationships/hyperlink" Target="https://www.drobnica.si/projekti/" TargetMode="Externa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4.jpe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12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7.jpeg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1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92" y="1904559"/>
            <a:ext cx="1963226" cy="248741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37591"/>
            <a:ext cx="9144000" cy="1500445"/>
          </a:xfrm>
        </p:spPr>
        <p:txBody>
          <a:bodyPr>
            <a:normAutofit fontScale="90000"/>
          </a:bodyPr>
          <a:lstStyle/>
          <a:p>
            <a:r>
              <a:rPr lang="sl-SI" sz="5300" b="1" dirty="0"/>
              <a:t>DOGODEK EVROPSKEGA PARTNERSTVA ZA INOVACIJE - EIP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05217" y="4143951"/>
            <a:ext cx="10009838" cy="1392758"/>
          </a:xfrm>
        </p:spPr>
        <p:txBody>
          <a:bodyPr>
            <a:normAutofit fontScale="70000" lnSpcReduction="20000"/>
          </a:bodyPr>
          <a:lstStyle/>
          <a:p>
            <a:endParaRPr lang="sl-SI" b="1" dirty="0"/>
          </a:p>
          <a:p>
            <a:r>
              <a:rPr lang="sl-SI" sz="3600" b="1" dirty="0"/>
              <a:t>ORGANIZIRA MINISTRSTVO ZA KMETIJSTVO, GOZDARSTVO IN PREHRANO</a:t>
            </a:r>
          </a:p>
          <a:p>
            <a:r>
              <a:rPr lang="sl-SI" sz="3600" b="1" dirty="0"/>
              <a:t>23. november 2021</a:t>
            </a:r>
            <a:endParaRPr lang="sl-SI" sz="3600" dirty="0"/>
          </a:p>
        </p:txBody>
      </p:sp>
      <p:pic>
        <p:nvPicPr>
          <p:cNvPr id="4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27" y="6069679"/>
            <a:ext cx="2297799" cy="7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6" y="6193999"/>
            <a:ext cx="2535285" cy="62620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50" y="6193999"/>
            <a:ext cx="2535285" cy="5323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0186" y="5679184"/>
            <a:ext cx="1176069" cy="13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7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Kontaktni podatki vodilnega partnerja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Univerza v Ljubljani, Kongresni trg 12, 1000 Ljubljana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Vodja projekta: Angela Cividini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Angela.cividini@bf.uni-lj.si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+386 1 3203 926</a:t>
            </a:r>
            <a:endParaRPr lang="sl-SI" sz="2000" dirty="0">
              <a:hlinkClick r:id="rId3"/>
            </a:endParaRPr>
          </a:p>
          <a:p>
            <a:pPr marL="0" indent="0">
              <a:buNone/>
            </a:pPr>
            <a:r>
              <a:rPr lang="sl-SI" sz="2400" dirty="0">
                <a:hlinkClick r:id="rId3"/>
              </a:rPr>
              <a:t>http://www.bf.uni-lj.si/oddelek-za-zootehniko/oddelek/raziskovalno-delo/projekti/</a:t>
            </a:r>
            <a:endParaRPr lang="sl-SI" sz="2400" dirty="0"/>
          </a:p>
          <a:p>
            <a:pPr marL="0" indent="0">
              <a:buNone/>
            </a:pPr>
            <a:r>
              <a:rPr lang="sl-SI" dirty="0"/>
              <a:t>Facebook: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400" dirty="0">
                <a:hlinkClick r:id="rId4"/>
              </a:rPr>
              <a:t>https://www.drobnica.si/projekti/</a:t>
            </a:r>
            <a:endParaRPr lang="sl-SI" sz="2400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5363" y="5613847"/>
            <a:ext cx="1176630" cy="13961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10"/>
          <a:srcRect l="30944" t="57328" r="29444" b="26409"/>
          <a:stretch/>
        </p:blipFill>
        <p:spPr>
          <a:xfrm>
            <a:off x="2621457" y="4001294"/>
            <a:ext cx="4319667" cy="9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47654" y="314036"/>
            <a:ext cx="5026891" cy="826366"/>
          </a:xfrm>
        </p:spPr>
        <p:txBody>
          <a:bodyPr/>
          <a:lstStyle/>
          <a:p>
            <a:pPr algn="ctr"/>
            <a:r>
              <a:rPr lang="sl-SI" dirty="0"/>
              <a:t>Hvala za pozornost!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549D349-984D-4C2F-A785-21CCC24D2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48" y="1346975"/>
            <a:ext cx="5143500" cy="3429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C420DB4-1799-4D32-BC87-F815B5D52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9" t="2448" r="22816" b="8493"/>
          <a:stretch/>
        </p:blipFill>
        <p:spPr>
          <a:xfrm>
            <a:off x="0" y="1209613"/>
            <a:ext cx="4054505" cy="3678758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859EDE5-2368-4CA6-82A0-C420577E0D12}"/>
              </a:ext>
            </a:extLst>
          </p:cNvPr>
          <p:cNvSpPr txBox="1"/>
          <p:nvPr/>
        </p:nvSpPr>
        <p:spPr>
          <a:xfrm>
            <a:off x="4054505" y="1297769"/>
            <a:ext cx="4782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Jagnječje zarebrnice z žajbljevo omako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B0693F4-C87E-4ACC-860F-5628DDC990C9}"/>
              </a:ext>
            </a:extLst>
          </p:cNvPr>
          <p:cNvSpPr txBox="1"/>
          <p:nvPr/>
        </p:nvSpPr>
        <p:spPr>
          <a:xfrm>
            <a:off x="9198006" y="1384917"/>
            <a:ext cx="2893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>
                <a:solidFill>
                  <a:schemeClr val="bg1">
                    <a:lumMod val="50000"/>
                  </a:schemeClr>
                </a:solidFill>
              </a:rPr>
              <a:t>4 dvojne jagnječje zarebrnice</a:t>
            </a:r>
          </a:p>
          <a:p>
            <a:r>
              <a:rPr lang="sl-SI" i="1" dirty="0">
                <a:solidFill>
                  <a:schemeClr val="bg1">
                    <a:lumMod val="50000"/>
                  </a:schemeClr>
                </a:solidFill>
              </a:rPr>
              <a:t>sol, poper</a:t>
            </a:r>
          </a:p>
          <a:p>
            <a:r>
              <a:rPr lang="sl-SI" i="1" dirty="0">
                <a:solidFill>
                  <a:schemeClr val="bg1">
                    <a:lumMod val="50000"/>
                  </a:schemeClr>
                </a:solidFill>
              </a:rPr>
              <a:t>2 stroka česna</a:t>
            </a:r>
          </a:p>
          <a:p>
            <a:r>
              <a:rPr lang="sl-SI" i="1" dirty="0">
                <a:solidFill>
                  <a:schemeClr val="bg1">
                    <a:lumMod val="50000"/>
                  </a:schemeClr>
                </a:solidFill>
              </a:rPr>
              <a:t>30 g olja</a:t>
            </a:r>
          </a:p>
          <a:p>
            <a:r>
              <a:rPr lang="sl-SI" i="1" dirty="0">
                <a:solidFill>
                  <a:schemeClr val="bg1">
                    <a:lumMod val="50000"/>
                  </a:schemeClr>
                </a:solidFill>
              </a:rPr>
              <a:t>1 dl suhega rdečega vina</a:t>
            </a:r>
          </a:p>
          <a:p>
            <a:r>
              <a:rPr lang="sl-SI" i="1" dirty="0">
                <a:solidFill>
                  <a:schemeClr val="bg1">
                    <a:lumMod val="50000"/>
                  </a:schemeClr>
                </a:solidFill>
              </a:rPr>
              <a:t>2 vejici svežega žajblja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AAD0915C-3661-457E-9581-382A83FCFDDB}"/>
              </a:ext>
            </a:extLst>
          </p:cNvPr>
          <p:cNvSpPr txBox="1"/>
          <p:nvPr/>
        </p:nvSpPr>
        <p:spPr>
          <a:xfrm>
            <a:off x="3951840" y="4834059"/>
            <a:ext cx="8139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i="1" dirty="0">
                <a:solidFill>
                  <a:schemeClr val="bg1">
                    <a:lumMod val="50000"/>
                  </a:schemeClr>
                </a:solidFill>
              </a:rPr>
              <a:t>Zarebrnice operemo, obrišemo, rahlo potolčemo, porežemo žilice, solimo in popramo ter jih namažemo s strtim česnom. Na vroči maščobi zarebrnice pečemo na vsaki strani 3 minute </a:t>
            </a:r>
            <a:r>
              <a:rPr lang="pl-PL" i="1" dirty="0">
                <a:solidFill>
                  <a:schemeClr val="bg1">
                    <a:lumMod val="50000"/>
                  </a:schemeClr>
                </a:solidFill>
              </a:rPr>
              <a:t>in jih preložimo na toplo. Sok od pečenja, ki je ostal v ponvi, </a:t>
            </a:r>
            <a:r>
              <a:rPr lang="sl-SI" i="1" dirty="0">
                <a:solidFill>
                  <a:schemeClr val="bg1">
                    <a:lumMod val="50000"/>
                  </a:schemeClr>
                </a:solidFill>
              </a:rPr>
              <a:t>zalijemo z vinom in nekoliko povremo. Žajbljeve liste operemo, osušimo, zrežemo na tanke rezance in damo v omako. Omaki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dodamo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zarebrnice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, malo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podušimo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serviramo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Poleg</a:t>
            </a:r>
            <a:r>
              <a:rPr lang="sl-SI" i="1" dirty="0">
                <a:solidFill>
                  <a:schemeClr val="bg1">
                    <a:lumMod val="50000"/>
                  </a:schemeClr>
                </a:solidFill>
              </a:rPr>
              <a:t> ponudimo krompirjeve ocvrtke.</a:t>
            </a:r>
          </a:p>
        </p:txBody>
      </p:sp>
    </p:spTree>
    <p:extLst>
      <p:ext uri="{BB962C8B-B14F-4D97-AF65-F5344CB8AC3E}">
        <p14:creationId xmlns:p14="http://schemas.microsoft.com/office/powerpoint/2010/main" val="201117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>
          <a:xfrm>
            <a:off x="0" y="-36794"/>
            <a:ext cx="12192000" cy="68626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12296" y="66456"/>
            <a:ext cx="9144000" cy="2354263"/>
          </a:xfrm>
        </p:spPr>
        <p:txBody>
          <a:bodyPr>
            <a:normAutofit/>
          </a:bodyPr>
          <a:lstStyle/>
          <a:p>
            <a:r>
              <a:rPr lang="sl-SI" sz="5300" b="1" dirty="0"/>
              <a:t>Reja različnih pasem drobnice za meso in izdelke vrhunske kakovosti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62871" y="1934740"/>
            <a:ext cx="4099573" cy="2317064"/>
          </a:xfrm>
        </p:spPr>
        <p:txBody>
          <a:bodyPr>
            <a:normAutofit/>
          </a:bodyPr>
          <a:lstStyle/>
          <a:p>
            <a:endParaRPr lang="sl-SI" b="1" dirty="0"/>
          </a:p>
          <a:p>
            <a:r>
              <a:rPr lang="sl-SI" sz="3200" b="1" dirty="0">
                <a:solidFill>
                  <a:srgbClr val="C00000"/>
                </a:solidFill>
              </a:rPr>
              <a:t>Vodilni partner:</a:t>
            </a:r>
          </a:p>
          <a:p>
            <a:r>
              <a:rPr lang="sl-SI" sz="3200" b="1" dirty="0">
                <a:solidFill>
                  <a:srgbClr val="C00000"/>
                </a:solidFill>
              </a:rPr>
              <a:t>Univerza v Ljubljani, Biotehniška fakulteta</a:t>
            </a:r>
            <a:endParaRPr lang="sl-SI" sz="3200" dirty="0">
              <a:solidFill>
                <a:srgbClr val="C00000"/>
              </a:solidFill>
            </a:endParaRPr>
          </a:p>
        </p:txBody>
      </p:sp>
      <p:pic>
        <p:nvPicPr>
          <p:cNvPr id="15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40" y="4161873"/>
            <a:ext cx="2870013" cy="78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42" y="2857354"/>
            <a:ext cx="2870011" cy="708881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40" y="3559282"/>
            <a:ext cx="2870013" cy="60259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9704" y="2373929"/>
            <a:ext cx="1412296" cy="16757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6" y="2857354"/>
            <a:ext cx="1648096" cy="208814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645236" y="5098473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Foto: Karmen Zmrzlak</a:t>
            </a:r>
          </a:p>
        </p:txBody>
      </p:sp>
    </p:spTree>
    <p:extLst>
      <p:ext uri="{BB962C8B-B14F-4D97-AF65-F5344CB8AC3E}">
        <p14:creationId xmlns:p14="http://schemas.microsoft.com/office/powerpoint/2010/main" val="145875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OSNOVNI PODATKI O PROJEKTU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Ostali člani partnerstva: </a:t>
            </a:r>
            <a:r>
              <a:rPr lang="sl-SI" i="1" dirty="0">
                <a:solidFill>
                  <a:srgbClr val="00B050"/>
                </a:solidFill>
              </a:rPr>
              <a:t>KGZS Zavod Celje, VSŠ Bled, Klavnica Mereče, Tatjana Čop </a:t>
            </a:r>
            <a:r>
              <a:rPr lang="sl-SI" i="1" dirty="0" err="1">
                <a:solidFill>
                  <a:srgbClr val="00B050"/>
                </a:solidFill>
              </a:rPr>
              <a:t>s.p</a:t>
            </a:r>
            <a:r>
              <a:rPr lang="sl-SI" i="1" dirty="0">
                <a:solidFill>
                  <a:srgbClr val="00B050"/>
                </a:solidFill>
              </a:rPr>
              <a:t>.-Odnosi z javnostjo, KMG Uroš Macerl, KMG Urh Macerl, KMG Roman Savšek, KMG Gašper Sevčnikar, KMG Miran Zmrzlak, KMG Andrej Sedmak, KMG Timotej Kovač</a:t>
            </a:r>
            <a:endParaRPr lang="sl-SI" dirty="0"/>
          </a:p>
          <a:p>
            <a:r>
              <a:rPr lang="sl-SI" dirty="0"/>
              <a:t>Tip projekta: EIP</a:t>
            </a:r>
          </a:p>
          <a:p>
            <a:r>
              <a:rPr lang="sl-SI" dirty="0"/>
              <a:t>Tematika projekta: </a:t>
            </a:r>
            <a:r>
              <a:rPr lang="sl-SI" i="1" dirty="0">
                <a:solidFill>
                  <a:srgbClr val="00B050"/>
                </a:solidFill>
              </a:rPr>
              <a:t>tehnologije reje in kakovost mesa</a:t>
            </a:r>
          </a:p>
          <a:p>
            <a:r>
              <a:rPr lang="sl-SI" dirty="0"/>
              <a:t>Obdobje trajanja projekta: </a:t>
            </a:r>
            <a:r>
              <a:rPr lang="sl-SI" i="1" dirty="0">
                <a:solidFill>
                  <a:srgbClr val="00B050"/>
                </a:solidFill>
              </a:rPr>
              <a:t>18.12.2018 - 19.12.2021</a:t>
            </a:r>
          </a:p>
          <a:p>
            <a:r>
              <a:rPr lang="sl-SI" dirty="0"/>
              <a:t>Višina odobrenih sredstev: </a:t>
            </a:r>
            <a:r>
              <a:rPr lang="sl-SI" dirty="0">
                <a:solidFill>
                  <a:srgbClr val="00B050"/>
                </a:solidFill>
              </a:rPr>
              <a:t>348.295,76 €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186" y="5512629"/>
            <a:ext cx="1176630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2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PRAKTIČNI PROBLEM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84840" y="140427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neizenačena kakovost klavnih trupov, ki je rezultat uporabe različnih tehnologij reje, slaba prepoznavnost in dostopnost mesa drobnice 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267" y="5613847"/>
            <a:ext cx="1176630" cy="139610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1" y="2218745"/>
            <a:ext cx="2677602" cy="200820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1" y="4275466"/>
            <a:ext cx="2677602" cy="2008202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3" b="4389"/>
          <a:stretch/>
        </p:blipFill>
        <p:spPr>
          <a:xfrm>
            <a:off x="4025438" y="2373794"/>
            <a:ext cx="3521609" cy="3258080"/>
          </a:xfrm>
          <a:prstGeom prst="rect">
            <a:avLst/>
          </a:prstGeom>
        </p:spPr>
      </p:pic>
      <p:pic>
        <p:nvPicPr>
          <p:cNvPr id="19" name="Slika 18"/>
          <p:cNvPicPr/>
          <p:nvPr/>
        </p:nvPicPr>
        <p:blipFill rotWithShape="1">
          <a:blip r:embed="rId10"/>
          <a:srcRect l="39683" t="18813" r="17328" b="20752"/>
          <a:stretch/>
        </p:blipFill>
        <p:spPr bwMode="auto">
          <a:xfrm>
            <a:off x="8211961" y="2373794"/>
            <a:ext cx="3779147" cy="3240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Pravokotnik 19"/>
          <p:cNvSpPr/>
          <p:nvPr/>
        </p:nvSpPr>
        <p:spPr>
          <a:xfrm>
            <a:off x="3337523" y="3439822"/>
            <a:ext cx="8345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6600" dirty="0">
                <a:solidFill>
                  <a:schemeClr val="accent3">
                    <a:lumMod val="50000"/>
                  </a:schemeClr>
                </a:solidFill>
              </a:rPr>
              <a:t>=</a:t>
            </a:r>
            <a:endParaRPr lang="sl-SI" sz="6600" dirty="0"/>
          </a:p>
        </p:txBody>
      </p:sp>
      <p:sp>
        <p:nvSpPr>
          <p:cNvPr id="21" name="Pravokotnik 20"/>
          <p:cNvSpPr/>
          <p:nvPr/>
        </p:nvSpPr>
        <p:spPr>
          <a:xfrm>
            <a:off x="7595612" y="3211284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6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endParaRPr lang="sl-SI" sz="6000" dirty="0"/>
          </a:p>
        </p:txBody>
      </p:sp>
    </p:spTree>
    <p:extLst>
      <p:ext uri="{BB962C8B-B14F-4D97-AF65-F5344CB8AC3E}">
        <p14:creationId xmlns:p14="http://schemas.microsoft.com/office/powerpoint/2010/main" val="230557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NAMEN IN CILJI PROJEKTA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20424" y="1960561"/>
            <a:ext cx="5805427" cy="3754439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Razvoj izboljšane tehnologije reje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Razvoj </a:t>
            </a:r>
            <a:r>
              <a:rPr lang="sl-SI" b="1" dirty="0" err="1">
                <a:solidFill>
                  <a:schemeClr val="accent3">
                    <a:lumMod val="75000"/>
                  </a:schemeClr>
                </a:solidFill>
              </a:rPr>
              <a:t>konfekcioniranja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klavnih trupov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Izenačena kakovost klavnih trupov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Promocija mesa drobnice in ozaveščanje potrošnika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186" y="5564215"/>
            <a:ext cx="1176630" cy="1396105"/>
          </a:xfrm>
          <a:prstGeom prst="rect">
            <a:avLst/>
          </a:prstGeom>
        </p:spPr>
      </p:pic>
      <p:pic>
        <p:nvPicPr>
          <p:cNvPr id="9" name="Picture 2" descr="Svetovalni kotiček | Osnovna šola Starš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66" y="1776042"/>
            <a:ext cx="654627" cy="6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vetovalni kotiček | Osnovna šola Starš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66" y="2523952"/>
            <a:ext cx="654627" cy="6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vetovalni kotiček | Osnovna šola Starš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65" y="3371566"/>
            <a:ext cx="654627" cy="6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92" y="1984963"/>
            <a:ext cx="4977188" cy="33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344"/>
          </a:xfrm>
        </p:spPr>
        <p:txBody>
          <a:bodyPr>
            <a:normAutofit/>
          </a:bodyPr>
          <a:lstStyle/>
          <a:p>
            <a:r>
              <a:rPr lang="sl-SI" sz="5300" b="1" dirty="0"/>
              <a:t>IZVEDBA PRAKTIČNEGA PREIZKUSA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302406" y="1302044"/>
            <a:ext cx="11717959" cy="42621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i="1" dirty="0">
                <a:solidFill>
                  <a:srgbClr val="00B050"/>
                </a:solidFill>
              </a:rPr>
              <a:t>Preizkusi različnih tehnologij reje in pitanja jagnjet</a:t>
            </a:r>
          </a:p>
          <a:p>
            <a:pPr marL="0" indent="0">
              <a:buNone/>
            </a:pPr>
            <a:r>
              <a:rPr lang="sl-SI" i="1" dirty="0">
                <a:solidFill>
                  <a:srgbClr val="0070C0"/>
                </a:solidFill>
              </a:rPr>
              <a:t>-Tehnologija zgodnje odstavitve jagnjet</a:t>
            </a:r>
          </a:p>
          <a:p>
            <a:pPr marL="0" indent="0">
              <a:buNone/>
            </a:pPr>
            <a:r>
              <a:rPr lang="sl-SI" i="1" dirty="0">
                <a:solidFill>
                  <a:srgbClr val="0070C0"/>
                </a:solidFill>
              </a:rPr>
              <a:t>-Tehnologija pitanja jagnjet na paši</a:t>
            </a:r>
          </a:p>
          <a:p>
            <a:pPr marL="0" indent="0">
              <a:buNone/>
            </a:pPr>
            <a:r>
              <a:rPr lang="sl-SI" i="1" dirty="0">
                <a:solidFill>
                  <a:srgbClr val="0070C0"/>
                </a:solidFill>
              </a:rPr>
              <a:t>-Tehnologija pitanja jagnjet v hlevu</a:t>
            </a:r>
          </a:p>
          <a:p>
            <a:pPr marL="0" indent="0">
              <a:buNone/>
            </a:pPr>
            <a:r>
              <a:rPr lang="sl-SI" i="1" dirty="0">
                <a:solidFill>
                  <a:srgbClr val="0070C0"/>
                </a:solidFill>
              </a:rPr>
              <a:t>-Gospodarsko križanje</a:t>
            </a:r>
          </a:p>
          <a:p>
            <a:pPr marL="0" indent="0">
              <a:buNone/>
            </a:pPr>
            <a:r>
              <a:rPr lang="sl-SI" i="1" dirty="0">
                <a:solidFill>
                  <a:srgbClr val="0070C0"/>
                </a:solidFill>
              </a:rPr>
              <a:t>-Pitanje na večjo telesno maso ob zakolu</a:t>
            </a:r>
            <a:endParaRPr lang="sl-SI" i="1" dirty="0">
              <a:solidFill>
                <a:srgbClr val="00B050"/>
              </a:solidFill>
            </a:endParaRPr>
          </a:p>
          <a:p>
            <a:r>
              <a:rPr lang="sl-SI" i="1" dirty="0">
                <a:solidFill>
                  <a:srgbClr val="00B050"/>
                </a:solidFill>
              </a:rPr>
              <a:t>S kakovostnimi parametri smo preverili ustreznost rešitev na lokaciji kmetijskega gospodarstva - člana partnerstva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4A3FFC5-F030-4CC4-8D26-CFC167785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186" y="5564215"/>
            <a:ext cx="1176630" cy="1396105"/>
          </a:xfrm>
          <a:prstGeom prst="rect">
            <a:avLst/>
          </a:prstGeom>
        </p:spPr>
      </p:pic>
      <p:sp>
        <p:nvSpPr>
          <p:cNvPr id="4" name="Desni zaviti oklepaj 3">
            <a:extLst>
              <a:ext uri="{FF2B5EF4-FFF2-40B4-BE49-F238E27FC236}">
                <a16:creationId xmlns:a16="http://schemas.microsoft.com/office/drawing/2014/main" id="{97048443-3948-4F9D-8E62-EDF62540243F}"/>
              </a:ext>
            </a:extLst>
          </p:cNvPr>
          <p:cNvSpPr/>
          <p:nvPr/>
        </p:nvSpPr>
        <p:spPr>
          <a:xfrm>
            <a:off x="6384172" y="1986377"/>
            <a:ext cx="1260629" cy="2299317"/>
          </a:xfrm>
          <a:prstGeom prst="rightBrace">
            <a:avLst>
              <a:gd name="adj1" fmla="val 8333"/>
              <a:gd name="adj2" fmla="val 5077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8705A5F-EC6A-4D20-89C3-CC7A2759D817}"/>
              </a:ext>
            </a:extLst>
          </p:cNvPr>
          <p:cNvSpPr txBox="1"/>
          <p:nvPr/>
        </p:nvSpPr>
        <p:spPr>
          <a:xfrm>
            <a:off x="7953828" y="1719685"/>
            <a:ext cx="3935766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dirty="0"/>
              <a:t>Vpliv na: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solidFill>
                  <a:srgbClr val="0070C0"/>
                </a:solidFill>
              </a:rPr>
              <a:t>Hitrost rasti jagnjet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solidFill>
                  <a:srgbClr val="0070C0"/>
                </a:solidFill>
              </a:rPr>
              <a:t>Klavne lastnosti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solidFill>
                  <a:srgbClr val="0070C0"/>
                </a:solidFill>
              </a:rPr>
              <a:t>Senzorične lastnosti mesa</a:t>
            </a:r>
          </a:p>
          <a:p>
            <a:pPr marL="285750" indent="-285750">
              <a:buFontTx/>
              <a:buChar char="-"/>
            </a:pPr>
            <a:r>
              <a:rPr lang="sl-SI" sz="2400" dirty="0" err="1">
                <a:solidFill>
                  <a:srgbClr val="0070C0"/>
                </a:solidFill>
              </a:rPr>
              <a:t>Maščobnokislinska</a:t>
            </a:r>
            <a:r>
              <a:rPr lang="sl-SI" sz="2400" dirty="0">
                <a:solidFill>
                  <a:srgbClr val="0070C0"/>
                </a:solidFill>
              </a:rPr>
              <a:t> sestava mesa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solidFill>
                  <a:srgbClr val="0070C0"/>
                </a:solidFill>
              </a:rPr>
              <a:t>Gospodarnost reje</a:t>
            </a:r>
          </a:p>
        </p:txBody>
      </p:sp>
    </p:spTree>
    <p:extLst>
      <p:ext uri="{BB962C8B-B14F-4D97-AF65-F5344CB8AC3E}">
        <p14:creationId xmlns:p14="http://schemas.microsoft.com/office/powerpoint/2010/main" val="285124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2231" y="83763"/>
            <a:ext cx="10515600" cy="1325563"/>
          </a:xfrm>
        </p:spPr>
        <p:txBody>
          <a:bodyPr>
            <a:normAutofit/>
          </a:bodyPr>
          <a:lstStyle/>
          <a:p>
            <a:r>
              <a:rPr lang="sl-SI" sz="5300" b="1" dirty="0"/>
              <a:t>IZVEDLJIVOST PRENOSA V PRAKSO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292963" y="1100831"/>
            <a:ext cx="11816178" cy="4518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i="1" dirty="0">
                <a:solidFill>
                  <a:srgbClr val="00B050"/>
                </a:solidFill>
              </a:rPr>
              <a:t>Za rešitve, razvite v okviru projekta smo izvedli analizo izvedljivosti prenosa v prakso:</a:t>
            </a:r>
          </a:p>
          <a:p>
            <a:pPr>
              <a:buFontTx/>
              <a:buChar char="-"/>
            </a:pPr>
            <a:r>
              <a:rPr lang="sl-SI" sz="2400" i="1" dirty="0">
                <a:solidFill>
                  <a:srgbClr val="00B050"/>
                </a:solidFill>
              </a:rPr>
              <a:t>Statistična analiza</a:t>
            </a:r>
          </a:p>
          <a:p>
            <a:pPr>
              <a:buFontTx/>
              <a:buChar char="-"/>
            </a:pPr>
            <a:r>
              <a:rPr lang="sl-SI" sz="2400" i="1" dirty="0">
                <a:solidFill>
                  <a:srgbClr val="00B050"/>
                </a:solidFill>
              </a:rPr>
              <a:t>Gospodarnost reje (POKRITJE)</a:t>
            </a: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3DE5EDB-36C2-4DA6-8C61-8A526F84F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186" y="5564215"/>
            <a:ext cx="1176630" cy="139610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C6F536C-9C15-469C-882C-A2ED781E288D}"/>
              </a:ext>
            </a:extLst>
          </p:cNvPr>
          <p:cNvSpPr txBox="1"/>
          <p:nvPr/>
        </p:nvSpPr>
        <p:spPr>
          <a:xfrm>
            <a:off x="362771" y="2505693"/>
            <a:ext cx="6748242" cy="3693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Pitanje odstavljenih jagnjet:</a:t>
            </a:r>
          </a:p>
          <a:p>
            <a:pPr marL="285750" indent="-285750">
              <a:buFontTx/>
              <a:buChar char="-"/>
            </a:pPr>
            <a:r>
              <a:rPr lang="sl-SI" dirty="0"/>
              <a:t>Ob rabi JS in JSR ter gospodarskega križanja izvedljivo tudi v drugih območjih Slovenije </a:t>
            </a:r>
          </a:p>
          <a:p>
            <a:pPr marL="285750" indent="-285750">
              <a:buFontTx/>
              <a:buChar char="-"/>
            </a:pPr>
            <a:r>
              <a:rPr lang="sl-SI" dirty="0"/>
              <a:t>Omogoča: hitro rast, dobre klavne lastnosti, odlično kakovost mesa</a:t>
            </a:r>
          </a:p>
          <a:p>
            <a:pPr marL="285750" indent="-285750">
              <a:buFontTx/>
              <a:buChar char="-"/>
            </a:pPr>
            <a:r>
              <a:rPr lang="sl-SI" dirty="0"/>
              <a:t>Na paši / v hlevu</a:t>
            </a:r>
          </a:p>
          <a:p>
            <a:pPr marL="285750" indent="-285750">
              <a:buFontTx/>
              <a:buChar char="-"/>
            </a:pPr>
            <a:r>
              <a:rPr lang="sl-SI" dirty="0"/>
              <a:t>Dnevni prirast od rojstva do zakola: &gt; 270 g/dan / &gt;300 g/dan</a:t>
            </a:r>
          </a:p>
          <a:p>
            <a:pPr marL="285750" indent="-285750">
              <a:buFontTx/>
              <a:buChar char="-"/>
            </a:pPr>
            <a:r>
              <a:rPr lang="sl-SI" dirty="0"/>
              <a:t>Telesna masa ob zakolu: &gt; 37 kg</a:t>
            </a:r>
          </a:p>
          <a:p>
            <a:pPr marL="285750" indent="-285750">
              <a:buFontTx/>
              <a:buChar char="-"/>
            </a:pPr>
            <a:r>
              <a:rPr lang="sl-SI" dirty="0"/>
              <a:t>Starost ob zakolu: </a:t>
            </a:r>
            <a:r>
              <a:rPr lang="sl-SI" dirty="0" err="1"/>
              <a:t>max</a:t>
            </a:r>
            <a:r>
              <a:rPr lang="sl-SI" dirty="0"/>
              <a:t> 120 dni</a:t>
            </a:r>
          </a:p>
          <a:p>
            <a:pPr marL="285750" indent="-285750">
              <a:buFontTx/>
              <a:buChar char="-"/>
            </a:pPr>
            <a:r>
              <a:rPr lang="sl-SI" dirty="0"/>
              <a:t>Mesnatost: U-</a:t>
            </a:r>
          </a:p>
          <a:p>
            <a:pPr marL="285750" indent="-285750">
              <a:buFontTx/>
              <a:buChar char="-"/>
            </a:pPr>
            <a:r>
              <a:rPr lang="sl-SI" dirty="0"/>
              <a:t>Zamaščenost: 3</a:t>
            </a:r>
            <a:r>
              <a:rPr lang="sl-SI" baseline="-25000" dirty="0"/>
              <a:t>0</a:t>
            </a:r>
          </a:p>
          <a:p>
            <a:pPr marL="285750" indent="-285750">
              <a:buFontTx/>
              <a:buChar char="-"/>
            </a:pPr>
            <a:r>
              <a:rPr lang="sl-SI" dirty="0"/>
              <a:t>Ugodno razmerje n-6/n-3 PUFA : 1,7 – 4,5  (WHO priporočila: &lt;5,0)</a:t>
            </a:r>
          </a:p>
          <a:p>
            <a:pPr marL="285750" indent="-285750">
              <a:buFontTx/>
              <a:buChar char="-"/>
            </a:pPr>
            <a:r>
              <a:rPr lang="sl-SI" dirty="0"/>
              <a:t>Ovce lahko prej pripustimo</a:t>
            </a:r>
          </a:p>
          <a:p>
            <a:pPr marL="285750" indent="-285750">
              <a:buFontTx/>
              <a:buChar char="-"/>
            </a:pPr>
            <a:r>
              <a:rPr lang="sl-SI" dirty="0"/>
              <a:t>Večje število rojenih jagnjet/ovco/leto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B389038-8AF0-431C-B55B-A41B28271082}"/>
              </a:ext>
            </a:extLst>
          </p:cNvPr>
          <p:cNvSpPr txBox="1"/>
          <p:nvPr/>
        </p:nvSpPr>
        <p:spPr>
          <a:xfrm>
            <a:off x="7301668" y="3992093"/>
            <a:ext cx="3087577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l-SI" dirty="0" err="1"/>
              <a:t>Konfekcioniranje</a:t>
            </a:r>
            <a:r>
              <a:rPr lang="sl-SI" dirty="0"/>
              <a:t>:</a:t>
            </a:r>
          </a:p>
          <a:p>
            <a:pPr marL="285750" indent="-285750">
              <a:buFontTx/>
              <a:buChar char="-"/>
            </a:pPr>
            <a:r>
              <a:rPr lang="sl-SI" dirty="0"/>
              <a:t>Masa klavnega trupa &gt;20 kg</a:t>
            </a:r>
          </a:p>
          <a:p>
            <a:pPr marL="285750" indent="-285750">
              <a:buFontTx/>
              <a:buChar char="-"/>
            </a:pPr>
            <a:r>
              <a:rPr lang="sl-SI" dirty="0"/>
              <a:t>Dodana vrednost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AC80BDC-B51B-4A16-A155-E00A7AE5537A}"/>
              </a:ext>
            </a:extLst>
          </p:cNvPr>
          <p:cNvSpPr txBox="1"/>
          <p:nvPr/>
        </p:nvSpPr>
        <p:spPr>
          <a:xfrm>
            <a:off x="7234573" y="5024050"/>
            <a:ext cx="459465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l-SI" dirty="0"/>
              <a:t>Pokritje: -54 do +46 €/ovco</a:t>
            </a:r>
          </a:p>
          <a:p>
            <a:r>
              <a:rPr lang="sl-SI" dirty="0"/>
              <a:t>Močno odvisno od št. rojenih jagnjet/ovco/leto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280DCF83-A67D-456B-8D07-E445BB63C9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5" r="34558" b="29706"/>
          <a:stretch/>
        </p:blipFill>
        <p:spPr>
          <a:xfrm>
            <a:off x="7803472" y="1583760"/>
            <a:ext cx="3903895" cy="21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4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sl-SI" sz="5300" b="1" dirty="0"/>
              <a:t>PRENOS ZNANJA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184575" y="1269871"/>
            <a:ext cx="10515600" cy="4654791"/>
          </a:xfrm>
        </p:spPr>
        <p:txBody>
          <a:bodyPr>
            <a:normAutofit/>
          </a:bodyPr>
          <a:lstStyle/>
          <a:p>
            <a:r>
              <a:rPr lang="sl-SI" i="1" dirty="0">
                <a:solidFill>
                  <a:srgbClr val="00B050"/>
                </a:solidFill>
              </a:rPr>
              <a:t>Predavanja: 5 predavanj s predstavitvijo rezultatov </a:t>
            </a:r>
          </a:p>
          <a:p>
            <a:r>
              <a:rPr lang="sl-SI" i="1" dirty="0">
                <a:solidFill>
                  <a:srgbClr val="00B050"/>
                </a:solidFill>
              </a:rPr>
              <a:t>Objave: preko 15 objav z znanstvenih in strokovnih revijah</a:t>
            </a:r>
          </a:p>
          <a:p>
            <a:r>
              <a:rPr lang="sl-SI" i="1" dirty="0">
                <a:solidFill>
                  <a:srgbClr val="00B050"/>
                </a:solidFill>
              </a:rPr>
              <a:t>Delavnice in usposabljanja za člane partnerstva</a:t>
            </a:r>
          </a:p>
          <a:p>
            <a:r>
              <a:rPr lang="sl-SI" i="1" dirty="0">
                <a:solidFill>
                  <a:srgbClr val="00B050"/>
                </a:solidFill>
              </a:rPr>
              <a:t>Demonstracije razseka klavnega trupa: 5x</a:t>
            </a:r>
          </a:p>
          <a:p>
            <a:r>
              <a:rPr lang="sl-SI" i="1" dirty="0">
                <a:solidFill>
                  <a:srgbClr val="00B050"/>
                </a:solidFill>
              </a:rPr>
              <a:t>Demonstracije kulinarične priprave jagnjetine: 5x</a:t>
            </a:r>
          </a:p>
          <a:p>
            <a:r>
              <a:rPr lang="sl-SI" i="1" dirty="0">
                <a:solidFill>
                  <a:srgbClr val="00B050"/>
                </a:solidFill>
              </a:rPr>
              <a:t>Izobraževalno promocijski film</a:t>
            </a:r>
          </a:p>
          <a:p>
            <a:r>
              <a:rPr lang="sl-SI" i="1" dirty="0">
                <a:solidFill>
                  <a:srgbClr val="00B050"/>
                </a:solidFill>
              </a:rPr>
              <a:t>Tehnološka navodila: 5x</a:t>
            </a:r>
          </a:p>
          <a:p>
            <a:r>
              <a:rPr lang="sl-SI" i="1" dirty="0">
                <a:solidFill>
                  <a:srgbClr val="00B050"/>
                </a:solidFill>
              </a:rPr>
              <a:t>Spletna stran, FB</a:t>
            </a:r>
          </a:p>
          <a:p>
            <a:r>
              <a:rPr lang="sl-SI" i="1" dirty="0">
                <a:solidFill>
                  <a:srgbClr val="00B050"/>
                </a:solidFill>
              </a:rPr>
              <a:t>Televizija</a:t>
            </a: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93" y="6030032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" y="621992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7096608" y="592466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15" y="6302722"/>
            <a:ext cx="2438400" cy="51196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773E724-6609-4BA2-ABF2-130CAC08B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363" y="5699192"/>
            <a:ext cx="1176630" cy="139610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7B48678-2862-42D3-A4F1-C41B308F3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528" y="99236"/>
            <a:ext cx="2987173" cy="199744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1C28D50-3017-43AC-8E0A-97B53A0DE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6529" y="2137949"/>
            <a:ext cx="2987173" cy="199744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B15A761-B7A3-4436-B90D-DD79775658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5410" y="3814479"/>
            <a:ext cx="2987174" cy="199744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2A46245-CA1B-42D2-BCCD-F3491B3643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8348" y="4257623"/>
            <a:ext cx="2803290" cy="187449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D2CF83E-23CD-4A2D-843E-E81B588B05E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370" r="27230"/>
          <a:stretch/>
        </p:blipFill>
        <p:spPr>
          <a:xfrm>
            <a:off x="10252137" y="4326867"/>
            <a:ext cx="1671565" cy="24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3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02039"/>
            <a:ext cx="10515600" cy="1325563"/>
          </a:xfrm>
        </p:spPr>
        <p:txBody>
          <a:bodyPr>
            <a:normAutofit/>
          </a:bodyPr>
          <a:lstStyle/>
          <a:p>
            <a:r>
              <a:rPr lang="sl-SI" sz="5300" b="1" dirty="0"/>
              <a:t>SAMOEVALVACIJA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123261" y="1211057"/>
            <a:ext cx="6507331" cy="49480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b="1" dirty="0">
                <a:solidFill>
                  <a:srgbClr val="0070C0"/>
                </a:solidFill>
              </a:rPr>
              <a:t>Ovrednotenje izvajanja projekta: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Razvoj izboljšane tehnologije reje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Razvoj </a:t>
            </a:r>
            <a:r>
              <a:rPr lang="sl-SI" b="1" dirty="0" err="1">
                <a:solidFill>
                  <a:schemeClr val="accent3">
                    <a:lumMod val="75000"/>
                  </a:schemeClr>
                </a:solidFill>
              </a:rPr>
              <a:t>konfekcioniranja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klavnih trupov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Prenos znanja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Uporabnost in trajnost – načrt trženja in vstopa na trg</a:t>
            </a:r>
          </a:p>
          <a:p>
            <a:pPr marL="0" indent="0" algn="just">
              <a:buNone/>
            </a:pPr>
            <a:r>
              <a:rPr lang="sl-SI" b="1" dirty="0">
                <a:solidFill>
                  <a:srgbClr val="0070C0"/>
                </a:solidFill>
              </a:rPr>
              <a:t>Partnerstvo: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Dobro sodelovanje</a:t>
            </a:r>
          </a:p>
          <a:p>
            <a:pPr marL="0" indent="0" algn="just">
              <a:buNone/>
            </a:pPr>
            <a:r>
              <a:rPr lang="sl-SI" b="1" dirty="0">
                <a:solidFill>
                  <a:srgbClr val="0070C0"/>
                </a:solidFill>
              </a:rPr>
              <a:t>Spoznanja pri izvedbi projekta: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Natančen načrt aktivnosti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l-SI" b="1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sl-SI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186" y="5613847"/>
            <a:ext cx="1176630" cy="1396105"/>
          </a:xfrm>
          <a:prstGeom prst="rect">
            <a:avLst/>
          </a:prstGeom>
        </p:spPr>
      </p:pic>
      <p:pic>
        <p:nvPicPr>
          <p:cNvPr id="9" name="Picture 2" descr="Svetovalni kotiček | Osnovna šola Starš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26" y="1983996"/>
            <a:ext cx="654627" cy="6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vetovalni kotiček | Osnovna šola Starš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1465140"/>
            <a:ext cx="654627" cy="6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vetovalni kotiček | Osnovna šola Starš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63" y="2638623"/>
            <a:ext cx="654627" cy="6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vetovalni kotiček | Osnovna šola Starše">
            <a:extLst>
              <a:ext uri="{FF2B5EF4-FFF2-40B4-BE49-F238E27FC236}">
                <a16:creationId xmlns:a16="http://schemas.microsoft.com/office/drawing/2014/main" id="{E0917327-5CD0-4877-8842-8E40ECF40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11" y="3642653"/>
            <a:ext cx="616465" cy="61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D2784EC-9C2B-45EF-8A88-0BD2C50DA1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64" y="0"/>
            <a:ext cx="3000440" cy="2000293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ACBA41EC-5B9E-4CFD-A2FE-07C2AAFBC1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130" y="7549"/>
            <a:ext cx="2607489" cy="1898254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6BBBB391-6AA4-4DB4-97E6-E3ED0F03F8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64" y="1990226"/>
            <a:ext cx="2725266" cy="1816844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B11F0017-D098-48B8-A475-B9651D9EDB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130" y="1913352"/>
            <a:ext cx="2326266" cy="1637716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FBF31EDC-8748-4556-8C99-A551093B7C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93" y="3776533"/>
            <a:ext cx="2725266" cy="1816844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58B2A3F2-EFE5-4F0A-BBCF-A97FB24B62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38" y="3776533"/>
            <a:ext cx="2586361" cy="18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5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663</Words>
  <Application>Microsoft Office PowerPoint</Application>
  <PresentationFormat>Širokozaslonsko</PresentationFormat>
  <Paragraphs>99</Paragraphs>
  <Slides>11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Officeova tema</vt:lpstr>
      <vt:lpstr>DOGODEK EVROPSKEGA PARTNERSTVA ZA INOVACIJE - EIP</vt:lpstr>
      <vt:lpstr>Reja različnih pasem drobnice za meso in izdelke vrhunske kakovosti</vt:lpstr>
      <vt:lpstr>OSNOVNI PODATKI O PROJEKTU</vt:lpstr>
      <vt:lpstr>PRAKTIČNI PROBLEM</vt:lpstr>
      <vt:lpstr>NAMEN IN CILJI PROJEKTA</vt:lpstr>
      <vt:lpstr>IZVEDBA PRAKTIČNEGA PREIZKUSA</vt:lpstr>
      <vt:lpstr>IZVEDLJIVOST PRENOSA V PRAKSO</vt:lpstr>
      <vt:lpstr>PRENOS ZNANJA</vt:lpstr>
      <vt:lpstr>SAMOEVALVACIJA</vt:lpstr>
      <vt:lpstr>Kontaktni podatki vodilnega partnerja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Boštjan Bidovec</dc:creator>
  <cp:lastModifiedBy>Cividini, Angela</cp:lastModifiedBy>
  <cp:revision>81</cp:revision>
  <dcterms:created xsi:type="dcterms:W3CDTF">2020-10-14T12:37:10Z</dcterms:created>
  <dcterms:modified xsi:type="dcterms:W3CDTF">2021-11-15T12:45:24Z</dcterms:modified>
</cp:coreProperties>
</file>