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8.xml" ContentType="application/vnd.openxmlformats-officedocument.themeOverr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9.xml" ContentType="application/vnd.openxmlformats-officedocument.drawingml.chart+xml"/>
  <Override PartName="/ppt/theme/themeOverride9.xml" ContentType="application/vnd.openxmlformats-officedocument.themeOverr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theme/themeOverride10.xml" ContentType="application/vnd.openxmlformats-officedocument.themeOverride+xml"/>
  <Override PartName="/ppt/charts/chart24.xml" ContentType="application/vnd.openxmlformats-officedocument.drawingml.chart+xml"/>
  <Override PartName="/ppt/theme/themeOverride11.xml" ContentType="application/vnd.openxmlformats-officedocument.themeOverride+xml"/>
  <Override PartName="/ppt/charts/chart25.xml" ContentType="application/vnd.openxmlformats-officedocument.drawingml.chart+xml"/>
  <Override PartName="/ppt/theme/themeOverride12.xml" ContentType="application/vnd.openxmlformats-officedocument.themeOverride+xml"/>
  <Override PartName="/ppt/charts/chart26.xml" ContentType="application/vnd.openxmlformats-officedocument.drawingml.chart+xml"/>
  <Override PartName="/ppt/theme/themeOverride13.xml" ContentType="application/vnd.openxmlformats-officedocument.themeOverr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7" r:id="rId2"/>
    <p:sldId id="259" r:id="rId3"/>
    <p:sldId id="309" r:id="rId4"/>
    <p:sldId id="367" r:id="rId5"/>
    <p:sldId id="365" r:id="rId6"/>
    <p:sldId id="317" r:id="rId7"/>
    <p:sldId id="342" r:id="rId8"/>
    <p:sldId id="360" r:id="rId9"/>
    <p:sldId id="324" r:id="rId10"/>
    <p:sldId id="287" r:id="rId11"/>
    <p:sldId id="329" r:id="rId12"/>
    <p:sldId id="330" r:id="rId13"/>
    <p:sldId id="363" r:id="rId14"/>
    <p:sldId id="358" r:id="rId15"/>
    <p:sldId id="333" r:id="rId16"/>
    <p:sldId id="349" r:id="rId17"/>
    <p:sldId id="350" r:id="rId18"/>
    <p:sldId id="302" r:id="rId19"/>
    <p:sldId id="344" r:id="rId20"/>
  </p:sldIdLst>
  <p:sldSz cx="9144000" cy="6858000" type="screen4x3"/>
  <p:notesSz cx="6797675" cy="9926638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F"/>
    <a:srgbClr val="FFFFCC"/>
    <a:srgbClr val="F5E4E3"/>
    <a:srgbClr val="507300"/>
    <a:srgbClr val="E4EBF4"/>
    <a:srgbClr val="DBE5F1"/>
    <a:srgbClr val="FDEADA"/>
    <a:srgbClr val="FEF4EC"/>
    <a:srgbClr val="E8FDFE"/>
    <a:srgbClr val="C2D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rednji slo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vetel slo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vetel slo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vetel slo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B344D84-9AFB-497E-A393-DC336BA19D2E}" styleName="Srednji slog 3 – poudarek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rednji slog 3 – poudarek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Temni slog 2 – poudarek 3/poudarek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Srednji slog 2 – poudarek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3529" autoAdjust="0"/>
  </p:normalViewPr>
  <p:slideViewPr>
    <p:cSldViewPr>
      <p:cViewPr varScale="1">
        <p:scale>
          <a:sx n="85" d="100"/>
          <a:sy n="85" d="100"/>
        </p:scale>
        <p:origin x="16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10" y="-8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5.xlsx"/><Relationship Id="rId1" Type="http://schemas.openxmlformats.org/officeDocument/2006/relationships/themeOverride" Target="../theme/themeOverride6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6.xlsx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7.xlsx"/><Relationship Id="rId1" Type="http://schemas.openxmlformats.org/officeDocument/2006/relationships/themeOverride" Target="../theme/themeOverride8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8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9.xlsx"/><Relationship Id="rId1" Type="http://schemas.openxmlformats.org/officeDocument/2006/relationships/themeOverride" Target="../theme/themeOverride10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10.xlsx"/><Relationship Id="rId1" Type="http://schemas.openxmlformats.org/officeDocument/2006/relationships/themeOverride" Target="../theme/themeOverride11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11.xlsx"/><Relationship Id="rId1" Type="http://schemas.openxmlformats.org/officeDocument/2006/relationships/themeOverride" Target="../theme/themeOverride12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12.xlsx"/><Relationship Id="rId1" Type="http://schemas.openxmlformats.org/officeDocument/2006/relationships/themeOverride" Target="../theme/themeOverride13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2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3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ov_delovni_list4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43143967617858"/>
          <c:y val="0.14852345027552186"/>
          <c:w val="0.83663766773398851"/>
          <c:h val="0.744481318107487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9636683424310246"/>
          <c:y val="1.6826757911805527E-3"/>
          <c:w val="0.4817679176964193"/>
          <c:h val="0.17073746879201079"/>
        </c:manualLayout>
      </c:layout>
      <c:overlay val="0"/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90071022563309"/>
          <c:y val="0.15724945376592325"/>
          <c:w val="0.79956103537606338"/>
          <c:h val="0.67417515218974589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35-423C-97A4-0C0FAC501003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95.518595518595518</c:v>
                </c:pt>
                <c:pt idx="1">
                  <c:v>100.51135051135051</c:v>
                </c:pt>
                <c:pt idx="2">
                  <c:v>97.332472332472335</c:v>
                </c:pt>
                <c:pt idx="3">
                  <c:v>102.06797706797708</c:v>
                </c:pt>
                <c:pt idx="4">
                  <c:v>104.56960456960458</c:v>
                </c:pt>
                <c:pt idx="5">
                  <c:v>109.34973434973433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35-423C-97A4-0C0FAC501003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98.402418428351282</c:v>
                </c:pt>
                <c:pt idx="1">
                  <c:v>77.359977125433247</c:v>
                </c:pt>
                <c:pt idx="2">
                  <c:v>99.618340354680839</c:v>
                </c:pt>
                <c:pt idx="3">
                  <c:v>102.42308966955234</c:v>
                </c:pt>
                <c:pt idx="4">
                  <c:v>122.19617442198233</c:v>
                </c:pt>
                <c:pt idx="5">
                  <c:v>107.783889915579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35-423C-97A4-0C0FAC501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1404373486009036"/>
          <c:y val="3.6586689752786145E-2"/>
          <c:w val="0.4817679176964193"/>
          <c:h val="0.17073746879201079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954896346512836"/>
          <c:y val="0.41902955847796514"/>
          <c:w val="0.65392823557483126"/>
          <c:h val="0.38671517500103064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1"/>
        <c:axPos val="l"/>
        <c:numFmt formatCode="0" sourceLinked="0"/>
        <c:majorTickMark val="out"/>
        <c:minorTickMark val="none"/>
        <c:tickLblPos val="nextTo"/>
        <c:crossAx val="327753216"/>
        <c:crosses val="autoZero"/>
        <c:crossBetween val="midCat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1216736594056"/>
          <c:y val="0.15724945376592325"/>
          <c:w val="0.76683839656987485"/>
          <c:h val="0.67417515218974589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8D-45D7-A07D-5B6C4BC7E30D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111.31987346878118</c:v>
                </c:pt>
                <c:pt idx="1">
                  <c:v>99.13381313292146</c:v>
                </c:pt>
                <c:pt idx="2">
                  <c:v>98.447374194141915</c:v>
                </c:pt>
                <c:pt idx="3">
                  <c:v>94.569348024541952</c:v>
                </c:pt>
                <c:pt idx="4">
                  <c:v>96.529591179613462</c:v>
                </c:pt>
                <c:pt idx="5">
                  <c:v>94.668421685809108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68D-45D7-A07D-5B6C4BC7E30D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112.68799173444131</c:v>
                </c:pt>
                <c:pt idx="1">
                  <c:v>97.353059803748238</c:v>
                </c:pt>
                <c:pt idx="2">
                  <c:v>84.188803925035359</c:v>
                </c:pt>
                <c:pt idx="3">
                  <c:v>96.558825804455452</c:v>
                </c:pt>
                <c:pt idx="4">
                  <c:v>109.21131873231967</c:v>
                </c:pt>
                <c:pt idx="5">
                  <c:v>106.49987292256012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68D-45D7-A07D-5B6C4BC7E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48825159788684358"/>
          <c:y val="3.6586689752786145E-2"/>
          <c:w val="0.4817679176964193"/>
          <c:h val="0.17073746879201079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43143967617858"/>
          <c:y val="0.14852345027552186"/>
          <c:w val="0.83663766773398851"/>
          <c:h val="0.744481318107487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80"/>
          <c:min val="2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20"/>
      </c:valAx>
    </c:plotArea>
    <c:legend>
      <c:legendPos val="r"/>
      <c:layout>
        <c:manualLayout>
          <c:xMode val="edge"/>
          <c:yMode val="edge"/>
          <c:x val="0.49636683424310246"/>
          <c:y val="1.6826757911805527E-3"/>
          <c:w val="0.4817679176964193"/>
          <c:h val="0.17073746879201079"/>
        </c:manualLayout>
      </c:layout>
      <c:overlay val="0"/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43143967617858"/>
          <c:y val="0.14852345027552186"/>
          <c:w val="0.83663766773398851"/>
          <c:h val="0.744481318107487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9636683424310246"/>
          <c:y val="1.6826757911805527E-3"/>
          <c:w val="0.4817679176964193"/>
          <c:h val="0.17073746879201079"/>
        </c:manualLayout>
      </c:layout>
      <c:overlay val="0"/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chemeClr val="tx1">
          <a:lumMod val="50000"/>
          <a:lumOff val="50000"/>
        </a:scheme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43143967617858"/>
          <c:y val="0.14852345027552186"/>
          <c:w val="0.83663766773398851"/>
          <c:h val="0.744481318107487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200"/>
          <c:min val="2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2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9636683424310246"/>
          <c:y val="1.6826757911805527E-3"/>
          <c:w val="0.4817679176964193"/>
          <c:h val="0.17073746879201079"/>
        </c:manualLayout>
      </c:layout>
      <c:overlay val="0"/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59687084154044"/>
          <c:y val="0.12234543980431765"/>
          <c:w val="0.77089601474800451"/>
          <c:h val="0.70907916615135147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D4-4CC6-91B9-A06999172DBD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95.330151634144883</c:v>
                </c:pt>
                <c:pt idx="1">
                  <c:v>103.75762701625084</c:v>
                </c:pt>
                <c:pt idx="2">
                  <c:v>102.609798828007</c:v>
                </c:pt>
                <c:pt idx="3">
                  <c:v>98.018486075031717</c:v>
                </c:pt>
                <c:pt idx="4">
                  <c:v>100.28393644656558</c:v>
                </c:pt>
                <c:pt idx="5">
                  <c:v>84.758049900320188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D4-4CC6-91B9-A06999172DBD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99.327027589556209</c:v>
                </c:pt>
                <c:pt idx="1">
                  <c:v>104.05633542240005</c:v>
                </c:pt>
                <c:pt idx="2">
                  <c:v>88.538655442751107</c:v>
                </c:pt>
                <c:pt idx="3">
                  <c:v>109.29441964801924</c:v>
                </c:pt>
                <c:pt idx="4">
                  <c:v>98.783561897273415</c:v>
                </c:pt>
                <c:pt idx="5">
                  <c:v>79.83164126639069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D4-4CC6-91B9-A06999172D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1259730695562022"/>
          <c:y val="1.6826757911805527E-3"/>
          <c:w val="0.4817679176964193"/>
          <c:h val="0.12710763903203198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1216736594056"/>
          <c:y val="0.13979744678512046"/>
          <c:w val="0.76683839656987485"/>
          <c:h val="0.69162715917054862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7A-4594-B1D0-1841DFC973CE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96.633702051979895</c:v>
                </c:pt>
                <c:pt idx="1">
                  <c:v>98.334703116368672</c:v>
                </c:pt>
                <c:pt idx="2">
                  <c:v>100.44327077242289</c:v>
                </c:pt>
                <c:pt idx="3">
                  <c:v>101.55818434135891</c:v>
                </c:pt>
                <c:pt idx="4">
                  <c:v>103.0301397178696</c:v>
                </c:pt>
                <c:pt idx="5">
                  <c:v>100.85420568302771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7A-4594-B1D0-1841DFC973CE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101.22260916835958</c:v>
                </c:pt>
                <c:pt idx="1">
                  <c:v>84.192329140770568</c:v>
                </c:pt>
                <c:pt idx="2">
                  <c:v>103.38946087698449</c:v>
                </c:pt>
                <c:pt idx="3">
                  <c:v>100.90815610020852</c:v>
                </c:pt>
                <c:pt idx="4">
                  <c:v>110.28744471367682</c:v>
                </c:pt>
                <c:pt idx="5">
                  <c:v>90.079400304765329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7A-4594-B1D0-1841DFC97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1259730695562022"/>
          <c:y val="1.6826757911805527E-3"/>
          <c:w val="0.4817679176964193"/>
          <c:h val="0.12710763903203198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539252663411"/>
          <c:y val="0.13107144329471904"/>
          <c:w val="0.77495363292613395"/>
          <c:h val="0.70035316266095005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6A-40BB-85B6-6742D685C780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96.450631511016866</c:v>
                </c:pt>
                <c:pt idx="1">
                  <c:v>97.483175071448329</c:v>
                </c:pt>
                <c:pt idx="2">
                  <c:v>98.451184659352819</c:v>
                </c:pt>
                <c:pt idx="3">
                  <c:v>99.244030607541248</c:v>
                </c:pt>
                <c:pt idx="4">
                  <c:v>108.37097815064077</c:v>
                </c:pt>
                <c:pt idx="5">
                  <c:v>108.37097815064074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6A-40BB-85B6-6742D685C780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86.618364940870393</c:v>
                </c:pt>
                <c:pt idx="1">
                  <c:v>37.827146103197329</c:v>
                </c:pt>
                <c:pt idx="2">
                  <c:v>183.21229332251499</c:v>
                </c:pt>
                <c:pt idx="3">
                  <c:v>84.778480590743825</c:v>
                </c:pt>
                <c:pt idx="4">
                  <c:v>107.56371504267352</c:v>
                </c:pt>
                <c:pt idx="5">
                  <c:v>41.265977567124359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6A-40BB-85B6-6742D685C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210"/>
          <c:min val="3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3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1259730695562022"/>
          <c:y val="1.6826757911805527E-3"/>
          <c:w val="0.4817679176964193"/>
          <c:h val="0.12710763903203198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07830723837548"/>
          <c:y val="0.16597534159402402"/>
          <c:w val="0.83581790559807534"/>
          <c:h val="0.7270293111266851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203456"/>
        <c:axId val="333254592"/>
      </c:lineChart>
      <c:catAx>
        <c:axId val="3332034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54592"/>
        <c:crosses val="autoZero"/>
        <c:auto val="1"/>
        <c:lblAlgn val="ctr"/>
        <c:lblOffset val="0"/>
        <c:noMultiLvlLbl val="0"/>
      </c:catAx>
      <c:valAx>
        <c:axId val="333254592"/>
        <c:scaling>
          <c:orientation val="minMax"/>
          <c:max val="120"/>
          <c:min val="8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03456"/>
        <c:crosses val="autoZero"/>
        <c:crossBetween val="midCat"/>
        <c:majorUnit val="5"/>
      </c:valAx>
    </c:plotArea>
    <c:legend>
      <c:legendPos val="r"/>
      <c:layout>
        <c:manualLayout>
          <c:xMode val="edge"/>
          <c:yMode val="edge"/>
          <c:x val="0.3848769056028678"/>
          <c:y val="3.3957895315441591E-2"/>
          <c:w val="0.60867275948388377"/>
          <c:h val="0.10450316747055832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l-SI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43143967617858"/>
          <c:y val="0.14852345027552186"/>
          <c:w val="0.83663766773398851"/>
          <c:h val="0.744481318107487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9636683424310246"/>
          <c:y val="1.6826757911805527E-3"/>
          <c:w val="0.4817679176964193"/>
          <c:h val="0.17073746879201079"/>
        </c:manualLayout>
      </c:layout>
      <c:overlay val="0"/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1216736594079"/>
          <c:y val="0.16597534159402413"/>
          <c:w val="0.79118411428079682"/>
          <c:h val="0.68123989754556979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604352"/>
        <c:axId val="333982528"/>
      </c:lineChart>
      <c:catAx>
        <c:axId val="333604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982528"/>
        <c:crosses val="autoZero"/>
        <c:auto val="1"/>
        <c:lblAlgn val="ctr"/>
        <c:lblOffset val="0"/>
        <c:noMultiLvlLbl val="0"/>
      </c:catAx>
      <c:valAx>
        <c:axId val="333982528"/>
        <c:scaling>
          <c:orientation val="minMax"/>
          <c:max val="120"/>
          <c:min val="8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604352"/>
        <c:crosses val="autoZero"/>
        <c:crossBetween val="midCat"/>
        <c:majorUnit val="5"/>
      </c:valAx>
    </c:plotArea>
    <c:legend>
      <c:legendPos val="r"/>
      <c:layout>
        <c:manualLayout>
          <c:xMode val="edge"/>
          <c:yMode val="edge"/>
          <c:x val="0.32482824683410927"/>
          <c:y val="3.6586646181422447E-2"/>
          <c:w val="0.64235722359522585"/>
          <c:h val="0.10366173740477562"/>
        </c:manualLayout>
      </c:layout>
      <c:overlay val="0"/>
      <c:txPr>
        <a:bodyPr/>
        <a:lstStyle/>
        <a:p>
          <a:pPr>
            <a:defRPr sz="9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52764338652923"/>
          <c:y val="0.16597534159402413"/>
          <c:w val="0.77936862696817577"/>
          <c:h val="0.66544911868935186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4B-4626-9513-EB50AFD4F4DD}"/>
            </c:ext>
          </c:extLst>
        </c:ser>
        <c:ser>
          <c:idx val="0"/>
          <c:order val="1"/>
          <c:tx>
            <c:strRef>
              <c:f>'grafi kult'!$N$26</c:f>
              <c:strCache>
                <c:ptCount val="1"/>
                <c:pt idx="0">
                  <c:v>Število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kult'!$O$26:$U$26</c:f>
              <c:numCache>
                <c:formatCode>0.0</c:formatCode>
                <c:ptCount val="6"/>
                <c:pt idx="0">
                  <c:v>106.15060264545657</c:v>
                </c:pt>
                <c:pt idx="1">
                  <c:v>102.75410611385354</c:v>
                </c:pt>
                <c:pt idx="2">
                  <c:v>103.50666397173194</c:v>
                </c:pt>
                <c:pt idx="3">
                  <c:v>95.922366706584711</c:v>
                </c:pt>
                <c:pt idx="4">
                  <c:v>91.666260562373225</c:v>
                </c:pt>
                <c:pt idx="5">
                  <c:v>84.417970453299176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4B-4626-9513-EB50AFD4F4DD}"/>
            </c:ext>
          </c:extLst>
        </c:ser>
        <c:ser>
          <c:idx val="1"/>
          <c:order val="2"/>
          <c:tx>
            <c:strRef>
              <c:f>'grafi kult'!$N$25</c:f>
              <c:strCache>
                <c:ptCount val="1"/>
                <c:pt idx="0">
                  <c:v>Prirast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kult'!$O$25:$U$25</c:f>
              <c:numCache>
                <c:formatCode>0.0</c:formatCode>
                <c:ptCount val="6"/>
                <c:pt idx="0">
                  <c:v>99.891422366992401</c:v>
                </c:pt>
                <c:pt idx="1">
                  <c:v>100.97719869706843</c:v>
                </c:pt>
                <c:pt idx="2">
                  <c:v>101.2486427795874</c:v>
                </c:pt>
                <c:pt idx="3">
                  <c:v>103.42019543973944</c:v>
                </c:pt>
                <c:pt idx="4">
                  <c:v>94.462540716612381</c:v>
                </c:pt>
                <c:pt idx="5">
                  <c:v>94.295448790241196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4B-4626-9513-EB50AFD4F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604352"/>
        <c:axId val="333982528"/>
      </c:lineChart>
      <c:catAx>
        <c:axId val="333604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982528"/>
        <c:crosses val="autoZero"/>
        <c:auto val="1"/>
        <c:lblAlgn val="ctr"/>
        <c:lblOffset val="0"/>
        <c:noMultiLvlLbl val="0"/>
      </c:catAx>
      <c:valAx>
        <c:axId val="333982528"/>
        <c:scaling>
          <c:orientation val="minMax"/>
          <c:max val="120"/>
          <c:min val="8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604352"/>
        <c:crosses val="autoZero"/>
        <c:crossBetween val="midCat"/>
        <c:majorUnit val="5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32482824683410927"/>
          <c:y val="3.6586646181422447E-2"/>
          <c:w val="0.64235722359522585"/>
          <c:h val="0.10366173740477562"/>
        </c:manualLayout>
      </c:layout>
      <c:overlay val="0"/>
      <c:txPr>
        <a:bodyPr/>
        <a:lstStyle/>
        <a:p>
          <a:pPr>
            <a:defRPr sz="9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1216736594079"/>
          <c:y val="0.16597534159402413"/>
          <c:w val="0.79118411428079682"/>
          <c:h val="0.66544911868935186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604352"/>
        <c:axId val="333982528"/>
      </c:lineChart>
      <c:catAx>
        <c:axId val="333604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982528"/>
        <c:crosses val="autoZero"/>
        <c:auto val="1"/>
        <c:lblAlgn val="ctr"/>
        <c:lblOffset val="0"/>
        <c:noMultiLvlLbl val="0"/>
      </c:catAx>
      <c:valAx>
        <c:axId val="333982528"/>
        <c:scaling>
          <c:orientation val="minMax"/>
          <c:max val="120"/>
          <c:min val="8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604352"/>
        <c:crosses val="autoZero"/>
        <c:crossBetween val="midCat"/>
        <c:maj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2482824683410927"/>
          <c:y val="3.6586646181422447E-2"/>
          <c:w val="0.64235722359522585"/>
          <c:h val="0.10366173740477562"/>
        </c:manualLayout>
      </c:layout>
      <c:overlay val="0"/>
      <c:txPr>
        <a:bodyPr/>
        <a:lstStyle/>
        <a:p>
          <a:pPr>
            <a:defRPr sz="9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707830723837548"/>
          <c:y val="0.16597534159402402"/>
          <c:w val="0.83581790559807534"/>
          <c:h val="0.72702931112668512"/>
        </c:manualLayout>
      </c:layout>
      <c:lineChart>
        <c:grouping val="standard"/>
        <c:varyColors val="0"/>
        <c:ser>
          <c:idx val="0"/>
          <c:order val="0"/>
          <c:tx>
            <c:strRef>
              <c:f>'grafi kult'!$N$26</c:f>
              <c:strCache>
                <c:ptCount val="1"/>
                <c:pt idx="0">
                  <c:v>#N/V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</c:strCache>
            </c:strRef>
          </c:cat>
          <c:val>
            <c:numRef>
              <c:f>'grafi kult'!$O$26:$U$26</c:f>
              <c:numCache>
                <c:formatCode>0.0</c:formatCode>
                <c:ptCount val="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B3-4261-8D4E-23C770B72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203456"/>
        <c:axId val="333254592"/>
      </c:lineChart>
      <c:catAx>
        <c:axId val="333203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3254592"/>
        <c:crosses val="autoZero"/>
        <c:auto val="1"/>
        <c:lblAlgn val="ctr"/>
        <c:lblOffset val="0"/>
        <c:noMultiLvlLbl val="0"/>
      </c:catAx>
      <c:valAx>
        <c:axId val="333254592"/>
        <c:scaling>
          <c:orientation val="minMax"/>
          <c:max val="120"/>
          <c:min val="80"/>
        </c:scaling>
        <c:delete val="1"/>
        <c:axPos val="l"/>
        <c:numFmt formatCode="0" sourceLinked="0"/>
        <c:majorTickMark val="out"/>
        <c:minorTickMark val="none"/>
        <c:tickLblPos val="nextTo"/>
        <c:crossAx val="333203456"/>
        <c:crosses val="autoZero"/>
        <c:crossBetween val="midCat"/>
        <c:majorUnit val="5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4862208718128123"/>
          <c:y val="3.3957895315441591E-2"/>
          <c:w val="0.3449275779054703"/>
          <c:h val="0.10450316747055832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l-SI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07830723837548"/>
          <c:y val="0.16597534159402402"/>
          <c:w val="0.83581790559807534"/>
          <c:h val="0.7270293111266851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203456"/>
        <c:axId val="333254592"/>
      </c:lineChart>
      <c:catAx>
        <c:axId val="333203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54592"/>
        <c:crosses val="autoZero"/>
        <c:auto val="1"/>
        <c:lblAlgn val="ctr"/>
        <c:lblOffset val="0"/>
        <c:noMultiLvlLbl val="0"/>
      </c:catAx>
      <c:valAx>
        <c:axId val="333254592"/>
        <c:scaling>
          <c:orientation val="minMax"/>
          <c:max val="120"/>
          <c:min val="8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03456"/>
        <c:crosses val="autoZero"/>
        <c:crossBetween val="midCat"/>
        <c:majorUnit val="5"/>
      </c:valAx>
    </c:plotArea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l-SI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242672119972729E-2"/>
          <c:y val="0"/>
          <c:w val="0.83581790559807534"/>
          <c:h val="0.74236775362318841"/>
        </c:manualLayout>
      </c:layout>
      <c:lineChart>
        <c:grouping val="standard"/>
        <c:varyColors val="0"/>
        <c:ser>
          <c:idx val="0"/>
          <c:order val="0"/>
          <c:tx>
            <c:strRef>
              <c:f>'grafi kult'!$N$26</c:f>
              <c:strCache>
                <c:ptCount val="1"/>
                <c:pt idx="0">
                  <c:v>#N/V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</c:strCache>
            </c:strRef>
          </c:cat>
          <c:val>
            <c:numRef>
              <c:f>'grafi kult'!$O$26:$U$26</c:f>
              <c:numCache>
                <c:formatCode>0.0</c:formatCode>
                <c:ptCount val="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73-410F-87EE-1CEA3B48E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203456"/>
        <c:axId val="333254592"/>
      </c:lineChart>
      <c:catAx>
        <c:axId val="333203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3254592"/>
        <c:crosses val="autoZero"/>
        <c:auto val="1"/>
        <c:lblAlgn val="ctr"/>
        <c:lblOffset val="0"/>
        <c:noMultiLvlLbl val="0"/>
      </c:catAx>
      <c:valAx>
        <c:axId val="333254592"/>
        <c:scaling>
          <c:orientation val="minMax"/>
          <c:max val="120"/>
          <c:min val="80"/>
        </c:scaling>
        <c:delete val="1"/>
        <c:axPos val="l"/>
        <c:numFmt formatCode="0" sourceLinked="0"/>
        <c:majorTickMark val="out"/>
        <c:minorTickMark val="none"/>
        <c:tickLblPos val="nextTo"/>
        <c:crossAx val="333203456"/>
        <c:crosses val="autoZero"/>
        <c:crossBetween val="midCat"/>
        <c:majorUnit val="5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4862208718128123"/>
          <c:y val="3.3957895315441591E-2"/>
          <c:w val="0.3449275779054703"/>
          <c:h val="0.10450316747055832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l-SI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07830723837548"/>
          <c:y val="0.16597534159402402"/>
          <c:w val="0.83581790559807534"/>
          <c:h val="0.7270293111266851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203456"/>
        <c:axId val="333254592"/>
      </c:lineChart>
      <c:catAx>
        <c:axId val="333203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54592"/>
        <c:crosses val="autoZero"/>
        <c:auto val="1"/>
        <c:lblAlgn val="ctr"/>
        <c:lblOffset val="0"/>
        <c:noMultiLvlLbl val="0"/>
      </c:catAx>
      <c:valAx>
        <c:axId val="333254592"/>
        <c:scaling>
          <c:orientation val="minMax"/>
          <c:max val="120"/>
          <c:min val="8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03456"/>
        <c:crosses val="autoZero"/>
        <c:crossBetween val="midCat"/>
        <c:maj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848769056028678"/>
          <c:y val="3.3957895315441591E-2"/>
          <c:w val="0.60867275948388377"/>
          <c:h val="0.10450316747055832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l-SI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19351390997379"/>
          <c:y val="0.1335291530967006"/>
          <c:w val="0.83581787275938002"/>
          <c:h val="0.74448131810748785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63-4307-A500-74A6C955A503}"/>
            </c:ext>
          </c:extLst>
        </c:ser>
        <c:ser>
          <c:idx val="0"/>
          <c:order val="1"/>
          <c:tx>
            <c:strRef>
              <c:f>'grafi kult'!$N$26</c:f>
              <c:strCache>
                <c:ptCount val="1"/>
                <c:pt idx="0">
                  <c:v>#N/V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kult'!$O$26:$U$26</c:f>
              <c:numCache>
                <c:formatCode>0.0</c:formatCode>
                <c:ptCount val="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63-4307-A500-74A6C955A503}"/>
            </c:ext>
          </c:extLst>
        </c:ser>
        <c:ser>
          <c:idx val="1"/>
          <c:order val="2"/>
          <c:tx>
            <c:strRef>
              <c:f>'grafi kult'!$N$25</c:f>
              <c:strCache>
                <c:ptCount val="1"/>
                <c:pt idx="0">
                  <c:v>Prirast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kult'!$O$25:$U$25</c:f>
              <c:numCache>
                <c:formatCode>0.0</c:formatCode>
                <c:ptCount val="6"/>
                <c:pt idx="0">
                  <c:v>93.006414235464518</c:v>
                </c:pt>
                <c:pt idx="1">
                  <c:v>99.524105110697292</c:v>
                </c:pt>
                <c:pt idx="2">
                  <c:v>100.24829298572315</c:v>
                </c:pt>
                <c:pt idx="3">
                  <c:v>101.48975791433892</c:v>
                </c:pt>
                <c:pt idx="4">
                  <c:v>105.73142975377611</c:v>
                </c:pt>
                <c:pt idx="5">
                  <c:v>99.81215827946005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63-4307-A500-74A6C955A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203456"/>
        <c:axId val="333254592"/>
      </c:lineChart>
      <c:catAx>
        <c:axId val="3332034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54592"/>
        <c:crosses val="autoZero"/>
        <c:auto val="1"/>
        <c:lblAlgn val="ctr"/>
        <c:lblOffset val="0"/>
        <c:noMultiLvlLbl val="0"/>
      </c:catAx>
      <c:valAx>
        <c:axId val="333254592"/>
        <c:scaling>
          <c:orientation val="minMax"/>
          <c:max val="120"/>
          <c:min val="8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03456"/>
        <c:crosses val="autoZero"/>
        <c:crossBetween val="midCat"/>
        <c:majorUnit val="5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38487690560286786"/>
          <c:y val="3.3957895315441591E-2"/>
          <c:w val="0.60867275948388389"/>
          <c:h val="0.10450316747055832"/>
        </c:manualLayout>
      </c:layout>
      <c:overlay val="0"/>
      <c:txPr>
        <a:bodyPr/>
        <a:lstStyle/>
        <a:p>
          <a:pPr>
            <a:defRPr sz="9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l-SI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1216736594079"/>
          <c:y val="0.16597534159402413"/>
          <c:w val="0.79118411428079682"/>
          <c:h val="0.66544911868935186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E5-44AF-B510-B771B7FD3C20}"/>
            </c:ext>
          </c:extLst>
        </c:ser>
        <c:ser>
          <c:idx val="0"/>
          <c:order val="1"/>
          <c:tx>
            <c:strRef>
              <c:f>'grafi kult'!$N$26</c:f>
              <c:strCache>
                <c:ptCount val="1"/>
                <c:pt idx="0">
                  <c:v>Število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kult'!$O$26:$U$26</c:f>
              <c:numCache>
                <c:formatCode>0.0</c:formatCode>
                <c:ptCount val="6"/>
                <c:pt idx="0">
                  <c:v>103.80725758477097</c:v>
                </c:pt>
                <c:pt idx="1">
                  <c:v>104.75445152272978</c:v>
                </c:pt>
                <c:pt idx="2">
                  <c:v>98.869142847241875</c:v>
                </c:pt>
                <c:pt idx="3">
                  <c:v>97.067164136003186</c:v>
                </c:pt>
                <c:pt idx="4">
                  <c:v>95.501983909254193</c:v>
                </c:pt>
                <c:pt idx="5">
                  <c:v>94.85413575291328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E5-44AF-B510-B771B7FD3C20}"/>
            </c:ext>
          </c:extLst>
        </c:ser>
        <c:ser>
          <c:idx val="1"/>
          <c:order val="2"/>
          <c:tx>
            <c:strRef>
              <c:f>'grafi kult'!$N$25</c:f>
              <c:strCache>
                <c:ptCount val="1"/>
                <c:pt idx="0">
                  <c:v>Proizvodnja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kult'!$O$25:$U$25</c:f>
              <c:numCache>
                <c:formatCode>0.0</c:formatCode>
                <c:ptCount val="6"/>
                <c:pt idx="0">
                  <c:v>102.14200373555968</c:v>
                </c:pt>
                <c:pt idx="1">
                  <c:v>101.87642727107553</c:v>
                </c:pt>
                <c:pt idx="2">
                  <c:v>98.880271328462058</c:v>
                </c:pt>
                <c:pt idx="3">
                  <c:v>97.950753702767472</c:v>
                </c:pt>
                <c:pt idx="4">
                  <c:v>99.150543962135274</c:v>
                </c:pt>
                <c:pt idx="5">
                  <c:v>101.0807098785769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E5-44AF-B510-B771B7FD3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604352"/>
        <c:axId val="333982528"/>
      </c:lineChart>
      <c:catAx>
        <c:axId val="333604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982528"/>
        <c:crosses val="autoZero"/>
        <c:auto val="1"/>
        <c:lblAlgn val="ctr"/>
        <c:lblOffset val="0"/>
        <c:noMultiLvlLbl val="0"/>
      </c:catAx>
      <c:valAx>
        <c:axId val="333982528"/>
        <c:scaling>
          <c:orientation val="minMax"/>
          <c:max val="120"/>
          <c:min val="8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604352"/>
        <c:crosses val="autoZero"/>
        <c:crossBetween val="midCat"/>
        <c:majorUnit val="5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32482824683410927"/>
          <c:y val="3.6586646181422447E-2"/>
          <c:w val="0.64235722359522585"/>
          <c:h val="0.10366173740477562"/>
        </c:manualLayout>
      </c:layout>
      <c:overlay val="0"/>
      <c:txPr>
        <a:bodyPr/>
        <a:lstStyle/>
        <a:p>
          <a:pPr>
            <a:defRPr sz="9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37571352075226"/>
          <c:y val="0.16597534159402402"/>
          <c:w val="0.82352035525223877"/>
          <c:h val="0.72702931112668512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DC-46A6-A5DD-4A48739305E1}"/>
            </c:ext>
          </c:extLst>
        </c:ser>
        <c:ser>
          <c:idx val="0"/>
          <c:order val="1"/>
          <c:tx>
            <c:strRef>
              <c:f>'grafi kult'!$N$26</c:f>
              <c:strCache>
                <c:ptCount val="1"/>
                <c:pt idx="0">
                  <c:v>#N/V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kult'!$O$26:$U$26</c:f>
              <c:numCache>
                <c:formatCode>0.0</c:formatCode>
                <c:ptCount val="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DC-46A6-A5DD-4A48739305E1}"/>
            </c:ext>
          </c:extLst>
        </c:ser>
        <c:ser>
          <c:idx val="1"/>
          <c:order val="2"/>
          <c:tx>
            <c:strRef>
              <c:f>'grafi kult'!$N$25</c:f>
              <c:strCache>
                <c:ptCount val="1"/>
                <c:pt idx="0">
                  <c:v>Proizvodnja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kult'!$O$25:$U$25</c:f>
              <c:numCache>
                <c:formatCode>0.0</c:formatCode>
                <c:ptCount val="6"/>
                <c:pt idx="0">
                  <c:v>96.357222402626505</c:v>
                </c:pt>
                <c:pt idx="1">
                  <c:v>98.864150259284116</c:v>
                </c:pt>
                <c:pt idx="2">
                  <c:v>102.84256283879758</c:v>
                </c:pt>
                <c:pt idx="3">
                  <c:v>104.57577212481497</c:v>
                </c:pt>
                <c:pt idx="4">
                  <c:v>97.360292374476799</c:v>
                </c:pt>
                <c:pt idx="5">
                  <c:v>102.10605920737372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DC-46A6-A5DD-4A4873930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203456"/>
        <c:axId val="333254592"/>
      </c:lineChart>
      <c:catAx>
        <c:axId val="3332034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54592"/>
        <c:crosses val="autoZero"/>
        <c:auto val="1"/>
        <c:lblAlgn val="ctr"/>
        <c:lblOffset val="0"/>
        <c:noMultiLvlLbl val="0"/>
      </c:catAx>
      <c:valAx>
        <c:axId val="333254592"/>
        <c:scaling>
          <c:orientation val="minMax"/>
          <c:max val="120"/>
          <c:min val="8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sl-SI"/>
          </a:p>
        </c:txPr>
        <c:crossAx val="333203456"/>
        <c:crosses val="autoZero"/>
        <c:crossBetween val="midCat"/>
        <c:majorUnit val="5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38487690560286786"/>
          <c:y val="3.3957895315441591E-2"/>
          <c:w val="0.60867275948388389"/>
          <c:h val="0.10450316747055832"/>
        </c:manualLayout>
      </c:layout>
      <c:overlay val="0"/>
      <c:txPr>
        <a:bodyPr/>
        <a:lstStyle/>
        <a:p>
          <a:pPr>
            <a:defRPr sz="9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l-S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1216736594056"/>
          <c:y val="0.11361943631391626"/>
          <c:w val="0.75872316021361608"/>
          <c:h val="0.71780516964175289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C8-46DF-819B-05EB1A45F572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94.610091743119284</c:v>
                </c:pt>
                <c:pt idx="1">
                  <c:v>101.36340468909277</c:v>
                </c:pt>
                <c:pt idx="2">
                  <c:v>106.20540265035679</c:v>
                </c:pt>
                <c:pt idx="3">
                  <c:v>102.95616717635068</c:v>
                </c:pt>
                <c:pt idx="4">
                  <c:v>94.864933741080549</c:v>
                </c:pt>
                <c:pt idx="5">
                  <c:v>97.859327217125397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C8-46DF-819B-05EB1A45F572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95.227115517638936</c:v>
                </c:pt>
                <c:pt idx="1">
                  <c:v>83.00668664975791</c:v>
                </c:pt>
                <c:pt idx="2">
                  <c:v>118.28452847590501</c:v>
                </c:pt>
                <c:pt idx="3">
                  <c:v>98.839443547767274</c:v>
                </c:pt>
                <c:pt idx="4">
                  <c:v>104.6422258089309</c:v>
                </c:pt>
                <c:pt idx="5">
                  <c:v>65.636768887864122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C8-46DF-819B-05EB1A45F5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1259730695562022"/>
          <c:y val="1.6826757911805527E-3"/>
          <c:w val="0.4817679176964193"/>
          <c:h val="0.12710763903203198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1216736594079"/>
          <c:y val="0.16597534159402413"/>
          <c:w val="0.79118411428079682"/>
          <c:h val="0.66544911868935186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E3-44EA-9E20-A372AA97D0C4}"/>
            </c:ext>
          </c:extLst>
        </c:ser>
        <c:ser>
          <c:idx val="0"/>
          <c:order val="1"/>
          <c:tx>
            <c:strRef>
              <c:f>'grafi kult'!$N$26</c:f>
              <c:strCache>
                <c:ptCount val="1"/>
                <c:pt idx="0">
                  <c:v>Število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kult'!$O$26:$U$26</c:f>
              <c:numCache>
                <c:formatCode>0.0</c:formatCode>
                <c:ptCount val="6"/>
                <c:pt idx="0">
                  <c:v>101.2137412613198</c:v>
                </c:pt>
                <c:pt idx="1">
                  <c:v>99.352693423441423</c:v>
                </c:pt>
                <c:pt idx="2">
                  <c:v>98.771012398423323</c:v>
                </c:pt>
                <c:pt idx="3">
                  <c:v>100.06819422843161</c:v>
                </c:pt>
                <c:pt idx="4">
                  <c:v>100.59435868838386</c:v>
                </c:pt>
                <c:pt idx="5">
                  <c:v>100.43947490897922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E3-44EA-9E20-A372AA97D0C4}"/>
            </c:ext>
          </c:extLst>
        </c:ser>
        <c:ser>
          <c:idx val="1"/>
          <c:order val="2"/>
          <c:tx>
            <c:strRef>
              <c:f>'grafi kult'!$N$25</c:f>
              <c:strCache>
                <c:ptCount val="1"/>
                <c:pt idx="0">
                  <c:v>Prirast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kult'!$O$25:$U$25</c:f>
              <c:numCache>
                <c:formatCode>0.0</c:formatCode>
                <c:ptCount val="6"/>
                <c:pt idx="0">
                  <c:v>100.83826429980276</c:v>
                </c:pt>
                <c:pt idx="1">
                  <c:v>100.09861932938855</c:v>
                </c:pt>
                <c:pt idx="2">
                  <c:v>99.235700197238657</c:v>
                </c:pt>
                <c:pt idx="3">
                  <c:v>101.20808678500985</c:v>
                </c:pt>
                <c:pt idx="4">
                  <c:v>98.619329388560146</c:v>
                </c:pt>
                <c:pt idx="5">
                  <c:v>101.60821975740599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E3-44EA-9E20-A372AA97D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604352"/>
        <c:axId val="333982528"/>
      </c:lineChart>
      <c:catAx>
        <c:axId val="333604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982528"/>
        <c:crosses val="autoZero"/>
        <c:auto val="1"/>
        <c:lblAlgn val="ctr"/>
        <c:lblOffset val="0"/>
        <c:noMultiLvlLbl val="0"/>
      </c:catAx>
      <c:valAx>
        <c:axId val="333982528"/>
        <c:scaling>
          <c:orientation val="minMax"/>
          <c:max val="120"/>
          <c:min val="8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3604352"/>
        <c:crosses val="autoZero"/>
        <c:crossBetween val="midCat"/>
        <c:majorUnit val="5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32482824683410927"/>
          <c:y val="3.6586646181422447E-2"/>
          <c:w val="0.64235722359522585"/>
          <c:h val="0.10366173740477562"/>
        </c:manualLayout>
      </c:layout>
      <c:overlay val="0"/>
      <c:txPr>
        <a:bodyPr/>
        <a:lstStyle/>
        <a:p>
          <a:pPr>
            <a:defRPr sz="9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539252663411"/>
          <c:y val="0.12234543980431765"/>
          <c:w val="0.76278077839174552"/>
          <c:h val="0.70907916615135147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F8-4BB5-8601-D744A5DFE6F7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101.29693881470291</c:v>
                </c:pt>
                <c:pt idx="1">
                  <c:v>101.39296093820016</c:v>
                </c:pt>
                <c:pt idx="2">
                  <c:v>100.05505268413843</c:v>
                </c:pt>
                <c:pt idx="3">
                  <c:v>99.53653321725325</c:v>
                </c:pt>
                <c:pt idx="4">
                  <c:v>97.718514345705259</c:v>
                </c:pt>
                <c:pt idx="5">
                  <c:v>95.215537659876844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F8-4BB5-8601-D744A5DFE6F7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91.165120636520669</c:v>
                </c:pt>
                <c:pt idx="1">
                  <c:v>86.005701907946104</c:v>
                </c:pt>
                <c:pt idx="2">
                  <c:v>122.11586184607926</c:v>
                </c:pt>
                <c:pt idx="3">
                  <c:v>101.02899816477051</c:v>
                </c:pt>
                <c:pt idx="4">
                  <c:v>99.684317444683401</c:v>
                </c:pt>
                <c:pt idx="5">
                  <c:v>80.048900978404305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F8-4BB5-8601-D744A5DFE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49230921606497302"/>
          <c:y val="1.6826757911805527E-3"/>
          <c:w val="0.4817679176964193"/>
          <c:h val="0.12710763903203198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43143967617858"/>
          <c:y val="0.14852345027552186"/>
          <c:w val="0.83663766773398851"/>
          <c:h val="0.744481318107487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9636683424310246"/>
          <c:y val="1.6826757911805527E-3"/>
          <c:w val="0.4817679176964193"/>
          <c:h val="0.17073746879201079"/>
        </c:manualLayout>
      </c:layout>
      <c:overlay val="0"/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88496173218761"/>
          <c:y val="0.12234543980431765"/>
          <c:w val="0.76278077839174552"/>
          <c:h val="0.70907916615135147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DA-4260-8145-69D0F03A67A6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114.54926460508021</c:v>
                </c:pt>
                <c:pt idx="1">
                  <c:v>112.09142006619533</c:v>
                </c:pt>
                <c:pt idx="2">
                  <c:v>92.497209220344303</c:v>
                </c:pt>
                <c:pt idx="3">
                  <c:v>85.280350952781973</c:v>
                </c:pt>
                <c:pt idx="4">
                  <c:v>95.581755155598202</c:v>
                </c:pt>
                <c:pt idx="5">
                  <c:v>96.727443645835379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DA-4260-8145-69D0F03A67A6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113.76830430638591</c:v>
                </c:pt>
                <c:pt idx="1">
                  <c:v>108.41781474742223</c:v>
                </c:pt>
                <c:pt idx="2">
                  <c:v>91.321159344944107</c:v>
                </c:pt>
                <c:pt idx="3">
                  <c:v>91.104540334459756</c:v>
                </c:pt>
                <c:pt idx="4">
                  <c:v>95.388181266787967</c:v>
                </c:pt>
                <c:pt idx="5">
                  <c:v>87.828177800883793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DA-4260-8145-69D0F03A6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0448207059936134"/>
          <c:y val="8.7260034904013961E-3"/>
          <c:w val="0.4817679176964193"/>
          <c:h val="9.2203625070426412E-2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43143967617858"/>
          <c:y val="0.14852345027552186"/>
          <c:w val="0.83663766773398851"/>
          <c:h val="0.744481318107487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1216736594056"/>
          <c:y val="0.13107144329471904"/>
          <c:w val="0.778890900461364"/>
          <c:h val="0.70035316266095005"/>
        </c:manualLayout>
      </c:layout>
      <c:lineChart>
        <c:grouping val="standard"/>
        <c:varyColors val="0"/>
        <c:ser>
          <c:idx val="2"/>
          <c:order val="0"/>
          <c:tx>
            <c:strRef>
              <c:f>'grafi kult'!$N$13</c:f>
              <c:strCache>
                <c:ptCount val="1"/>
                <c:pt idx="0">
                  <c:v>sto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kult'!$O$13:$U$13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21-4022-AC30-898A8A7580A7}"/>
            </c:ext>
          </c:extLst>
        </c:ser>
        <c:ser>
          <c:idx val="0"/>
          <c:order val="1"/>
          <c:tx>
            <c:strRef>
              <c:f>'grafi kult'!$N$11</c:f>
              <c:strCache>
                <c:ptCount val="1"/>
                <c:pt idx="0">
                  <c:v>ha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kult'!$O$11:$U$11</c:f>
              <c:numCache>
                <c:formatCode>0.0</c:formatCode>
                <c:ptCount val="6"/>
                <c:pt idx="0">
                  <c:v>106.32434975468783</c:v>
                </c:pt>
                <c:pt idx="1">
                  <c:v>106.35795416358627</c:v>
                </c:pt>
                <c:pt idx="2">
                  <c:v>94.495597822434291</c:v>
                </c:pt>
                <c:pt idx="3">
                  <c:v>93.957927280059138</c:v>
                </c:pt>
                <c:pt idx="4">
                  <c:v>98.864170979232483</c:v>
                </c:pt>
                <c:pt idx="5">
                  <c:v>91.826844600008201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21-4022-AC30-898A8A7580A7}"/>
            </c:ext>
          </c:extLst>
        </c:ser>
        <c:ser>
          <c:idx val="1"/>
          <c:order val="2"/>
          <c:tx>
            <c:strRef>
              <c:f>'grafi kult'!$N$12</c:f>
              <c:strCache>
                <c:ptCount val="1"/>
                <c:pt idx="0">
                  <c:v>Pridelek</c:v>
                </c:pt>
              </c:strCache>
            </c:strRef>
          </c:tx>
          <c:marker>
            <c:symbol val="none"/>
          </c:marker>
          <c:cat>
            <c:strRef>
              <c:f>'grafi kult'!$O$10:$U$10</c:f>
              <c:strCach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strCache>
            </c:strRef>
          </c:cat>
          <c:val>
            <c:numRef>
              <c:f>'grafi kult'!$O$12:$U$12</c:f>
              <c:numCache>
                <c:formatCode>0.0</c:formatCode>
                <c:ptCount val="6"/>
                <c:pt idx="0">
                  <c:v>108.87327375075333</c:v>
                </c:pt>
                <c:pt idx="1">
                  <c:v>98.830574326490321</c:v>
                </c:pt>
                <c:pt idx="2">
                  <c:v>93.498916486081015</c:v>
                </c:pt>
                <c:pt idx="3">
                  <c:v>84.575634400605239</c:v>
                </c:pt>
                <c:pt idx="4">
                  <c:v>114.22160103607013</c:v>
                </c:pt>
                <c:pt idx="5">
                  <c:v>84.203777552669052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21-4022-AC30-898A8A758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27753216"/>
        <c:crosses val="autoZero"/>
        <c:crossBetween val="midCat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1275760343743348"/>
          <c:y val="3.6586689752786145E-2"/>
          <c:w val="0.4817679176964193"/>
          <c:h val="0.10092962856082778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sl-SI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43143967617858"/>
          <c:y val="0.14852345027552186"/>
          <c:w val="0.83663766773398851"/>
          <c:h val="0.7444813181074878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753216"/>
        <c:axId val="332565312"/>
      </c:lineChart>
      <c:catAx>
        <c:axId val="327753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332565312"/>
        <c:crosses val="autoZero"/>
        <c:auto val="1"/>
        <c:lblAlgn val="ctr"/>
        <c:lblOffset val="0"/>
        <c:noMultiLvlLbl val="0"/>
      </c:catAx>
      <c:valAx>
        <c:axId val="332565312"/>
        <c:scaling>
          <c:orientation val="minMax"/>
          <c:max val="140"/>
          <c:min val="60"/>
        </c:scaling>
        <c:delete val="1"/>
        <c:axPos val="l"/>
        <c:numFmt formatCode="0" sourceLinked="0"/>
        <c:majorTickMark val="out"/>
        <c:minorTickMark val="none"/>
        <c:tickLblPos val="nextTo"/>
        <c:crossAx val="327753216"/>
        <c:crosses val="autoZero"/>
        <c:crossBetween val="midCat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80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49689" y="3"/>
            <a:ext cx="2946400" cy="49680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pPr>
              <a:defRPr/>
            </a:pPr>
            <a:fld id="{789F133F-D79C-4B99-B3A1-5B6923C8668A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6809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49689" y="9428243"/>
            <a:ext cx="2946400" cy="496809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pPr>
              <a:defRPr/>
            </a:pPr>
            <a:fld id="{BCA7CC3C-4B58-4BAF-BD66-EAB98B1CD0B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2882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80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49689" y="3"/>
            <a:ext cx="2946400" cy="49680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pPr>
              <a:defRPr/>
            </a:pPr>
            <a:fld id="{5D96B81C-9034-4523-8280-D06ACDE8E9C1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pPr lvl="0"/>
            <a:endParaRPr lang="sl-SI" noProof="0" smtClean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451" y="4715713"/>
            <a:ext cx="5438775" cy="4466511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6809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9689" y="9428243"/>
            <a:ext cx="2946400" cy="496809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pPr>
              <a:defRPr/>
            </a:pPr>
            <a:fld id="{67DD79F9-A0A6-488F-B1D9-059525B94F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6535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 sz="1400" dirty="0"/>
          </a:p>
        </p:txBody>
      </p:sp>
      <p:sp>
        <p:nvSpPr>
          <p:cNvPr id="12292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61" indent="-28571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62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07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51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295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40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585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730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4E417839-7DD1-4A76-8EC6-1E77BE3F74BE}" type="slidenum">
              <a:rPr lang="sl-SI" altLang="sl-SI" smtClean="0"/>
              <a:pPr eaLnBrk="1" hangingPunct="1"/>
              <a:t>1</a:t>
            </a:fld>
            <a:endParaRPr lang="sl-SI" altLang="sl-SI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10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z="14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11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5116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12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26779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13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16" indent="-285716" defTabSz="914290">
              <a:buFontTx/>
              <a:buChar char="-"/>
              <a:defRPr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33576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14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29" indent="-171429">
              <a:buFontTx/>
              <a:buChar char="-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2872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15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l-SI" sz="1400" dirty="0"/>
              <a:t>-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46790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18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 sz="1400" dirty="0"/>
          </a:p>
        </p:txBody>
      </p:sp>
      <p:sp>
        <p:nvSpPr>
          <p:cNvPr id="12292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61" indent="-28571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62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07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51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295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40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585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730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4E417839-7DD1-4A76-8EC6-1E77BE3F74BE}" type="slidenum">
              <a:rPr lang="sl-SI" altLang="sl-SI" smtClean="0"/>
              <a:pPr eaLnBrk="1" hangingPunct="1"/>
              <a:t>19</a:t>
            </a:fld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224553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 dirty="0" smtClean="0"/>
          </a:p>
        </p:txBody>
      </p:sp>
      <p:sp>
        <p:nvSpPr>
          <p:cNvPr id="13316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61" indent="-28571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62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07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51" indent="-228572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295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40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585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730" indent="-228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F8C1ECA7-DC4A-47E8-9610-9150CDABF90E}" type="slidenum">
              <a:rPr lang="sl-SI" altLang="sl-SI" smtClean="0"/>
              <a:pPr eaLnBrk="1" hangingPunct="1"/>
              <a:t>2</a:t>
            </a:fld>
            <a:endParaRPr lang="sl-SI" alt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3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6503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4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1689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5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1717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6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l-SI" dirty="0" smtClean="0"/>
              <a:t>Po</a:t>
            </a:r>
            <a:r>
              <a:rPr lang="sl-SI" baseline="0" dirty="0" smtClean="0"/>
              <a:t> letni statistiki rastlinske pridelave SURS.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1197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7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l-SI" dirty="0" smtClean="0"/>
              <a:t>BO: proizvodnja/rast.xls/skupaj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3996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8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373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B2B4-635A-4CA9-8D09-02BFA23BC3F3}" type="slidenum">
              <a:rPr lang="sl-SI" smtClean="0"/>
              <a:pPr>
                <a:defRPr/>
              </a:pPr>
              <a:t>9</a:t>
            </a:fld>
            <a:endParaRPr lang="sl-SI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7901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347E-1F72-45E7-8C39-E55E00E4968F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E5FE-C66B-4BC9-A1A8-D78C2A04B54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931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1FAEC-1CBC-4B90-B932-4A8525B69F67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8D22F-A224-4061-97E6-0A94A8F7AD1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855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A3E7-9CB1-471B-8843-4E584427CDEB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73886-BD00-488F-883B-8D866E36F6B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924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035D9-F5EB-4F6B-95D2-015CF3B145F3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560B5-4DF7-4CEA-A41E-4C6EBECFEFA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380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C6D8-C5B0-41D3-8847-AA0F3ADEA125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6C516-D3AF-439A-ADFB-1C9C7B588C2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158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0B7BF-4E0D-4EEA-AD34-3EB66518C073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2D310-D0AC-4EC7-BF80-EECDC3E002B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471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A349-A1D0-4E5D-96DC-3B2ADE394C14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48E5D-0085-4879-A52E-4EE72B4C523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818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4BD9-4B09-4C44-92BA-B3669FD42099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C411-E44F-41F8-AC8B-390E6B68AA9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728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C18AB-4CDC-4F8A-AF8B-0207D315C67D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ED00B-C1D0-4845-99AB-1BFCB3D5F77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278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D3E91-DEEC-44DA-8A95-AEC83A30379B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91482-32F3-4A1E-8CBD-D037FDDA3DB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343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9DD48-3FCD-460C-B562-38BD6633C2AD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19CA8-F62B-4F53-8E05-0396925F591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938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title style</a:t>
            </a:r>
            <a:endParaRPr lang="sl-SI" altLang="sl-S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  <a:endParaRPr lang="sl-SI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C2C4B9-53E1-43AD-8FFB-A1E05C442349}" type="datetimeFigureOut">
              <a:rPr lang="sl-SI"/>
              <a:pPr>
                <a:defRPr/>
              </a:pPr>
              <a:t>21.11.2021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801C2A-29E5-491C-8337-8002FEF2577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image" Target="../media/image2.png"/><Relationship Id="rId3" Type="http://schemas.openxmlformats.org/officeDocument/2006/relationships/chart" Target="../charts/chart1.xml"/><Relationship Id="rId21" Type="http://schemas.openxmlformats.org/officeDocument/2006/relationships/chart" Target="../charts/chart18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notesSlide" Target="../notesSlides/notesSlide7.xml"/><Relationship Id="rId16" Type="http://schemas.openxmlformats.org/officeDocument/2006/relationships/chart" Target="../charts/chart14.xml"/><Relationship Id="rId20" Type="http://schemas.openxmlformats.org/officeDocument/2006/relationships/chart" Target="../charts/chart1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10" Type="http://schemas.openxmlformats.org/officeDocument/2006/relationships/chart" Target="../charts/chart8.xml"/><Relationship Id="rId19" Type="http://schemas.openxmlformats.org/officeDocument/2006/relationships/chart" Target="../charts/chart16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13" Type="http://schemas.openxmlformats.org/officeDocument/2006/relationships/chart" Target="../charts/chart28.xml"/><Relationship Id="rId3" Type="http://schemas.openxmlformats.org/officeDocument/2006/relationships/chart" Target="../charts/chart19.xml"/><Relationship Id="rId7" Type="http://schemas.openxmlformats.org/officeDocument/2006/relationships/chart" Target="../charts/chart23.xml"/><Relationship Id="rId12" Type="http://schemas.openxmlformats.org/officeDocument/2006/relationships/chart" Target="../charts/chart2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2.xml"/><Relationship Id="rId11" Type="http://schemas.openxmlformats.org/officeDocument/2006/relationships/image" Target="../media/image2.png"/><Relationship Id="rId5" Type="http://schemas.openxmlformats.org/officeDocument/2006/relationships/chart" Target="../charts/chart21.xml"/><Relationship Id="rId15" Type="http://schemas.openxmlformats.org/officeDocument/2006/relationships/chart" Target="../charts/chart30.xml"/><Relationship Id="rId10" Type="http://schemas.openxmlformats.org/officeDocument/2006/relationships/chart" Target="../charts/chart26.xml"/><Relationship Id="rId4" Type="http://schemas.openxmlformats.org/officeDocument/2006/relationships/chart" Target="../charts/chart20.xml"/><Relationship Id="rId9" Type="http://schemas.openxmlformats.org/officeDocument/2006/relationships/chart" Target="../charts/chart25.xml"/><Relationship Id="rId14" Type="http://schemas.openxmlformats.org/officeDocument/2006/relationships/chart" Target="../charts/char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107504" y="1575370"/>
            <a:ext cx="8928992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sl-SI" altLang="sl-SI" sz="3100" b="1" dirty="0"/>
              <a:t>STANJE V SLOVENSKEM </a:t>
            </a:r>
            <a:r>
              <a:rPr lang="sl-SI" altLang="sl-SI" sz="3100" b="1" dirty="0" smtClean="0"/>
              <a:t>KMETIJSTVU </a:t>
            </a:r>
            <a:r>
              <a:rPr lang="sl-SI" altLang="sl-SI" sz="3100" b="1" dirty="0"/>
              <a:t>V LETU </a:t>
            </a:r>
            <a:r>
              <a:rPr lang="sl-SI" altLang="sl-SI" sz="3100" b="1" dirty="0" smtClean="0"/>
              <a:t>2020 </a:t>
            </a:r>
          </a:p>
          <a:p>
            <a:pPr algn="ctr" eaLnBrk="1" hangingPunct="1"/>
            <a:r>
              <a:rPr lang="sl-SI" altLang="sl-SI" sz="3100" b="1" dirty="0" smtClean="0"/>
              <a:t>in</a:t>
            </a:r>
            <a:r>
              <a:rPr lang="sl-SI" altLang="sl-SI" sz="3100" b="1" i="1" dirty="0" smtClean="0"/>
              <a:t> </a:t>
            </a:r>
            <a:endParaRPr lang="sl-SI" altLang="sl-SI" sz="3100" b="1" i="1" dirty="0"/>
          </a:p>
          <a:p>
            <a:pPr algn="ctr" eaLnBrk="1" hangingPunct="1"/>
            <a:r>
              <a:rPr lang="sl-SI" altLang="sl-SI" sz="3100" b="1" dirty="0"/>
              <a:t>PRVE NAPOVEDI ZA LETO </a:t>
            </a:r>
            <a:r>
              <a:rPr lang="sl-SI" altLang="sl-SI" sz="3100" b="1" dirty="0" smtClean="0"/>
              <a:t>2021</a:t>
            </a:r>
            <a:endParaRPr lang="sl-SI" altLang="sl-SI" sz="3100" b="1" dirty="0"/>
          </a:p>
          <a:p>
            <a:pPr algn="ctr" eaLnBrk="1" hangingPunct="1"/>
            <a:r>
              <a:rPr lang="sl-SI" altLang="sl-SI" sz="1400" b="1" dirty="0" smtClean="0"/>
              <a:t> </a:t>
            </a:r>
          </a:p>
          <a:p>
            <a:pPr algn="ctr" eaLnBrk="1" hangingPunct="1"/>
            <a:endParaRPr lang="sl-SI" altLang="sl-SI" sz="1000" b="1" dirty="0" smtClean="0"/>
          </a:p>
          <a:p>
            <a:pPr algn="ctr" eaLnBrk="1" hangingPunct="1">
              <a:spcBef>
                <a:spcPts val="1200"/>
              </a:spcBef>
            </a:pPr>
            <a:r>
              <a:rPr lang="sl-SI" altLang="sl-SI" sz="2100" b="1" dirty="0">
                <a:solidFill>
                  <a:srgbClr val="507300"/>
                </a:solidFill>
              </a:rPr>
              <a:t>d</a:t>
            </a:r>
            <a:r>
              <a:rPr lang="sl-SI" altLang="sl-SI" sz="2100" b="1" dirty="0" smtClean="0">
                <a:solidFill>
                  <a:srgbClr val="507300"/>
                </a:solidFill>
              </a:rPr>
              <a:t>r. TANJA TRAVNIKAR</a:t>
            </a:r>
          </a:p>
          <a:p>
            <a:pPr algn="ctr" eaLnBrk="1" hangingPunct="1"/>
            <a:r>
              <a:rPr lang="sl-SI" altLang="sl-SI" sz="2000" b="1" dirty="0" smtClean="0">
                <a:solidFill>
                  <a:srgbClr val="507300"/>
                </a:solidFill>
              </a:rPr>
              <a:t>Oddelek za ekonomiko kmetijstva </a:t>
            </a:r>
          </a:p>
          <a:p>
            <a:pPr algn="ctr" eaLnBrk="1" hangingPunct="1"/>
            <a:r>
              <a:rPr lang="sl-SI" altLang="sl-SI" sz="2000" b="1" dirty="0" smtClean="0">
                <a:solidFill>
                  <a:srgbClr val="507300"/>
                </a:solidFill>
              </a:rPr>
              <a:t>Kmetijski inštitut Slovenije</a:t>
            </a:r>
            <a:endParaRPr lang="sl-SI" altLang="sl-SI" sz="2000" b="1" dirty="0"/>
          </a:p>
        </p:txBody>
      </p:sp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569507" y="4941168"/>
            <a:ext cx="77591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l-SI" sz="2000" b="1" dirty="0" smtClean="0">
                <a:latin typeface="+mn-lt"/>
                <a:cs typeface="Times New Roman" pitchFamily="18" charset="0"/>
              </a:rPr>
              <a:t>36. </a:t>
            </a:r>
            <a:r>
              <a:rPr lang="sl-SI" sz="2000" b="1" cap="all" dirty="0" smtClean="0">
                <a:latin typeface="+mn-lt"/>
                <a:cs typeface="Times New Roman" pitchFamily="18" charset="0"/>
              </a:rPr>
              <a:t>POSVET JAVNE SLUŽBE KMETIJSKEGA SVETOVANJA</a:t>
            </a:r>
          </a:p>
          <a:p>
            <a:pPr algn="ctr">
              <a:defRPr/>
            </a:pPr>
            <a:r>
              <a:rPr lang="sl-SI" sz="2000" b="1" cap="all" dirty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ZNANJE IN SODELOVANJE ZA KMETIJSTVO PRIHODNOSTI</a:t>
            </a:r>
          </a:p>
          <a:p>
            <a:pPr algn="ctr">
              <a:defRPr/>
            </a:pPr>
            <a:r>
              <a:rPr lang="sl-SI" sz="2000" b="1" cap="all" dirty="0" smtClean="0">
                <a:latin typeface="+mn-lt"/>
                <a:cs typeface="Times New Roman" pitchFamily="18" charset="0"/>
              </a:rPr>
              <a:t>22. </a:t>
            </a:r>
            <a:r>
              <a:rPr lang="sl-SI" sz="2000" b="1" dirty="0">
                <a:latin typeface="+mn-lt"/>
              </a:rPr>
              <a:t>i</a:t>
            </a:r>
            <a:r>
              <a:rPr lang="sl-SI" sz="2000" b="1" dirty="0" smtClean="0">
                <a:latin typeface="+mn-lt"/>
              </a:rPr>
              <a:t>n </a:t>
            </a:r>
            <a:r>
              <a:rPr lang="sl-SI" sz="2000" b="1" cap="all" dirty="0" smtClean="0">
                <a:latin typeface="+mn-lt"/>
                <a:cs typeface="Times New Roman" pitchFamily="18" charset="0"/>
              </a:rPr>
              <a:t>23. </a:t>
            </a:r>
            <a:r>
              <a:rPr lang="sl-SI" sz="2000" b="1" dirty="0" smtClean="0">
                <a:latin typeface="+mn-lt"/>
                <a:cs typeface="Times New Roman" pitchFamily="18" charset="0"/>
              </a:rPr>
              <a:t>november</a:t>
            </a:r>
            <a:r>
              <a:rPr lang="sl-SI" sz="2000" b="1" cap="all" dirty="0" smtClean="0">
                <a:latin typeface="+mn-lt"/>
                <a:cs typeface="Times New Roman" pitchFamily="18" charset="0"/>
              </a:rPr>
              <a:t> 2021, </a:t>
            </a:r>
            <a:r>
              <a:rPr lang="sl-SI" sz="2000" b="1" cap="all" dirty="0" err="1" smtClean="0">
                <a:latin typeface="+mn-lt"/>
                <a:cs typeface="Times New Roman" pitchFamily="18" charset="0"/>
              </a:rPr>
              <a:t>LAško</a:t>
            </a:r>
            <a:endParaRPr lang="en-US" sz="2000" b="1" cap="all" dirty="0">
              <a:latin typeface="+mn-lt"/>
              <a:cs typeface="Times New Roman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 rot="10800000" flipV="1">
            <a:off x="0" y="1052736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0537" y="6146140"/>
            <a:ext cx="85689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l-SI" sz="1400" dirty="0">
                <a:solidFill>
                  <a:srgbClr val="000000"/>
                </a:solidFill>
              </a:rPr>
              <a:t>Prispevek je pripravljen na podlagi rezultatov</a:t>
            </a:r>
            <a:r>
              <a:rPr lang="sl-SI" sz="1400" dirty="0"/>
              <a:t> naloge </a:t>
            </a:r>
            <a:r>
              <a:rPr lang="sl-SI" sz="1400" i="1" dirty="0" smtClean="0">
                <a:latin typeface="Calibri"/>
              </a:rPr>
              <a:t>'</a:t>
            </a:r>
            <a:r>
              <a:rPr lang="sl-SI" sz="1400" i="1" dirty="0" smtClean="0"/>
              <a:t>Spremljanje </a:t>
            </a:r>
            <a:r>
              <a:rPr lang="sl-SI" sz="1400" i="1" dirty="0"/>
              <a:t>razvoja kmetijstva v </a:t>
            </a:r>
            <a:r>
              <a:rPr lang="sl-SI" sz="1400" i="1" dirty="0" smtClean="0"/>
              <a:t>Sloveniji</a:t>
            </a:r>
            <a:r>
              <a:rPr lang="sl-SI" sz="1400" i="1" dirty="0">
                <a:latin typeface="Calibri"/>
              </a:rPr>
              <a:t>'</a:t>
            </a:r>
            <a:r>
              <a:rPr lang="sl-SI" sz="1400" dirty="0" smtClean="0"/>
              <a:t>, </a:t>
            </a:r>
            <a:r>
              <a:rPr lang="sl-SI" sz="1400" dirty="0"/>
              <a:t>katere naročnik in financer je Ministrstvo za </a:t>
            </a:r>
            <a:r>
              <a:rPr lang="sl-SI" sz="1400" dirty="0" smtClean="0"/>
              <a:t>kmetijstvo, gozdarstvo in prehrano. </a:t>
            </a:r>
            <a:endParaRPr lang="sl-SI" sz="14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7582"/>
            <a:ext cx="4104456" cy="57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otnik 18"/>
          <p:cNvSpPr>
            <a:spLocks noChangeArrowheads="1"/>
          </p:cNvSpPr>
          <p:nvPr/>
        </p:nvSpPr>
        <p:spPr bwMode="auto">
          <a:xfrm>
            <a:off x="5580112" y="5289413"/>
            <a:ext cx="697557" cy="981293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304004"/>
              </p:ext>
            </p:extLst>
          </p:nvPr>
        </p:nvGraphicFramePr>
        <p:xfrm>
          <a:off x="1259632" y="5301208"/>
          <a:ext cx="5009520" cy="98473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25524">
                  <a:extLst>
                    <a:ext uri="{9D8B030D-6E8A-4147-A177-3AD203B41FA5}">
                      <a16:colId xmlns:a16="http://schemas.microsoft.com/office/drawing/2014/main" val="3005854112"/>
                    </a:ext>
                  </a:extLst>
                </a:gridCol>
                <a:gridCol w="795999">
                  <a:extLst>
                    <a:ext uri="{9D8B030D-6E8A-4147-A177-3AD203B41FA5}">
                      <a16:colId xmlns:a16="http://schemas.microsoft.com/office/drawing/2014/main" val="1337425512"/>
                    </a:ext>
                  </a:extLst>
                </a:gridCol>
                <a:gridCol w="795999">
                  <a:extLst>
                    <a:ext uri="{9D8B030D-6E8A-4147-A177-3AD203B41FA5}">
                      <a16:colId xmlns:a16="http://schemas.microsoft.com/office/drawing/2014/main" val="2385098420"/>
                    </a:ext>
                  </a:extLst>
                </a:gridCol>
                <a:gridCol w="795999">
                  <a:extLst>
                    <a:ext uri="{9D8B030D-6E8A-4147-A177-3AD203B41FA5}">
                      <a16:colId xmlns:a16="http://schemas.microsoft.com/office/drawing/2014/main" val="1014059459"/>
                    </a:ext>
                  </a:extLst>
                </a:gridCol>
                <a:gridCol w="795999">
                  <a:extLst>
                    <a:ext uri="{9D8B030D-6E8A-4147-A177-3AD203B41FA5}">
                      <a16:colId xmlns:a16="http://schemas.microsoft.com/office/drawing/2014/main" val="2871716069"/>
                    </a:ext>
                  </a:extLst>
                </a:gridCol>
              </a:tblGrid>
              <a:tr h="306558">
                <a:tc>
                  <a:txBody>
                    <a:bodyPr/>
                    <a:lstStyle/>
                    <a:p>
                      <a:pPr algn="l" fontAlgn="b"/>
                      <a:r>
                        <a:rPr lang="sl-SI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2018/17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2019/18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2020/19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2021/20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8074711"/>
                  </a:ext>
                </a:extLst>
              </a:tr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450" b="0" i="0" u="none" strike="noStrike">
                          <a:effectLst/>
                          <a:latin typeface="Calibri" panose="020F0502020204030204" pitchFamily="34" charset="0"/>
                        </a:rPr>
                        <a:t>Rastlinska pridelava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55,7</a:t>
                      </a:r>
                      <a:endParaRPr lang="sl-SI" sz="14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0" i="0" u="none" strike="noStrike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sl-SI" sz="145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  <a:endParaRPr lang="sl-SI" sz="14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10,6</a:t>
                      </a:r>
                      <a:endParaRPr lang="sl-SI" sz="14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1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-17,7</a:t>
                      </a:r>
                      <a:endParaRPr lang="sl-SI" sz="145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23098848"/>
                  </a:ext>
                </a:extLst>
              </a:tr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450" b="0" i="0" u="none" strike="noStrike">
                          <a:effectLst/>
                          <a:latin typeface="Calibri" panose="020F0502020204030204" pitchFamily="34" charset="0"/>
                        </a:rPr>
                        <a:t>Živinoreja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0,4</a:t>
                      </a:r>
                      <a:endParaRPr lang="sl-SI" sz="14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-0,5</a:t>
                      </a:r>
                      <a:endParaRPr lang="sl-SI" sz="14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-0,9</a:t>
                      </a:r>
                      <a:endParaRPr lang="sl-SI" sz="14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5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+0,8</a:t>
                      </a:r>
                      <a:endParaRPr lang="sl-SI" sz="15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3810278"/>
                  </a:ext>
                </a:extLst>
              </a:tr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450" b="1" i="0" u="none" strike="noStrike" dirty="0">
                          <a:effectLst/>
                          <a:latin typeface="Calibri" panose="020F0502020204030204" pitchFamily="34" charset="0"/>
                        </a:rPr>
                        <a:t>Skupaj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29,0</a:t>
                      </a:r>
                      <a:endParaRPr lang="sl-SI" sz="14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-7,9</a:t>
                      </a:r>
                      <a:endParaRPr lang="sl-SI" sz="14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5,6</a:t>
                      </a:r>
                      <a:endParaRPr lang="sl-SI" sz="14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5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-10,2</a:t>
                      </a:r>
                      <a:endParaRPr lang="sl-SI" sz="15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46263273"/>
                  </a:ext>
                </a:extLst>
              </a:tr>
            </a:tbl>
          </a:graphicData>
        </a:graphic>
      </p:graphicFrame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77132"/>
            <a:ext cx="8712969" cy="523676"/>
          </a:xfrm>
          <a:solidFill>
            <a:schemeClr val="bg1"/>
          </a:solidFill>
        </p:spPr>
        <p:txBody>
          <a:bodyPr/>
          <a:lstStyle/>
          <a:p>
            <a:r>
              <a:rPr lang="sl-SI" sz="2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INDEKS FIZIČNEGA OBSEGA PROIZVODNJE (2015 = 100)</a:t>
            </a:r>
          </a:p>
        </p:txBody>
      </p:sp>
      <p:sp>
        <p:nvSpPr>
          <p:cNvPr id="12365" name="PoljeZBesedilom 19"/>
          <p:cNvSpPr txBox="1">
            <a:spLocks noChangeArrowheads="1"/>
          </p:cNvSpPr>
          <p:nvPr/>
        </p:nvSpPr>
        <p:spPr bwMode="auto">
          <a:xfrm>
            <a:off x="6085209" y="6415901"/>
            <a:ext cx="3096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>
                <a:latin typeface="Calibri" pitchFamily="34" charset="0"/>
              </a:rPr>
              <a:t>Vir: </a:t>
            </a:r>
            <a:r>
              <a:rPr lang="sl-SI" sz="1200" dirty="0" smtClean="0">
                <a:latin typeface="Calibri" pitchFamily="34" charset="0"/>
              </a:rPr>
              <a:t>SURS, KIS (preračuni in ocena za 2021)</a:t>
            </a:r>
            <a:endParaRPr lang="en-GB" sz="1200" dirty="0">
              <a:latin typeface="Calibri" pitchFamily="34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8" y="6461125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-36512" y="909191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26035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Proizvodnja</a:t>
            </a:r>
            <a:endParaRPr lang="sl-SI" altLang="sl-SI" sz="32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844824"/>
            <a:ext cx="6840000" cy="3183594"/>
          </a:xfrm>
          <a:prstGeom prst="rect">
            <a:avLst/>
          </a:prstGeom>
        </p:spPr>
      </p:pic>
      <p:sp>
        <p:nvSpPr>
          <p:cNvPr id="11" name="Pravokotnik 10"/>
          <p:cNvSpPr>
            <a:spLocks noChangeArrowheads="1"/>
          </p:cNvSpPr>
          <p:nvPr/>
        </p:nvSpPr>
        <p:spPr bwMode="auto">
          <a:xfrm>
            <a:off x="5652128" y="1844824"/>
            <a:ext cx="432040" cy="3168352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78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avokotnik 19"/>
          <p:cNvSpPr>
            <a:spLocks noChangeArrowheads="1"/>
          </p:cNvSpPr>
          <p:nvPr/>
        </p:nvSpPr>
        <p:spPr bwMode="auto">
          <a:xfrm>
            <a:off x="8263748" y="1496659"/>
            <a:ext cx="736274" cy="2012255"/>
          </a:xfrm>
          <a:prstGeom prst="rect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193892"/>
              </p:ext>
            </p:extLst>
          </p:nvPr>
        </p:nvGraphicFramePr>
        <p:xfrm>
          <a:off x="4644023" y="1381939"/>
          <a:ext cx="4356000" cy="182580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300585411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3742551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8509842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1405945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71716069"/>
                    </a:ext>
                  </a:extLst>
                </a:gridCol>
              </a:tblGrid>
              <a:tr h="174853">
                <a:tc>
                  <a:txBody>
                    <a:bodyPr/>
                    <a:lstStyle/>
                    <a:p>
                      <a:pPr algn="l" fontAlgn="b"/>
                      <a:r>
                        <a:rPr lang="sl-SI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>
                          <a:effectLst/>
                          <a:latin typeface="Calibri" panose="020F0502020204030204" pitchFamily="34" charset="0"/>
                        </a:rPr>
                        <a:t>2018/17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>
                          <a:effectLst/>
                          <a:latin typeface="Calibri" panose="020F0502020204030204" pitchFamily="34" charset="0"/>
                        </a:rPr>
                        <a:t>2019/18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2020/19</a:t>
                      </a:r>
                      <a:endParaRPr lang="sl-SI" sz="13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2021/20</a:t>
                      </a:r>
                      <a:endParaRPr lang="sl-SI" sz="135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8074711"/>
                  </a:ext>
                </a:extLst>
              </a:tr>
              <a:tr h="231438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1" i="0" u="none" strike="noStrike" dirty="0">
                          <a:effectLst/>
                          <a:latin typeface="Calibri" panose="020F0502020204030204" pitchFamily="34" charset="0"/>
                        </a:rPr>
                        <a:t>Živali in </a:t>
                      </a:r>
                      <a:r>
                        <a:rPr lang="sl-SI" sz="13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živ. </a:t>
                      </a:r>
                      <a:r>
                        <a:rPr lang="sl-SI" sz="1300" b="1" i="0" u="none" strike="noStrike" dirty="0">
                          <a:effectLst/>
                          <a:latin typeface="Calibri" panose="020F0502020204030204" pitchFamily="34" charset="0"/>
                        </a:rPr>
                        <a:t>proizvodi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4,1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-3,9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  <a:endParaRPr lang="sl-SI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3623098848"/>
                  </a:ext>
                </a:extLst>
              </a:tr>
              <a:tr h="231438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Govedo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1,4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-5,0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6,7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10278"/>
                  </a:ext>
                </a:extLst>
              </a:tr>
              <a:tr h="231438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Prašiči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-4,3</a:t>
                      </a: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15,1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-1,9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-7,4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3273"/>
                  </a:ext>
                </a:extLst>
              </a:tr>
              <a:tr h="231438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Perutnina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2,5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-4,7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-2,0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18976"/>
                  </a:ext>
                </a:extLst>
              </a:tr>
              <a:tr h="231438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Drobnica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-0,4</a:t>
                      </a: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1,2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4,4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535029"/>
                  </a:ext>
                </a:extLst>
              </a:tr>
              <a:tr h="231438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Mleko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-0,1</a:t>
                      </a: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6,9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-3,8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6818"/>
                  </a:ext>
                </a:extLst>
              </a:tr>
              <a:tr h="231438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Jajca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2,7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0,8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88715"/>
                  </a:ext>
                </a:extLst>
              </a:tr>
            </a:tbl>
          </a:graphicData>
        </a:graphic>
      </p:graphicFrame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50930" y="772542"/>
            <a:ext cx="8424935" cy="568226"/>
          </a:xfrm>
          <a:solidFill>
            <a:schemeClr val="bg1"/>
          </a:solidFill>
        </p:spPr>
        <p:txBody>
          <a:bodyPr/>
          <a:lstStyle/>
          <a:p>
            <a:r>
              <a:rPr lang="sl-SI" sz="27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INDEKSI CEN – kmetijski pridelki </a:t>
            </a:r>
            <a:r>
              <a:rPr lang="sl-SI" sz="18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(nominalne spremembe cen v %)</a:t>
            </a:r>
          </a:p>
        </p:txBody>
      </p:sp>
      <p:sp>
        <p:nvSpPr>
          <p:cNvPr id="12365" name="PoljeZBesedilom 19"/>
          <p:cNvSpPr txBox="1">
            <a:spLocks noChangeArrowheads="1"/>
          </p:cNvSpPr>
          <p:nvPr/>
        </p:nvSpPr>
        <p:spPr bwMode="auto">
          <a:xfrm>
            <a:off x="6228184" y="6536377"/>
            <a:ext cx="28803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/>
              <a:t>Vir: </a:t>
            </a:r>
            <a:r>
              <a:rPr lang="sl-SI" sz="1200" dirty="0" smtClean="0"/>
              <a:t>SURS (2021: prva ocena), preračuni KIS</a:t>
            </a:r>
            <a:endParaRPr lang="en-GB" sz="1200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36377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0" y="692697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18864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Cene</a:t>
            </a:r>
            <a:endParaRPr lang="sl-SI" altLang="sl-SI" sz="3200" b="1" dirty="0"/>
          </a:p>
        </p:txBody>
      </p:sp>
      <p:sp>
        <p:nvSpPr>
          <p:cNvPr id="13" name="Pravokotnik 12"/>
          <p:cNvSpPr>
            <a:spLocks noChangeArrowheads="1"/>
          </p:cNvSpPr>
          <p:nvPr/>
        </p:nvSpPr>
        <p:spPr bwMode="auto">
          <a:xfrm>
            <a:off x="3743792" y="1408106"/>
            <a:ext cx="720000" cy="1799640"/>
          </a:xfrm>
          <a:prstGeom prst="rect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18" name="Ograda vsebine 12"/>
          <p:cNvSpPr>
            <a:spLocks noGrp="1"/>
          </p:cNvSpPr>
          <p:nvPr>
            <p:ph sz="half" idx="1"/>
          </p:nvPr>
        </p:nvSpPr>
        <p:spPr>
          <a:xfrm>
            <a:off x="250389" y="3589962"/>
            <a:ext cx="4824536" cy="2596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l-SI" sz="1400" b="1" dirty="0" smtClean="0">
                <a:latin typeface="Calibri" pitchFamily="34" charset="0"/>
                <a:cs typeface="Arial" pitchFamily="34" charset="0"/>
              </a:rPr>
              <a:t>Indeksi cen kmetijskih pridelkov (realno, 2015 = 100)</a:t>
            </a:r>
            <a:endParaRPr lang="sl-SI" sz="1400" b="1" dirty="0"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932808"/>
              </p:ext>
            </p:extLst>
          </p:nvPr>
        </p:nvGraphicFramePr>
        <p:xfrm>
          <a:off x="4644023" y="3271605"/>
          <a:ext cx="4355999" cy="3962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656169">
                  <a:extLst>
                    <a:ext uri="{9D8B030D-6E8A-4147-A177-3AD203B41FA5}">
                      <a16:colId xmlns:a16="http://schemas.microsoft.com/office/drawing/2014/main" val="221251366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322113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513043153"/>
                    </a:ext>
                  </a:extLst>
                </a:gridCol>
                <a:gridCol w="755694">
                  <a:extLst>
                    <a:ext uri="{9D8B030D-6E8A-4147-A177-3AD203B41FA5}">
                      <a16:colId xmlns:a16="http://schemas.microsoft.com/office/drawing/2014/main" val="35483607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7060348"/>
                    </a:ext>
                  </a:extLst>
                </a:gridCol>
              </a:tblGrid>
              <a:tr h="328961">
                <a:tc>
                  <a:txBody>
                    <a:bodyPr/>
                    <a:lstStyle/>
                    <a:p>
                      <a:pPr algn="ctr" fontAlgn="b"/>
                      <a:r>
                        <a:rPr lang="sl-SI" sz="13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Kmetijski</a:t>
                      </a:r>
                      <a:r>
                        <a:rPr lang="sl-SI" sz="1300" b="1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pridelki SKUPAJ</a:t>
                      </a:r>
                      <a:endParaRPr lang="sl-SI" sz="13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-0,6</a:t>
                      </a: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3,7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-2,0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6,2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757186012"/>
                  </a:ext>
                </a:extLst>
              </a:tr>
            </a:tbl>
          </a:graphicData>
        </a:graphic>
      </p:graphicFrame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12" y="3849631"/>
            <a:ext cx="7545296" cy="2599286"/>
          </a:xfrm>
          <a:prstGeom prst="rect">
            <a:avLst/>
          </a:prstGeom>
        </p:spPr>
      </p:pic>
      <p:sp>
        <p:nvSpPr>
          <p:cNvPr id="11" name="Pravokotnik 10"/>
          <p:cNvSpPr>
            <a:spLocks noChangeArrowheads="1"/>
          </p:cNvSpPr>
          <p:nvPr/>
        </p:nvSpPr>
        <p:spPr bwMode="auto">
          <a:xfrm>
            <a:off x="5436096" y="4005064"/>
            <a:ext cx="360040" cy="2440405"/>
          </a:xfrm>
          <a:prstGeom prst="rect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11137"/>
              </p:ext>
            </p:extLst>
          </p:nvPr>
        </p:nvGraphicFramePr>
        <p:xfrm>
          <a:off x="215712" y="1381938"/>
          <a:ext cx="4248080" cy="183103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300585411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3742551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8509842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1405945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71716069"/>
                    </a:ext>
                  </a:extLst>
                </a:gridCol>
              </a:tblGrid>
              <a:tr h="202303">
                <a:tc>
                  <a:txBody>
                    <a:bodyPr/>
                    <a:lstStyle/>
                    <a:p>
                      <a:pPr algn="l" fontAlgn="b"/>
                      <a:r>
                        <a:rPr lang="sl-SI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>
                          <a:effectLst/>
                          <a:latin typeface="Calibri" panose="020F0502020204030204" pitchFamily="34" charset="0"/>
                        </a:rPr>
                        <a:t>2018/17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>
                          <a:effectLst/>
                          <a:latin typeface="Calibri" panose="020F0502020204030204" pitchFamily="34" charset="0"/>
                        </a:rPr>
                        <a:t>2019/18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2020/19</a:t>
                      </a:r>
                      <a:endParaRPr lang="sl-SI" sz="13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2021/20</a:t>
                      </a:r>
                      <a:endParaRPr lang="sl-SI" sz="135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8074711"/>
                  </a:ext>
                </a:extLst>
              </a:tr>
              <a:tr h="202303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Rastlinski pridelki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-1,6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3,1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1,1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11,2</a:t>
                      </a:r>
                      <a:endParaRPr lang="sl-SI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3623098848"/>
                  </a:ext>
                </a:extLst>
              </a:tr>
              <a:tr h="202303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Žito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3,3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-7,6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-2,5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38,0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10278"/>
                  </a:ext>
                </a:extLst>
              </a:tr>
              <a:tr h="202303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  od </a:t>
                      </a:r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tega: </a:t>
                      </a:r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pšenica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3,6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-5,9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21,0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3273"/>
                  </a:ext>
                </a:extLst>
              </a:tr>
              <a:tr h="202303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</a:t>
                      </a:r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 koruza,</a:t>
                      </a:r>
                      <a:r>
                        <a:rPr lang="sl-SI" sz="1300" b="0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z.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-18,5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2,4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56,8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18976"/>
                  </a:ext>
                </a:extLst>
              </a:tr>
              <a:tr h="202303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Oljnice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-4,5</a:t>
                      </a: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4,8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6,1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30,9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535029"/>
                  </a:ext>
                </a:extLst>
              </a:tr>
              <a:tr h="202303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Krompir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46,7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-12,4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13,9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6818"/>
                  </a:ext>
                </a:extLst>
              </a:tr>
              <a:tr h="202303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Zelenjadnice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7,4</a:t>
                      </a: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6,9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-4,2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9,4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88715"/>
                  </a:ext>
                </a:extLst>
              </a:tr>
              <a:tr h="95274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Sadje in grozdje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-11,7</a:t>
                      </a: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-6,4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11,0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151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9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build="p"/>
      <p:bldP spid="18" grpId="1" build="p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avokotnik 26"/>
          <p:cNvSpPr>
            <a:spLocks noChangeArrowheads="1"/>
          </p:cNvSpPr>
          <p:nvPr/>
        </p:nvSpPr>
        <p:spPr bwMode="auto">
          <a:xfrm>
            <a:off x="4113085" y="1484840"/>
            <a:ext cx="602931" cy="2160125"/>
          </a:xfrm>
          <a:prstGeom prst="rect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29" name="Pravokotnik 28"/>
          <p:cNvSpPr>
            <a:spLocks noChangeArrowheads="1"/>
          </p:cNvSpPr>
          <p:nvPr/>
        </p:nvSpPr>
        <p:spPr bwMode="auto">
          <a:xfrm>
            <a:off x="8388424" y="1496659"/>
            <a:ext cx="611598" cy="862077"/>
          </a:xfrm>
          <a:prstGeom prst="rect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70819"/>
              </p:ext>
            </p:extLst>
          </p:nvPr>
        </p:nvGraphicFramePr>
        <p:xfrm>
          <a:off x="4926180" y="1493361"/>
          <a:ext cx="4078106" cy="87395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86106">
                  <a:extLst>
                    <a:ext uri="{9D8B030D-6E8A-4147-A177-3AD203B41FA5}">
                      <a16:colId xmlns:a16="http://schemas.microsoft.com/office/drawing/2014/main" val="300585411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33742551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38509842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01405945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1716069"/>
                    </a:ext>
                  </a:extLst>
                </a:gridCol>
              </a:tblGrid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>
                          <a:effectLst/>
                          <a:latin typeface="Calibri" panose="020F0502020204030204" pitchFamily="34" charset="0"/>
                        </a:rPr>
                        <a:t>2018/17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>
                          <a:effectLst/>
                          <a:latin typeface="Calibri" panose="020F0502020204030204" pitchFamily="34" charset="0"/>
                        </a:rPr>
                        <a:t>2019/18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2020/19</a:t>
                      </a:r>
                      <a:endParaRPr lang="sl-SI" sz="13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2021/20</a:t>
                      </a:r>
                      <a:endParaRPr lang="sl-SI" sz="135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8074711"/>
                  </a:ext>
                </a:extLst>
              </a:tr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Kmetijski pridelki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104</a:t>
                      </a:r>
                      <a:endParaRPr lang="sl-SI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sl-SI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sl-SI" sz="1400" b="0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23098848"/>
                  </a:ext>
                </a:extLst>
              </a:tr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Inputi (1+2)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sl-SI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sl-SI" sz="1400" b="0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3810278"/>
                  </a:ext>
                </a:extLst>
              </a:tr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Pariteta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101</a:t>
                      </a:r>
                      <a:endParaRPr lang="sl-SI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sl-SI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sl-SI" sz="1400" b="0" i="0" u="none" strike="noStrik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46263273"/>
                  </a:ext>
                </a:extLst>
              </a:tr>
            </a:tbl>
          </a:graphicData>
        </a:graphic>
      </p:graphicFrame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44550"/>
            <a:ext cx="8424935" cy="568226"/>
          </a:xfrm>
          <a:solidFill>
            <a:schemeClr val="bg1"/>
          </a:solidFill>
        </p:spPr>
        <p:txBody>
          <a:bodyPr/>
          <a:lstStyle/>
          <a:p>
            <a:r>
              <a:rPr lang="sl-SI" sz="27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INDEKSI CEN – inputi in pariteta </a:t>
            </a:r>
            <a:r>
              <a:rPr lang="sl-SI" sz="1800" b="1" i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(nominalne spremembe cen v %)</a:t>
            </a:r>
            <a:endParaRPr lang="sl-SI" sz="18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" y="6509593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0" y="700535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12447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Cene</a:t>
            </a:r>
            <a:endParaRPr lang="sl-SI" altLang="sl-SI" sz="3200" b="1" dirty="0"/>
          </a:p>
        </p:txBody>
      </p:sp>
      <p:sp>
        <p:nvSpPr>
          <p:cNvPr id="12" name="PoljeZBesedilom 19"/>
          <p:cNvSpPr txBox="1">
            <a:spLocks noChangeArrowheads="1"/>
          </p:cNvSpPr>
          <p:nvPr/>
        </p:nvSpPr>
        <p:spPr bwMode="auto">
          <a:xfrm>
            <a:off x="6259536" y="6536377"/>
            <a:ext cx="2920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/>
              <a:t>Vir: </a:t>
            </a:r>
            <a:r>
              <a:rPr lang="sl-SI" sz="1200" dirty="0" smtClean="0"/>
              <a:t>SURS (2021: prva ocena), preračuni KIS</a:t>
            </a:r>
            <a:endParaRPr lang="en-GB" sz="1200" dirty="0"/>
          </a:p>
        </p:txBody>
      </p:sp>
      <p:sp>
        <p:nvSpPr>
          <p:cNvPr id="20" name="Ograda vsebine 12"/>
          <p:cNvSpPr>
            <a:spLocks noGrp="1"/>
          </p:cNvSpPr>
          <p:nvPr>
            <p:ph sz="half" idx="1"/>
          </p:nvPr>
        </p:nvSpPr>
        <p:spPr>
          <a:xfrm>
            <a:off x="251520" y="3696630"/>
            <a:ext cx="7835019" cy="236426"/>
          </a:xfrm>
        </p:spPr>
        <p:txBody>
          <a:bodyPr/>
          <a:lstStyle/>
          <a:p>
            <a:pPr>
              <a:buNone/>
            </a:pPr>
            <a:r>
              <a:rPr lang="sl-SI" sz="1400" b="1" dirty="0" smtClean="0">
                <a:latin typeface="Calibri" pitchFamily="34" charset="0"/>
                <a:cs typeface="Arial" pitchFamily="34" charset="0"/>
              </a:rPr>
              <a:t>Realni indeksi cen kmetijskih pridelkov, cen </a:t>
            </a:r>
            <a:r>
              <a:rPr lang="sl-SI" sz="1400" b="1" dirty="0" err="1" smtClean="0">
                <a:latin typeface="Calibri" pitchFamily="34" charset="0"/>
                <a:cs typeface="Arial" pitchFamily="34" charset="0"/>
              </a:rPr>
              <a:t>inputov</a:t>
            </a:r>
            <a:r>
              <a:rPr lang="sl-SI" sz="1400" b="1" dirty="0" smtClean="0">
                <a:latin typeface="Calibri" pitchFamily="34" charset="0"/>
                <a:cs typeface="Arial" pitchFamily="34" charset="0"/>
              </a:rPr>
              <a:t> ter cenovno-stroškovna pariteta (2015 = 100)</a:t>
            </a:r>
            <a:endParaRPr lang="sl-SI" sz="1400" b="1" dirty="0"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667140"/>
              </p:ext>
            </p:extLst>
          </p:nvPr>
        </p:nvGraphicFramePr>
        <p:xfrm>
          <a:off x="100150" y="1490132"/>
          <a:ext cx="4633646" cy="185991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59355">
                  <a:extLst>
                    <a:ext uri="{9D8B030D-6E8A-4147-A177-3AD203B41FA5}">
                      <a16:colId xmlns:a16="http://schemas.microsoft.com/office/drawing/2014/main" val="3005854112"/>
                    </a:ext>
                  </a:extLst>
                </a:gridCol>
                <a:gridCol w="639181">
                  <a:extLst>
                    <a:ext uri="{9D8B030D-6E8A-4147-A177-3AD203B41FA5}">
                      <a16:colId xmlns:a16="http://schemas.microsoft.com/office/drawing/2014/main" val="1337425512"/>
                    </a:ext>
                  </a:extLst>
                </a:gridCol>
                <a:gridCol w="639110">
                  <a:extLst>
                    <a:ext uri="{9D8B030D-6E8A-4147-A177-3AD203B41FA5}">
                      <a16:colId xmlns:a16="http://schemas.microsoft.com/office/drawing/2014/main" val="238509842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01405945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1716069"/>
                    </a:ext>
                  </a:extLst>
                </a:gridCol>
              </a:tblGrid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>
                          <a:effectLst/>
                          <a:latin typeface="Calibri" panose="020F0502020204030204" pitchFamily="34" charset="0"/>
                        </a:rPr>
                        <a:t>2018/17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>
                          <a:effectLst/>
                          <a:latin typeface="Calibri" panose="020F0502020204030204" pitchFamily="34" charset="0"/>
                        </a:rPr>
                        <a:t>2019/18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2020/19</a:t>
                      </a:r>
                      <a:endParaRPr lang="sl-SI" sz="13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35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2021/20</a:t>
                      </a:r>
                      <a:endParaRPr lang="sl-SI" sz="135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8074711"/>
                  </a:ext>
                </a:extLst>
              </a:tr>
              <a:tr h="136204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Semena in sadike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-3,5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10,2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-1,0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-1,5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3623098848"/>
                  </a:ext>
                </a:extLst>
              </a:tr>
              <a:tr h="205748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Energija,</a:t>
                      </a:r>
                      <a:r>
                        <a:rPr lang="sl-SI" sz="1300" b="0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aziva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8,7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-1,5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-13,4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18,4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273810278"/>
                  </a:ext>
                </a:extLst>
              </a:tr>
              <a:tr h="203284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Gnojila,</a:t>
                      </a:r>
                      <a:r>
                        <a:rPr lang="sl-SI" sz="1300" b="0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sredstva za </a:t>
                      </a:r>
                      <a:r>
                        <a:rPr lang="sl-SI" sz="1300" b="0" i="0" u="none" strike="noStrike" dirty="0" err="1" smtClean="0">
                          <a:effectLst/>
                          <a:latin typeface="Calibri" panose="020F0502020204030204" pitchFamily="34" charset="0"/>
                        </a:rPr>
                        <a:t>izbolj</a:t>
                      </a:r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sl-SI" sz="1300" b="0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al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6,2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6,3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-7,7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23,9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2546263273"/>
                  </a:ext>
                </a:extLst>
              </a:tr>
              <a:tr h="200820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Sredstva za varstvo rastlin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4,1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1226618976"/>
                  </a:ext>
                </a:extLst>
              </a:tr>
              <a:tr h="198356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Veterinarske storitve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0,5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3510535029"/>
                  </a:ext>
                </a:extLst>
              </a:tr>
              <a:tr h="195892">
                <a:tc>
                  <a:txBody>
                    <a:bodyPr/>
                    <a:lstStyle/>
                    <a:p>
                      <a:pPr algn="l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Krmila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-0,2</a:t>
                      </a:r>
                      <a:endParaRPr lang="sl-SI" sz="13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12,8</a:t>
                      </a:r>
                      <a:endParaRPr lang="sl-SI" sz="13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386566818"/>
                  </a:ext>
                </a:extLst>
              </a:tr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Inputi za tekočo porabo (1)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2,4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-3,0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10,3</a:t>
                      </a:r>
                      <a:endParaRPr lang="sl-SI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2787788715"/>
                  </a:ext>
                </a:extLst>
              </a:tr>
              <a:tr h="218488">
                <a:tc>
                  <a:txBody>
                    <a:bodyPr/>
                    <a:lstStyle/>
                    <a:p>
                      <a:pPr algn="l" fontAlgn="b"/>
                      <a:r>
                        <a:rPr lang="sl-SI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Inputi za investicije (2)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2,0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  <a:endParaRPr lang="sl-SI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0" marB="0" anchor="b"/>
                </a:tc>
                <a:extLst>
                  <a:ext uri="{0D108BD9-81ED-4DB2-BD59-A6C34878D82A}">
                    <a16:rowId xmlns:a16="http://schemas.microsoft.com/office/drawing/2014/main" val="1231195483"/>
                  </a:ext>
                </a:extLst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481701"/>
              </p:ext>
            </p:extLst>
          </p:nvPr>
        </p:nvGraphicFramePr>
        <p:xfrm>
          <a:off x="323528" y="3350043"/>
          <a:ext cx="4410267" cy="29492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64107">
                  <a:extLst>
                    <a:ext uri="{9D8B030D-6E8A-4147-A177-3AD203B41FA5}">
                      <a16:colId xmlns:a16="http://schemas.microsoft.com/office/drawing/2014/main" val="2212513665"/>
                    </a:ext>
                  </a:extLst>
                </a:gridCol>
                <a:gridCol w="661540">
                  <a:extLst>
                    <a:ext uri="{9D8B030D-6E8A-4147-A177-3AD203B41FA5}">
                      <a16:colId xmlns:a16="http://schemas.microsoft.com/office/drawing/2014/main" val="217060348"/>
                    </a:ext>
                  </a:extLst>
                </a:gridCol>
                <a:gridCol w="598689">
                  <a:extLst>
                    <a:ext uri="{9D8B030D-6E8A-4147-A177-3AD203B41FA5}">
                      <a16:colId xmlns:a16="http://schemas.microsoft.com/office/drawing/2014/main" val="29374958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159839643"/>
                    </a:ext>
                  </a:extLst>
                </a:gridCol>
                <a:gridCol w="737859">
                  <a:extLst>
                    <a:ext uri="{9D8B030D-6E8A-4147-A177-3AD203B41FA5}">
                      <a16:colId xmlns:a16="http://schemas.microsoft.com/office/drawing/2014/main" val="3507138251"/>
                    </a:ext>
                  </a:extLst>
                </a:gridCol>
              </a:tblGrid>
              <a:tr h="294923">
                <a:tc>
                  <a:txBody>
                    <a:bodyPr/>
                    <a:lstStyle/>
                    <a:p>
                      <a:pPr algn="r" fontAlgn="b"/>
                      <a:r>
                        <a:rPr lang="sl-SI" sz="1300" b="1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sl-SI" sz="1300" b="1" i="0" u="none" strike="noStrike" baseline="0" dirty="0" err="1" smtClean="0">
                          <a:effectLst/>
                          <a:latin typeface="Calibri" panose="020F0502020204030204" pitchFamily="34" charset="0"/>
                        </a:rPr>
                        <a:t>Inputi</a:t>
                      </a:r>
                      <a:r>
                        <a:rPr lang="sl-SI" sz="1300" b="1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SKUPAJ   </a:t>
                      </a:r>
                      <a:endParaRPr lang="sl-SI" sz="13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3,8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2,7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-1,4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8,4</a:t>
                      </a:r>
                      <a:endParaRPr lang="sl-SI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57186012"/>
                  </a:ext>
                </a:extLst>
              </a:tr>
            </a:tbl>
          </a:graphicData>
        </a:graphic>
      </p:graphicFrame>
      <p:sp>
        <p:nvSpPr>
          <p:cNvPr id="19" name="Ograda vsebine 8"/>
          <p:cNvSpPr>
            <a:spLocks noGrp="1"/>
          </p:cNvSpPr>
          <p:nvPr>
            <p:ph sz="half" idx="1"/>
          </p:nvPr>
        </p:nvSpPr>
        <p:spPr>
          <a:xfrm>
            <a:off x="4956315" y="2671759"/>
            <a:ext cx="4043707" cy="39720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sl-SI" sz="1500" dirty="0" smtClean="0"/>
              <a:t>Cenovno-stroškovno razmerje se bo poslabšalo.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48" y="4016097"/>
            <a:ext cx="6796364" cy="2520000"/>
          </a:xfrm>
          <a:prstGeom prst="rect">
            <a:avLst/>
          </a:prstGeom>
        </p:spPr>
      </p:pic>
      <p:sp>
        <p:nvSpPr>
          <p:cNvPr id="17" name="Pravokotnik 16"/>
          <p:cNvSpPr>
            <a:spLocks noChangeArrowheads="1"/>
          </p:cNvSpPr>
          <p:nvPr/>
        </p:nvSpPr>
        <p:spPr bwMode="auto">
          <a:xfrm>
            <a:off x="5436096" y="4149080"/>
            <a:ext cx="360039" cy="2321532"/>
          </a:xfrm>
          <a:prstGeom prst="rect">
            <a:avLst/>
          </a:prstGeom>
          <a:solidFill>
            <a:srgbClr val="FFFF99">
              <a:alpha val="3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3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61" y="1916832"/>
            <a:ext cx="6436341" cy="3081227"/>
          </a:xfrm>
          <a:prstGeom prst="rect">
            <a:avLst/>
          </a:prstGeom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30" y="980727"/>
            <a:ext cx="8064894" cy="919883"/>
          </a:xfrm>
          <a:solidFill>
            <a:schemeClr val="bg1"/>
          </a:solidFill>
        </p:spPr>
        <p:txBody>
          <a:bodyPr/>
          <a:lstStyle/>
          <a:p>
            <a:r>
              <a:rPr lang="sl-SI" sz="21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</a:t>
            </a:r>
            <a:r>
              <a:rPr lang="sl-SI" sz="21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zvoz in uvoz ter zunanjetrgovinska bilanca agroživilskih proizvodov </a:t>
            </a:r>
            <a:r>
              <a:rPr lang="sl-SI" sz="2100" b="1" i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(mio EUR)</a:t>
            </a:r>
          </a:p>
        </p:txBody>
      </p:sp>
      <p:sp>
        <p:nvSpPr>
          <p:cNvPr id="12365" name="PoljeZBesedilom 19"/>
          <p:cNvSpPr txBox="1">
            <a:spLocks noChangeArrowheads="1"/>
          </p:cNvSpPr>
          <p:nvPr/>
        </p:nvSpPr>
        <p:spPr bwMode="auto">
          <a:xfrm>
            <a:off x="395536" y="5013176"/>
            <a:ext cx="295885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100" b="1" dirty="0"/>
              <a:t>Vir: </a:t>
            </a:r>
            <a:r>
              <a:rPr lang="sl-SI" sz="1100" dirty="0" smtClean="0"/>
              <a:t>SURS, KIS (preračuni in ocena za 2021)</a:t>
            </a:r>
            <a:endParaRPr lang="en-GB" sz="1100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8" y="6380858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0" y="981199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32452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Zunanja trgovina</a:t>
            </a:r>
            <a:endParaRPr lang="sl-SI" altLang="sl-SI" sz="3200" b="1" dirty="0">
              <a:solidFill>
                <a:srgbClr val="FF0000"/>
              </a:solidFill>
            </a:endParaRPr>
          </a:p>
        </p:txBody>
      </p:sp>
      <p:sp>
        <p:nvSpPr>
          <p:cNvPr id="11" name="Pravokotnik 10"/>
          <p:cNvSpPr>
            <a:spLocks noChangeArrowheads="1"/>
          </p:cNvSpPr>
          <p:nvPr/>
        </p:nvSpPr>
        <p:spPr bwMode="auto">
          <a:xfrm>
            <a:off x="6162701" y="1927034"/>
            <a:ext cx="425523" cy="3071025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9" name="Ograda vsebine 8"/>
          <p:cNvSpPr>
            <a:spLocks noGrp="1"/>
          </p:cNvSpPr>
          <p:nvPr>
            <p:ph sz="half" idx="1"/>
          </p:nvPr>
        </p:nvSpPr>
        <p:spPr>
          <a:xfrm>
            <a:off x="402061" y="5301209"/>
            <a:ext cx="8634435" cy="100811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sz="1400" dirty="0">
                <a:latin typeface="Calibri" pitchFamily="34" charset="0"/>
                <a:cs typeface="Times New Roman"/>
              </a:rPr>
              <a:t>T</a:t>
            </a:r>
            <a:r>
              <a:rPr lang="sl-SI" sz="1400" dirty="0" smtClean="0">
                <a:latin typeface="Calibri" pitchFamily="34" charset="0"/>
                <a:cs typeface="Times New Roman"/>
              </a:rPr>
              <a:t>rend rasti obeh tokov (l. 2020 specifično zaradi epidemije, otežena blagovna menjava).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400" dirty="0" smtClean="0">
                <a:latin typeface="Calibri" pitchFamily="34" charset="0"/>
                <a:cs typeface="Times New Roman"/>
              </a:rPr>
              <a:t>Bolj intenzivno se povečuje izvoz, kar izboljšuje pokritost uvoza z izvozom in zunanjetrgovinsko bilanco.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400" b="1" dirty="0" smtClean="0">
                <a:latin typeface="Calibri" pitchFamily="34" charset="0"/>
                <a:cs typeface="Times New Roman"/>
              </a:rPr>
              <a:t>Ocena za leto 2021: </a:t>
            </a:r>
            <a:r>
              <a:rPr lang="sl-SI" sz="1400" dirty="0" smtClean="0">
                <a:latin typeface="Calibri" pitchFamily="34" charset="0"/>
                <a:cs typeface="Times New Roman"/>
              </a:rPr>
              <a:t>izboljšanje vseh zunanjetrgovinskih kazalcev; v povezavi </a:t>
            </a:r>
            <a:r>
              <a:rPr lang="sl-SI" sz="1400" dirty="0">
                <a:latin typeface="Calibri" pitchFamily="34" charset="0"/>
                <a:cs typeface="Times New Roman"/>
              </a:rPr>
              <a:t>z</a:t>
            </a:r>
            <a:r>
              <a:rPr lang="sl-SI" sz="1400" dirty="0" smtClean="0">
                <a:latin typeface="Calibri" pitchFamily="34" charset="0"/>
                <a:cs typeface="Times New Roman"/>
              </a:rPr>
              <a:t> epidemijo bo leto 2021 manj   prizadeto kot leto 2020. </a:t>
            </a:r>
            <a:endParaRPr lang="sl-SI" sz="1400" dirty="0">
              <a:latin typeface="Calibri" pitchFamily="34" charset="0"/>
              <a:cs typeface="Times New Roman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6195441" y="4056111"/>
            <a:ext cx="432049" cy="21795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grada vsebine 8"/>
          <p:cNvSpPr>
            <a:spLocks noGrp="1"/>
          </p:cNvSpPr>
          <p:nvPr>
            <p:ph sz="half" idx="1"/>
          </p:nvPr>
        </p:nvSpPr>
        <p:spPr>
          <a:xfrm>
            <a:off x="6982418" y="1988370"/>
            <a:ext cx="2054078" cy="195833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sl-SI" sz="1400" b="1" dirty="0" smtClean="0">
                <a:latin typeface="Calibri" pitchFamily="34" charset="0"/>
                <a:cs typeface="Times New Roman"/>
              </a:rPr>
              <a:t>      Leto 2020:</a:t>
            </a:r>
          </a:p>
          <a:p>
            <a:pPr marL="176213" indent="-176213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00" dirty="0" smtClean="0">
                <a:latin typeface="Calibri" pitchFamily="34" charset="0"/>
                <a:cs typeface="Times New Roman"/>
              </a:rPr>
              <a:t>Izvoz: 1,6 </a:t>
            </a:r>
            <a:r>
              <a:rPr lang="sl-SI" sz="1400" dirty="0" err="1" smtClean="0">
                <a:latin typeface="Calibri" pitchFamily="34" charset="0"/>
                <a:cs typeface="Times New Roman"/>
              </a:rPr>
              <a:t>mld</a:t>
            </a:r>
            <a:r>
              <a:rPr lang="sl-SI" sz="1400" dirty="0" smtClean="0">
                <a:latin typeface="Calibri" pitchFamily="34" charset="0"/>
                <a:cs typeface="Times New Roman"/>
              </a:rPr>
              <a:t>. EUR</a:t>
            </a:r>
          </a:p>
          <a:p>
            <a:pPr marL="176213" indent="-176213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00" dirty="0">
                <a:latin typeface="Calibri" pitchFamily="34" charset="0"/>
                <a:cs typeface="Times New Roman"/>
              </a:rPr>
              <a:t>Uvoz: 2,5 </a:t>
            </a:r>
            <a:r>
              <a:rPr lang="sl-SI" sz="1400" dirty="0" err="1">
                <a:latin typeface="Calibri" pitchFamily="34" charset="0"/>
                <a:cs typeface="Times New Roman"/>
              </a:rPr>
              <a:t>mld</a:t>
            </a:r>
            <a:r>
              <a:rPr lang="sl-SI" sz="1400" dirty="0">
                <a:latin typeface="Calibri" pitchFamily="34" charset="0"/>
                <a:cs typeface="Times New Roman"/>
              </a:rPr>
              <a:t>. EUR</a:t>
            </a:r>
          </a:p>
          <a:p>
            <a:pPr marL="176213" indent="-176213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00" dirty="0">
                <a:latin typeface="Calibri" pitchFamily="34" charset="0"/>
                <a:cs typeface="Times New Roman"/>
              </a:rPr>
              <a:t>Pokritost uvoza z izvozom: 61,6 % </a:t>
            </a:r>
          </a:p>
          <a:p>
            <a:pPr marL="176213" indent="-176213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00" dirty="0">
                <a:latin typeface="Calibri" pitchFamily="34" charset="0"/>
                <a:cs typeface="Times New Roman"/>
              </a:rPr>
              <a:t>Bilanca:  -976 mio EUR</a:t>
            </a:r>
          </a:p>
          <a:p>
            <a:pPr marL="266700" indent="-2667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sl-SI" sz="1400" dirty="0" smtClean="0">
              <a:latin typeface="Calibri" pitchFamily="34" charset="0"/>
              <a:cs typeface="Times New Roman"/>
            </a:endParaRPr>
          </a:p>
        </p:txBody>
      </p:sp>
      <p:cxnSp>
        <p:nvCxnSpPr>
          <p:cNvPr id="4" name="Raven puščični povezovalnik 3"/>
          <p:cNvCxnSpPr/>
          <p:nvPr/>
        </p:nvCxnSpPr>
        <p:spPr>
          <a:xfrm flipV="1">
            <a:off x="6018685" y="2132386"/>
            <a:ext cx="1217611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8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152" y="552450"/>
            <a:ext cx="2808313" cy="4176464"/>
          </a:xfrm>
          <a:solidFill>
            <a:schemeClr val="bg1"/>
          </a:solidFill>
        </p:spPr>
        <p:txBody>
          <a:bodyPr/>
          <a:lstStyle/>
          <a:p>
            <a:r>
              <a:rPr lang="sl-SI" sz="24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STOPNJE SAMOOSKRBE S POMEMBNEJŠIMI KMETIJSKIMI PRIDELKI (%)</a:t>
            </a:r>
          </a:p>
        </p:txBody>
      </p:sp>
      <p:sp>
        <p:nvSpPr>
          <p:cNvPr id="12365" name="PoljeZBesedilom 19"/>
          <p:cNvSpPr txBox="1">
            <a:spLocks noChangeArrowheads="1"/>
          </p:cNvSpPr>
          <p:nvPr/>
        </p:nvSpPr>
        <p:spPr bwMode="auto">
          <a:xfrm>
            <a:off x="4689519" y="6392361"/>
            <a:ext cx="1322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>
                <a:latin typeface="Calibri" pitchFamily="34" charset="0"/>
              </a:rPr>
              <a:t>Vir: </a:t>
            </a:r>
            <a:r>
              <a:rPr lang="sl-SI" sz="1200" dirty="0" smtClean="0">
                <a:latin typeface="Calibri" pitchFamily="34" charset="0"/>
              </a:rPr>
              <a:t>SURS, KIS </a:t>
            </a:r>
            <a:endParaRPr lang="en-GB" sz="1200" dirty="0">
              <a:latin typeface="Calibri" pitchFamily="34" charset="0"/>
            </a:endParaRPr>
          </a:p>
        </p:txBody>
      </p:sp>
      <p:sp>
        <p:nvSpPr>
          <p:cNvPr id="15" name="Pravokotnik 14"/>
          <p:cNvSpPr/>
          <p:nvPr/>
        </p:nvSpPr>
        <p:spPr>
          <a:xfrm rot="10800000" flipV="1">
            <a:off x="0" y="765175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26035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Samooskrba</a:t>
            </a:r>
            <a:endParaRPr lang="sl-SI" altLang="sl-SI" sz="3200" b="1" dirty="0"/>
          </a:p>
        </p:txBody>
      </p:sp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2" y="6511454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ven puščični povezovalnik 6"/>
          <p:cNvCxnSpPr/>
          <p:nvPr/>
        </p:nvCxnSpPr>
        <p:spPr>
          <a:xfrm>
            <a:off x="5148064" y="4149080"/>
            <a:ext cx="1224015" cy="36004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jeZBesedilom 7"/>
          <p:cNvSpPr txBox="1"/>
          <p:nvPr/>
        </p:nvSpPr>
        <p:spPr>
          <a:xfrm>
            <a:off x="6228185" y="4581128"/>
            <a:ext cx="2808312" cy="584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 smtClean="0"/>
              <a:t>Povprečne stopnje samooskrbe v obdobju zadnjih 6 let</a:t>
            </a:r>
            <a:endParaRPr lang="sl-SI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99" y="1124744"/>
            <a:ext cx="5112000" cy="24880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99" y="3565221"/>
            <a:ext cx="5112000" cy="28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8800"/>
            <a:ext cx="7006500" cy="2592000"/>
          </a:xfrm>
          <a:prstGeom prst="rect">
            <a:avLst/>
          </a:prstGeom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4624" y="809423"/>
            <a:ext cx="9144000" cy="675361"/>
          </a:xfrm>
          <a:noFill/>
        </p:spPr>
        <p:txBody>
          <a:bodyPr/>
          <a:lstStyle/>
          <a:p>
            <a:r>
              <a:rPr lang="sl-SI" sz="24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- </a:t>
            </a:r>
            <a:r>
              <a:rPr lang="sl-SI" sz="21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</a:t>
            </a:r>
            <a:r>
              <a:rPr lang="sl-SI" sz="21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zplačila za kmetijstvo po skupinah ukrepov (mio EUR)</a:t>
            </a:r>
          </a:p>
        </p:txBody>
      </p:sp>
      <p:sp>
        <p:nvSpPr>
          <p:cNvPr id="12365" name="PoljeZBesedilom 19"/>
          <p:cNvSpPr txBox="1">
            <a:spLocks noChangeArrowheads="1"/>
          </p:cNvSpPr>
          <p:nvPr/>
        </p:nvSpPr>
        <p:spPr bwMode="auto">
          <a:xfrm>
            <a:off x="337978" y="4304977"/>
            <a:ext cx="27218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/>
              <a:t>Vir:</a:t>
            </a:r>
            <a:r>
              <a:rPr lang="sl-SI" sz="1200" dirty="0"/>
              <a:t> </a:t>
            </a:r>
            <a:r>
              <a:rPr lang="sl-SI" sz="1200" dirty="0" smtClean="0"/>
              <a:t>MKGP, preračuni KIS</a:t>
            </a:r>
            <a:endParaRPr lang="en-GB" sz="1200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3" y="6509593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0" y="773269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18864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Proračunske podpore </a:t>
            </a:r>
            <a:endParaRPr lang="sl-SI" altLang="sl-SI" sz="3200" b="1" dirty="0"/>
          </a:p>
        </p:txBody>
      </p:sp>
      <p:sp>
        <p:nvSpPr>
          <p:cNvPr id="10" name="Ograda vsebine 8"/>
          <p:cNvSpPr>
            <a:spLocks noGrp="1"/>
          </p:cNvSpPr>
          <p:nvPr>
            <p:ph sz="half" idx="1"/>
          </p:nvPr>
        </p:nvSpPr>
        <p:spPr>
          <a:xfrm>
            <a:off x="154992" y="4725144"/>
            <a:ext cx="8881504" cy="161543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sl-SI" sz="1600" b="1" dirty="0" smtClean="0">
                <a:latin typeface="Calibri" pitchFamily="34" charset="0"/>
                <a:cs typeface="Arial" pitchFamily="34" charset="0"/>
              </a:rPr>
              <a:t>Struktura proračunskih izplačil v zadnjih petih letih: </a:t>
            </a:r>
          </a:p>
          <a:p>
            <a:pPr marL="266700" indent="-2667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500" dirty="0" smtClean="0">
                <a:latin typeface="Calibri" pitchFamily="34" charset="0"/>
                <a:cs typeface="Times New Roman"/>
              </a:rPr>
              <a:t>≈ </a:t>
            </a:r>
            <a:r>
              <a:rPr lang="sl-SI" sz="1500" dirty="0" smtClean="0">
                <a:latin typeface="Calibri" pitchFamily="34" charset="0"/>
                <a:cs typeface="Arial" pitchFamily="34" charset="0"/>
              </a:rPr>
              <a:t>48 % za tržne ukrepe in neposredne podpore</a:t>
            </a:r>
            <a:r>
              <a:rPr lang="sl-SI" sz="15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sl-SI" sz="1400" i="1" dirty="0" smtClean="0">
                <a:latin typeface="Calibri" pitchFamily="34" charset="0"/>
                <a:cs typeface="Arial" pitchFamily="34" charset="0"/>
              </a:rPr>
              <a:t>(od tega prek 80 % za neposredna plačila proizvajalcem)</a:t>
            </a:r>
          </a:p>
          <a:p>
            <a:pPr marL="273050" indent="-2730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447675" algn="l"/>
              </a:tabLst>
            </a:pPr>
            <a:r>
              <a:rPr lang="sl-SI" sz="1500" dirty="0" smtClean="0">
                <a:latin typeface="Calibri" pitchFamily="34" charset="0"/>
                <a:cs typeface="Times New Roman"/>
              </a:rPr>
              <a:t>≈ </a:t>
            </a:r>
            <a:r>
              <a:rPr lang="sl-SI" sz="1500" dirty="0" smtClean="0">
                <a:latin typeface="Calibri" pitchFamily="34" charset="0"/>
                <a:cs typeface="Arial" pitchFamily="34" charset="0"/>
              </a:rPr>
              <a:t>41 % za ukrepe razvoja podeželja in strukturno politiko </a:t>
            </a:r>
            <a:r>
              <a:rPr lang="sl-SI" sz="1400" i="1" dirty="0" smtClean="0">
                <a:latin typeface="Calibri" pitchFamily="34" charset="0"/>
                <a:cs typeface="Arial" pitchFamily="34" charset="0"/>
              </a:rPr>
              <a:t>(od tega 60 % za okoljske ukrepe: OMD, EK, KOPOP, DŽ;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  <a:tabLst>
                <a:tab pos="447675" algn="l"/>
              </a:tabLst>
            </a:pPr>
            <a:r>
              <a:rPr lang="sl-SI" sz="1400" i="1" dirty="0">
                <a:latin typeface="Calibri" pitchFamily="34" charset="0"/>
                <a:cs typeface="Arial" pitchFamily="34" charset="0"/>
              </a:rPr>
              <a:t> </a:t>
            </a:r>
            <a:r>
              <a:rPr lang="sl-SI" sz="1400" i="1" dirty="0" smtClean="0">
                <a:latin typeface="Calibri" pitchFamily="34" charset="0"/>
                <a:cs typeface="Arial" pitchFamily="34" charset="0"/>
              </a:rPr>
              <a:t>                     30 % za prestrukturiranje in krepitev konkurenčnosti, preostalo za spodbujanje razvoja podeželskih območij)</a:t>
            </a:r>
          </a:p>
          <a:p>
            <a:pPr marL="266700" indent="-2667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80" dirty="0" smtClean="0">
                <a:latin typeface="Calibri" pitchFamily="34" charset="0"/>
                <a:cs typeface="Times New Roman"/>
              </a:rPr>
              <a:t>≈ </a:t>
            </a:r>
            <a:r>
              <a:rPr lang="sl-SI" sz="1480" dirty="0" smtClean="0">
                <a:latin typeface="Calibri" pitchFamily="34" charset="0"/>
                <a:cs typeface="Arial" pitchFamily="34" charset="0"/>
              </a:rPr>
              <a:t>11 % za splošne storitve za kmetijstvo </a:t>
            </a:r>
            <a:r>
              <a:rPr lang="sl-SI" sz="1400" i="1" dirty="0" smtClean="0">
                <a:latin typeface="Calibri" pitchFamily="34" charset="0"/>
                <a:cs typeface="Arial" pitchFamily="34" charset="0"/>
              </a:rPr>
              <a:t>(od tega 50 % za raziskovalne, razvojne, svetovalne in strokovne storitve).</a:t>
            </a:r>
          </a:p>
        </p:txBody>
      </p:sp>
      <p:sp>
        <p:nvSpPr>
          <p:cNvPr id="12" name="Ograda vsebine 8"/>
          <p:cNvSpPr>
            <a:spLocks noGrp="1"/>
          </p:cNvSpPr>
          <p:nvPr>
            <p:ph sz="half" idx="1"/>
          </p:nvPr>
        </p:nvSpPr>
        <p:spPr>
          <a:xfrm>
            <a:off x="7380289" y="1654732"/>
            <a:ext cx="1656208" cy="170226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sl-SI" sz="1400" b="1" dirty="0" smtClean="0">
                <a:latin typeface="Calibri" pitchFamily="34" charset="0"/>
                <a:cs typeface="Arial" pitchFamily="34" charset="0"/>
              </a:rPr>
              <a:t>Struktura 2020: </a:t>
            </a:r>
          </a:p>
          <a:p>
            <a:pPr>
              <a:buNone/>
            </a:pPr>
            <a:endParaRPr lang="sl-SI" sz="1000" dirty="0" smtClean="0">
              <a:latin typeface="Calibri" pitchFamily="34" charset="0"/>
              <a:cs typeface="Arial" pitchFamily="34" charset="0"/>
            </a:endParaRPr>
          </a:p>
          <a:p>
            <a:pPr>
              <a:buNone/>
            </a:pPr>
            <a:r>
              <a:rPr lang="sl-SI" sz="1400" dirty="0" smtClean="0">
                <a:latin typeface="Calibri" pitchFamily="34" charset="0"/>
                <a:cs typeface="Arial" pitchFamily="34" charset="0"/>
              </a:rPr>
              <a:t>11 % (44 mio EUR)</a:t>
            </a:r>
          </a:p>
          <a:p>
            <a:pPr>
              <a:buNone/>
            </a:pPr>
            <a:endParaRPr lang="sl-SI" sz="1000" dirty="0" smtClean="0">
              <a:latin typeface="Calibri" pitchFamily="34" charset="0"/>
              <a:cs typeface="Arial" pitchFamily="34" charset="0"/>
            </a:endParaRPr>
          </a:p>
          <a:p>
            <a:pPr>
              <a:buNone/>
            </a:pPr>
            <a:r>
              <a:rPr lang="sl-SI" sz="1400" dirty="0" smtClean="0">
                <a:latin typeface="Calibri" pitchFamily="34" charset="0"/>
                <a:cs typeface="Arial" pitchFamily="34" charset="0"/>
              </a:rPr>
              <a:t>43 % (169 mio EUR)</a:t>
            </a:r>
          </a:p>
          <a:p>
            <a:pPr>
              <a:buNone/>
            </a:pPr>
            <a:endParaRPr lang="sl-SI" sz="1000" dirty="0">
              <a:latin typeface="Calibri" pitchFamily="34" charset="0"/>
              <a:cs typeface="Arial" pitchFamily="34" charset="0"/>
            </a:endParaRPr>
          </a:p>
          <a:p>
            <a:pPr>
              <a:buNone/>
            </a:pPr>
            <a:r>
              <a:rPr lang="sl-SI" sz="1400" dirty="0">
                <a:latin typeface="Calibri" pitchFamily="34" charset="0"/>
                <a:cs typeface="Arial" pitchFamily="34" charset="0"/>
              </a:rPr>
              <a:t>46 % </a:t>
            </a:r>
            <a:r>
              <a:rPr lang="sl-SI" sz="1400" dirty="0" smtClean="0">
                <a:latin typeface="Calibri" pitchFamily="34" charset="0"/>
                <a:cs typeface="Arial" pitchFamily="34" charset="0"/>
              </a:rPr>
              <a:t>(178 mio EUR)</a:t>
            </a:r>
            <a:endParaRPr lang="sl-SI" sz="1400" dirty="0">
              <a:latin typeface="Calibri" pitchFamily="34" charset="0"/>
              <a:cs typeface="Arial" pitchFamily="34" charset="0"/>
            </a:endParaRPr>
          </a:p>
          <a:p>
            <a:pPr>
              <a:buNone/>
            </a:pPr>
            <a:endParaRPr lang="sl-SI" sz="1400" dirty="0" smtClean="0">
              <a:latin typeface="Calibri" pitchFamily="34" charset="0"/>
              <a:cs typeface="Arial" pitchFamily="34" charset="0"/>
            </a:endParaRPr>
          </a:p>
          <a:p>
            <a:pPr>
              <a:buNone/>
            </a:pPr>
            <a:endParaRPr lang="sl-SI" sz="1400" dirty="0">
              <a:latin typeface="Calibri" pitchFamily="34" charset="0"/>
              <a:cs typeface="Arial" pitchFamily="34" charset="0"/>
            </a:endParaRPr>
          </a:p>
          <a:p>
            <a:pPr>
              <a:buNone/>
            </a:pPr>
            <a:endParaRPr lang="sl-SI" sz="1400" dirty="0" smtClean="0">
              <a:latin typeface="Calibri" pitchFamily="34" charset="0"/>
              <a:cs typeface="Arial" pitchFamily="34" charset="0"/>
            </a:endParaRPr>
          </a:p>
          <a:p>
            <a:pPr>
              <a:buNone/>
            </a:pPr>
            <a:endParaRPr lang="sl-SI" sz="1400" dirty="0">
              <a:latin typeface="Calibri" pitchFamily="34" charset="0"/>
              <a:cs typeface="Arial" pitchFamily="34" charset="0"/>
            </a:endParaRPr>
          </a:p>
          <a:p>
            <a:pPr>
              <a:buNone/>
            </a:pPr>
            <a:endParaRPr lang="sl-SI" sz="14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7" name="Raven puščični povezovalnik 6"/>
          <p:cNvCxnSpPr/>
          <p:nvPr/>
        </p:nvCxnSpPr>
        <p:spPr>
          <a:xfrm>
            <a:off x="7019961" y="2051721"/>
            <a:ext cx="360327" cy="19985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 flipV="1">
            <a:off x="6995143" y="2708551"/>
            <a:ext cx="385145" cy="6943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 flipV="1">
            <a:off x="6847011" y="3179061"/>
            <a:ext cx="533277" cy="22784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/>
          <p:cNvCxnSpPr/>
          <p:nvPr/>
        </p:nvCxnSpPr>
        <p:spPr>
          <a:xfrm flipV="1">
            <a:off x="5053428" y="1654732"/>
            <a:ext cx="21612" cy="28555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jeZBesedilom 19"/>
          <p:cNvSpPr txBox="1"/>
          <p:nvPr/>
        </p:nvSpPr>
        <p:spPr>
          <a:xfrm>
            <a:off x="4545013" y="1383040"/>
            <a:ext cx="3024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500" b="1" dirty="0" smtClean="0"/>
              <a:t>391,1 mio EUR</a:t>
            </a:r>
            <a:endParaRPr lang="sl-SI" sz="1500" b="1" dirty="0"/>
          </a:p>
        </p:txBody>
      </p:sp>
    </p:spTree>
    <p:extLst>
      <p:ext uri="{BB962C8B-B14F-4D97-AF65-F5344CB8AC3E}">
        <p14:creationId xmlns:p14="http://schemas.microsoft.com/office/powerpoint/2010/main" val="36293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7470"/>
            <a:ext cx="4858902" cy="179751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608012" y="792689"/>
            <a:ext cx="9144000" cy="675361"/>
          </a:xfrm>
          <a:noFill/>
        </p:spPr>
        <p:txBody>
          <a:bodyPr/>
          <a:lstStyle/>
          <a:p>
            <a:r>
              <a:rPr lang="sl-SI" sz="24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- </a:t>
            </a:r>
            <a:r>
              <a:rPr lang="sl-SI" sz="21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</a:t>
            </a:r>
            <a:r>
              <a:rPr lang="sl-SI" sz="21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zplačila za tržne ukrepe in neposredne podpore proizvajalcem</a:t>
            </a:r>
          </a:p>
        </p:txBody>
      </p:sp>
      <p:sp>
        <p:nvSpPr>
          <p:cNvPr id="7" name="Pravokotnik 6"/>
          <p:cNvSpPr/>
          <p:nvPr/>
        </p:nvSpPr>
        <p:spPr>
          <a:xfrm rot="10800000" flipV="1">
            <a:off x="0" y="773269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8" name="Pravokotnik 11"/>
          <p:cNvSpPr>
            <a:spLocks noChangeArrowheads="1"/>
          </p:cNvSpPr>
          <p:nvPr/>
        </p:nvSpPr>
        <p:spPr bwMode="auto">
          <a:xfrm>
            <a:off x="547688" y="18864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Proračunske podpore </a:t>
            </a:r>
            <a:endParaRPr lang="sl-SI" altLang="sl-SI" sz="3200" b="1" dirty="0"/>
          </a:p>
        </p:txBody>
      </p:sp>
      <p:sp>
        <p:nvSpPr>
          <p:cNvPr id="9" name="Elipsa 8"/>
          <p:cNvSpPr/>
          <p:nvPr/>
        </p:nvSpPr>
        <p:spPr>
          <a:xfrm>
            <a:off x="3779912" y="2492896"/>
            <a:ext cx="133051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3" y="6509593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avokotnik 11"/>
          <p:cNvSpPr/>
          <p:nvPr/>
        </p:nvSpPr>
        <p:spPr>
          <a:xfrm>
            <a:off x="3878877" y="6066263"/>
            <a:ext cx="1701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b="1" dirty="0"/>
              <a:t>Vir:</a:t>
            </a:r>
            <a:r>
              <a:rPr lang="sl-SI" sz="1200" dirty="0"/>
              <a:t> MKGP, preračuni KIS</a:t>
            </a:r>
            <a:endParaRPr lang="en-GB" sz="1200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7" y="3356991"/>
            <a:ext cx="7319153" cy="2703757"/>
          </a:xfrm>
          <a:prstGeom prst="rect">
            <a:avLst/>
          </a:prstGeom>
        </p:spPr>
      </p:pic>
      <p:cxnSp>
        <p:nvCxnSpPr>
          <p:cNvPr id="15" name="Raven puščični povezovalnik 14"/>
          <p:cNvCxnSpPr/>
          <p:nvPr/>
        </p:nvCxnSpPr>
        <p:spPr>
          <a:xfrm flipH="1">
            <a:off x="3779912" y="3140968"/>
            <a:ext cx="504056" cy="2863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grada vsebine 8"/>
          <p:cNvSpPr>
            <a:spLocks noGrp="1"/>
          </p:cNvSpPr>
          <p:nvPr>
            <p:ph sz="half" idx="1"/>
          </p:nvPr>
        </p:nvSpPr>
        <p:spPr>
          <a:xfrm>
            <a:off x="5580112" y="1487471"/>
            <a:ext cx="3240360" cy="158149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266700" indent="-2667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00" dirty="0" smtClean="0">
                <a:latin typeface="Calibri" pitchFamily="34" charset="0"/>
                <a:cs typeface="Times New Roman"/>
              </a:rPr>
              <a:t>&gt; kot 80 % sredstev za neposredna plačila, glavnina za proizvod. nevezana </a:t>
            </a: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sl-SI" sz="1400" dirty="0" smtClean="0">
                <a:latin typeface="Calibri" pitchFamily="34" charset="0"/>
                <a:cs typeface="Times New Roman"/>
              </a:rPr>
              <a:t>medletno najbolj nihajo sredstva za odškodnine in druga izredna plačila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sl-SI" sz="1300" i="1" dirty="0" smtClean="0">
                <a:latin typeface="Calibri" pitchFamily="34" charset="0"/>
                <a:cs typeface="Times New Roman"/>
              </a:rPr>
              <a:t>       - l. 2018: naravne nesreče (13 mio EUR)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sl-SI" sz="1300" i="1" dirty="0" smtClean="0">
                <a:latin typeface="Calibri" pitchFamily="34" charset="0"/>
                <a:cs typeface="Times New Roman"/>
              </a:rPr>
              <a:t>       - l</a:t>
            </a:r>
            <a:r>
              <a:rPr lang="sl-SI" sz="1300" i="1" dirty="0">
                <a:latin typeface="Calibri" pitchFamily="34" charset="0"/>
                <a:cs typeface="Times New Roman"/>
              </a:rPr>
              <a:t>.</a:t>
            </a:r>
            <a:r>
              <a:rPr lang="sl-SI" sz="1300" i="1" dirty="0" smtClean="0">
                <a:latin typeface="Calibri" pitchFamily="34" charset="0"/>
                <a:cs typeface="Times New Roman"/>
              </a:rPr>
              <a:t> 2020: covid-19 (18 mio EUR)</a:t>
            </a:r>
            <a:endParaRPr lang="sl-SI" sz="1300" i="1" dirty="0" smtClean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14" name="Raven puščični povezovalnik 13"/>
          <p:cNvCxnSpPr/>
          <p:nvPr/>
        </p:nvCxnSpPr>
        <p:spPr>
          <a:xfrm flipV="1">
            <a:off x="5361604" y="3340652"/>
            <a:ext cx="21612" cy="2855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jeZBesedilom 15"/>
          <p:cNvSpPr txBox="1"/>
          <p:nvPr/>
        </p:nvSpPr>
        <p:spPr>
          <a:xfrm>
            <a:off x="4932040" y="3112786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/>
              <a:t>178 mio EUR </a:t>
            </a:r>
            <a:endParaRPr lang="sl-SI" sz="1400" b="1" dirty="0"/>
          </a:p>
        </p:txBody>
      </p:sp>
    </p:spTree>
    <p:extLst>
      <p:ext uri="{BB962C8B-B14F-4D97-AF65-F5344CB8AC3E}">
        <p14:creationId xmlns:p14="http://schemas.microsoft.com/office/powerpoint/2010/main" val="105811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7470"/>
            <a:ext cx="4858902" cy="179751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60648" y="814304"/>
            <a:ext cx="9144000" cy="675361"/>
          </a:xfrm>
          <a:noFill/>
        </p:spPr>
        <p:txBody>
          <a:bodyPr/>
          <a:lstStyle/>
          <a:p>
            <a:r>
              <a:rPr lang="sl-SI" sz="24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- </a:t>
            </a:r>
            <a:r>
              <a:rPr lang="sl-SI" sz="21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</a:t>
            </a:r>
            <a:r>
              <a:rPr lang="sl-SI" sz="21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zplačila za razvoj podeželja in strukturno politiko</a:t>
            </a:r>
          </a:p>
        </p:txBody>
      </p:sp>
      <p:sp>
        <p:nvSpPr>
          <p:cNvPr id="7" name="Pravokotnik 6"/>
          <p:cNvSpPr/>
          <p:nvPr/>
        </p:nvSpPr>
        <p:spPr>
          <a:xfrm rot="10800000" flipV="1">
            <a:off x="0" y="773269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8" name="Pravokotnik 11"/>
          <p:cNvSpPr>
            <a:spLocks noChangeArrowheads="1"/>
          </p:cNvSpPr>
          <p:nvPr/>
        </p:nvSpPr>
        <p:spPr bwMode="auto">
          <a:xfrm>
            <a:off x="547688" y="18864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Proračunske podpore </a:t>
            </a:r>
            <a:endParaRPr lang="sl-SI" altLang="sl-SI" sz="3200" b="1" dirty="0"/>
          </a:p>
        </p:txBody>
      </p:sp>
      <p:sp>
        <p:nvSpPr>
          <p:cNvPr id="9" name="Elipsa 8"/>
          <p:cNvSpPr/>
          <p:nvPr/>
        </p:nvSpPr>
        <p:spPr>
          <a:xfrm>
            <a:off x="3779912" y="1988840"/>
            <a:ext cx="1330511" cy="576064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3" y="6509593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avokotnik 11"/>
          <p:cNvSpPr/>
          <p:nvPr/>
        </p:nvSpPr>
        <p:spPr>
          <a:xfrm>
            <a:off x="3563888" y="6104329"/>
            <a:ext cx="1701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b="1" dirty="0"/>
              <a:t>Vir:</a:t>
            </a:r>
            <a:r>
              <a:rPr lang="sl-SI" sz="1200" dirty="0"/>
              <a:t> MKGP, preračuni KIS</a:t>
            </a:r>
            <a:endParaRPr lang="en-GB" sz="1200" dirty="0"/>
          </a:p>
        </p:txBody>
      </p:sp>
      <p:cxnSp>
        <p:nvCxnSpPr>
          <p:cNvPr id="15" name="Raven puščični povezovalnik 14"/>
          <p:cNvCxnSpPr/>
          <p:nvPr/>
        </p:nvCxnSpPr>
        <p:spPr>
          <a:xfrm flipH="1">
            <a:off x="3635896" y="2531658"/>
            <a:ext cx="242981" cy="819818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Slik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93296"/>
            <a:ext cx="6971642" cy="2700000"/>
          </a:xfrm>
          <a:prstGeom prst="rect">
            <a:avLst/>
          </a:prstGeom>
        </p:spPr>
      </p:pic>
      <p:sp>
        <p:nvSpPr>
          <p:cNvPr id="20" name="Ograda vsebine 8"/>
          <p:cNvSpPr>
            <a:spLocks noGrp="1"/>
          </p:cNvSpPr>
          <p:nvPr>
            <p:ph sz="half" idx="1"/>
          </p:nvPr>
        </p:nvSpPr>
        <p:spPr>
          <a:xfrm>
            <a:off x="5254438" y="1487471"/>
            <a:ext cx="3710050" cy="195833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266700" indent="-2667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00" dirty="0">
                <a:latin typeface="Calibri" pitchFamily="34" charset="0"/>
                <a:cs typeface="Times New Roman"/>
              </a:rPr>
              <a:t>i</a:t>
            </a:r>
            <a:r>
              <a:rPr lang="sl-SI" sz="1400" dirty="0" smtClean="0">
                <a:latin typeface="Calibri" pitchFamily="34" charset="0"/>
                <a:cs typeface="Times New Roman"/>
              </a:rPr>
              <a:t>zrazito povečanje sredstev z letom 2018, kar se je odrazilo tudi na agregatu</a:t>
            </a:r>
          </a:p>
          <a:p>
            <a:pPr marL="266700" indent="-2667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00" dirty="0" smtClean="0">
                <a:latin typeface="Calibri" pitchFamily="34" charset="0"/>
                <a:cs typeface="Times New Roman"/>
              </a:rPr>
              <a:t>povečanje predvsem </a:t>
            </a:r>
            <a:r>
              <a:rPr lang="sl-SI" sz="1400" dirty="0">
                <a:latin typeface="Calibri" pitchFamily="34" charset="0"/>
                <a:cs typeface="Times New Roman"/>
              </a:rPr>
              <a:t>v segmentu krepitve konkurenčnosti (več sredstev za posodobitve kmetijske proizvodnje, predelavo in trženje ter ukrep male kmetije</a:t>
            </a:r>
            <a:r>
              <a:rPr lang="sl-SI" sz="1400" dirty="0" smtClean="0">
                <a:latin typeface="Calibri" pitchFamily="34" charset="0"/>
                <a:cs typeface="Times New Roman"/>
              </a:rPr>
              <a:t>).</a:t>
            </a:r>
          </a:p>
          <a:p>
            <a:pPr marL="266700" indent="-2667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sl-SI" sz="1400" dirty="0" smtClean="0">
                <a:latin typeface="Calibri" pitchFamily="34" charset="0"/>
                <a:cs typeface="Times New Roman"/>
              </a:rPr>
              <a:t>50 % za okoljske ukrepe, od tega polovica za OMD, polovica pa za KOPOP, EK in DŽ.</a:t>
            </a:r>
          </a:p>
        </p:txBody>
      </p:sp>
      <p:cxnSp>
        <p:nvCxnSpPr>
          <p:cNvPr id="13" name="Raven puščični povezovalnik 12"/>
          <p:cNvCxnSpPr/>
          <p:nvPr/>
        </p:nvCxnSpPr>
        <p:spPr>
          <a:xfrm flipH="1" flipV="1">
            <a:off x="4860032" y="3533299"/>
            <a:ext cx="88853" cy="252862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jeZBesedilom 13"/>
          <p:cNvSpPr txBox="1"/>
          <p:nvPr/>
        </p:nvSpPr>
        <p:spPr>
          <a:xfrm>
            <a:off x="4211960" y="328858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/>
              <a:t>169 mio EUR </a:t>
            </a:r>
            <a:endParaRPr lang="sl-SI" sz="1400" b="1" dirty="0"/>
          </a:p>
        </p:txBody>
      </p:sp>
    </p:spTree>
    <p:extLst>
      <p:ext uri="{BB962C8B-B14F-4D97-AF65-F5344CB8AC3E}">
        <p14:creationId xmlns:p14="http://schemas.microsoft.com/office/powerpoint/2010/main" val="4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20" y="4509120"/>
            <a:ext cx="6840000" cy="1857548"/>
          </a:xfrm>
          <a:prstGeom prst="rect">
            <a:avLst/>
          </a:prstGeom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6158"/>
            <a:ext cx="8208912" cy="640234"/>
          </a:xfrm>
          <a:solidFill>
            <a:schemeClr val="bg1"/>
          </a:solidFill>
        </p:spPr>
        <p:txBody>
          <a:bodyPr/>
          <a:lstStyle/>
          <a:p>
            <a:r>
              <a:rPr lang="sl-SI" sz="26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KAZALCI EKONOMSKEGA RAČUNA ZA KMETIJSTVO</a:t>
            </a:r>
          </a:p>
        </p:txBody>
      </p:sp>
      <p:sp>
        <p:nvSpPr>
          <p:cNvPr id="12365" name="PoljeZBesedilom 19"/>
          <p:cNvSpPr txBox="1">
            <a:spLocks noChangeArrowheads="1"/>
          </p:cNvSpPr>
          <p:nvPr/>
        </p:nvSpPr>
        <p:spPr bwMode="auto">
          <a:xfrm>
            <a:off x="5508104" y="6381328"/>
            <a:ext cx="21604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/>
              <a:t>Vir: </a:t>
            </a:r>
            <a:r>
              <a:rPr lang="sl-SI" sz="1200" dirty="0" smtClean="0"/>
              <a:t>SURS, KIS (ocena za 2021)</a:t>
            </a:r>
            <a:endParaRPr lang="en-GB" sz="1200" dirty="0"/>
          </a:p>
        </p:txBody>
      </p:sp>
      <p:sp>
        <p:nvSpPr>
          <p:cNvPr id="15" name="Pravokotnik 14"/>
          <p:cNvSpPr/>
          <p:nvPr/>
        </p:nvSpPr>
        <p:spPr>
          <a:xfrm rot="10800000" flipV="1">
            <a:off x="0" y="765175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26035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Dohodek</a:t>
            </a:r>
            <a:endParaRPr lang="sl-SI" altLang="sl-SI" sz="3200" b="1" dirty="0"/>
          </a:p>
        </p:txBody>
      </p: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2" y="6511454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ravokotnik 17"/>
          <p:cNvSpPr>
            <a:spLocks noChangeArrowheads="1"/>
          </p:cNvSpPr>
          <p:nvPr/>
        </p:nvSpPr>
        <p:spPr bwMode="auto">
          <a:xfrm>
            <a:off x="5823170" y="4674363"/>
            <a:ext cx="405014" cy="1687525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6180006" y="4826913"/>
            <a:ext cx="1200306" cy="546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000" b="1" dirty="0"/>
              <a:t>Faktorski </a:t>
            </a:r>
            <a:r>
              <a:rPr lang="sl-SI" sz="1000" b="1" dirty="0" smtClean="0"/>
              <a:t>dohodek na delovno </a:t>
            </a:r>
            <a:r>
              <a:rPr lang="sl-SI" sz="1000" b="1" dirty="0"/>
              <a:t>moč </a:t>
            </a:r>
          </a:p>
          <a:p>
            <a:pPr algn="ctr"/>
            <a:r>
              <a:rPr lang="sl-SI" sz="950" dirty="0"/>
              <a:t>(realno; cene </a:t>
            </a:r>
            <a:r>
              <a:rPr lang="sl-SI" sz="950" dirty="0" smtClean="0"/>
              <a:t>2015)</a:t>
            </a:r>
            <a:endParaRPr lang="sl-SI" sz="95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543323"/>
            <a:ext cx="6840000" cy="3181821"/>
          </a:xfrm>
          <a:prstGeom prst="rect">
            <a:avLst/>
          </a:prstGeom>
        </p:spPr>
      </p:pic>
      <p:cxnSp>
        <p:nvCxnSpPr>
          <p:cNvPr id="21" name="Raven povezovalnik 20"/>
          <p:cNvCxnSpPr/>
          <p:nvPr/>
        </p:nvCxnSpPr>
        <p:spPr>
          <a:xfrm>
            <a:off x="1331640" y="3402000"/>
            <a:ext cx="4248000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Pravokotnik 9"/>
          <p:cNvSpPr>
            <a:spLocks noChangeArrowheads="1"/>
          </p:cNvSpPr>
          <p:nvPr/>
        </p:nvSpPr>
        <p:spPr bwMode="auto">
          <a:xfrm>
            <a:off x="5292080" y="1543323"/>
            <a:ext cx="405014" cy="3164225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96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1856749" y="3140968"/>
            <a:ext cx="8928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sl-SI" altLang="sl-SI" sz="3200" b="1" dirty="0" smtClean="0"/>
              <a:t>Hvala za vašo pozornost.</a:t>
            </a:r>
            <a:endParaRPr lang="sl-SI" altLang="sl-SI" sz="2300" b="1" dirty="0"/>
          </a:p>
        </p:txBody>
      </p:sp>
      <p:sp>
        <p:nvSpPr>
          <p:cNvPr id="7" name="Pravokotnik 6"/>
          <p:cNvSpPr/>
          <p:nvPr/>
        </p:nvSpPr>
        <p:spPr>
          <a:xfrm rot="10800000" flipV="1">
            <a:off x="0" y="1196752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07" y="332656"/>
            <a:ext cx="4362533" cy="6070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340768"/>
            <a:ext cx="375423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6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ravokotnik 11"/>
          <p:cNvSpPr>
            <a:spLocks noChangeArrowheads="1"/>
          </p:cNvSpPr>
          <p:nvPr/>
        </p:nvSpPr>
        <p:spPr bwMode="auto">
          <a:xfrm>
            <a:off x="547688" y="396528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Vsebina</a:t>
            </a:r>
            <a:endParaRPr lang="sl-SI" altLang="sl-SI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458911"/>
            <a:ext cx="770485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1000"/>
              </a:spcBef>
              <a:spcAft>
                <a:spcPts val="1000"/>
              </a:spcAft>
              <a:buClr>
                <a:srgbClr val="507300"/>
              </a:buClr>
              <a:buSzPct val="95000"/>
              <a:buFont typeface="Wingdings" panose="05000000000000000000" pitchFamily="2" charset="2"/>
              <a:buChar char="v"/>
              <a:defRPr/>
            </a:pPr>
            <a:r>
              <a:rPr lang="sl-SI" sz="2400" b="1" dirty="0">
                <a:latin typeface="+mn-lt"/>
              </a:rPr>
              <a:t> </a:t>
            </a:r>
            <a:r>
              <a:rPr lang="sl-SI" sz="2400" b="1" dirty="0" smtClean="0">
                <a:latin typeface="+mn-lt"/>
              </a:rPr>
              <a:t>Strukturne spremembe kmetijskih gospodarstev</a:t>
            </a:r>
          </a:p>
          <a:p>
            <a:pPr marL="342900" indent="-342900" fontAlgn="auto">
              <a:spcBef>
                <a:spcPts val="1000"/>
              </a:spcBef>
              <a:spcAft>
                <a:spcPts val="1000"/>
              </a:spcAft>
              <a:buClr>
                <a:srgbClr val="507300"/>
              </a:buClr>
              <a:buSzPct val="95000"/>
              <a:buFont typeface="Wingdings" panose="05000000000000000000" pitchFamily="2" charset="2"/>
              <a:buChar char="v"/>
              <a:defRPr/>
            </a:pPr>
            <a:r>
              <a:rPr lang="sl-SI" sz="2400" b="1" dirty="0" smtClean="0">
                <a:latin typeface="+mn-lt"/>
              </a:rPr>
              <a:t> Proizvodnja po pomembnejših kmetijskih trgih</a:t>
            </a:r>
          </a:p>
          <a:p>
            <a:pPr marL="342900" indent="-342900" fontAlgn="auto">
              <a:spcBef>
                <a:spcPts val="1000"/>
              </a:spcBef>
              <a:spcAft>
                <a:spcPts val="1000"/>
              </a:spcAft>
              <a:buClr>
                <a:srgbClr val="507300"/>
              </a:buClr>
              <a:buSzPct val="95000"/>
              <a:buFont typeface="Wingdings" panose="05000000000000000000" pitchFamily="2" charset="2"/>
              <a:buChar char="v"/>
              <a:defRPr/>
            </a:pPr>
            <a:r>
              <a:rPr lang="sl-SI" sz="2400" b="1" dirty="0" smtClean="0">
                <a:latin typeface="+mn-lt"/>
              </a:rPr>
              <a:t> Cene kmetijskih pridelkov</a:t>
            </a:r>
          </a:p>
          <a:p>
            <a:pPr marL="342900" indent="-342900" fontAlgn="auto">
              <a:spcBef>
                <a:spcPts val="1000"/>
              </a:spcBef>
              <a:spcAft>
                <a:spcPts val="1000"/>
              </a:spcAft>
              <a:buClr>
                <a:srgbClr val="507300"/>
              </a:buClr>
              <a:buSzPct val="95000"/>
              <a:buFont typeface="Wingdings" panose="05000000000000000000" pitchFamily="2" charset="2"/>
              <a:buChar char="v"/>
              <a:defRPr/>
            </a:pPr>
            <a:r>
              <a:rPr lang="sl-SI" sz="2400" b="1" dirty="0"/>
              <a:t> Zunanja </a:t>
            </a:r>
            <a:r>
              <a:rPr lang="sl-SI" sz="2400" b="1" dirty="0" smtClean="0"/>
              <a:t>trgovina</a:t>
            </a:r>
            <a:endParaRPr lang="sl-SI" sz="2400" b="1" dirty="0" smtClean="0">
              <a:latin typeface="+mn-lt"/>
            </a:endParaRPr>
          </a:p>
          <a:p>
            <a:pPr marL="342900" indent="-342900" fontAlgn="auto">
              <a:spcBef>
                <a:spcPts val="1000"/>
              </a:spcBef>
              <a:spcAft>
                <a:spcPts val="1000"/>
              </a:spcAft>
              <a:buClr>
                <a:srgbClr val="507300"/>
              </a:buClr>
              <a:buSzPct val="95000"/>
              <a:buFont typeface="Wingdings" panose="05000000000000000000" pitchFamily="2" charset="2"/>
              <a:buChar char="v"/>
              <a:defRPr/>
            </a:pPr>
            <a:r>
              <a:rPr lang="sl-SI" sz="2400" b="1" dirty="0" smtClean="0"/>
              <a:t> Samooskrba</a:t>
            </a:r>
            <a:endParaRPr lang="sl-SI" sz="2400" b="1" dirty="0" smtClean="0">
              <a:latin typeface="+mn-lt"/>
            </a:endParaRPr>
          </a:p>
          <a:p>
            <a:pPr marL="342900" indent="-342900" fontAlgn="auto">
              <a:spcBef>
                <a:spcPts val="1000"/>
              </a:spcBef>
              <a:spcAft>
                <a:spcPts val="1000"/>
              </a:spcAft>
              <a:buClr>
                <a:srgbClr val="507300"/>
              </a:buClr>
              <a:buSzPct val="95000"/>
              <a:buFont typeface="Wingdings" panose="05000000000000000000" pitchFamily="2" charset="2"/>
              <a:buChar char="v"/>
              <a:defRPr/>
            </a:pPr>
            <a:r>
              <a:rPr lang="sl-SI" sz="2400" b="1" dirty="0" smtClean="0"/>
              <a:t> Proračunske podpore</a:t>
            </a:r>
            <a:endParaRPr lang="sl-SI" sz="2400" b="1" dirty="0">
              <a:latin typeface="+mn-lt"/>
            </a:endParaRPr>
          </a:p>
          <a:p>
            <a:pPr marL="342900" indent="-342900" fontAlgn="auto">
              <a:spcBef>
                <a:spcPts val="1000"/>
              </a:spcBef>
              <a:spcAft>
                <a:spcPts val="1000"/>
              </a:spcAft>
              <a:buClr>
                <a:srgbClr val="507300"/>
              </a:buClr>
              <a:buSzPct val="95000"/>
              <a:buFont typeface="Wingdings" panose="05000000000000000000" pitchFamily="2" charset="2"/>
              <a:buChar char="v"/>
              <a:defRPr/>
            </a:pPr>
            <a:r>
              <a:rPr lang="sl-SI" sz="2400" b="1" dirty="0" smtClean="0">
                <a:latin typeface="+mn-lt"/>
              </a:rPr>
              <a:t> Dohodek</a:t>
            </a:r>
            <a:endParaRPr lang="sl-SI" sz="2400" dirty="0">
              <a:latin typeface="+mn-lt"/>
            </a:endParaRPr>
          </a:p>
        </p:txBody>
      </p:sp>
      <p:sp>
        <p:nvSpPr>
          <p:cNvPr id="9" name="Pravokotnik 8"/>
          <p:cNvSpPr/>
          <p:nvPr/>
        </p:nvSpPr>
        <p:spPr>
          <a:xfrm rot="10800000" flipV="1">
            <a:off x="0" y="926752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2" y="6453336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AutoShape 9" descr="data:image/jpeg;base64,/9j/4AAQSkZJRgABAQAAAQABAAD/2wCEAAkGBhMSERUUEhQWFRUWGR0YGRgYGBoYHBoaGhcYGBoYHRwYHCYeHBokHhcXIC8iIycpLCwsFx8xNTAqNSYrLCkBCQoKDgwOGg8PGi8kHyQvLCwvLCwsLCwsLCwsLyksLCwvLCwsLCwsLCwsLCwsLCwsLCwsLCwsLCwsLCwsLCwsKf/AABEIAMIBAwMBIgACEQEDEQH/xAAcAAACAgMBAQAAAAAAAAAAAAAFBgMEAAIHAQj/xABCEAABAgQEAwYDBwQBAwIHAAABAhEAAwQhBRIxQQZRYRMicYGRoTKx8AcUI0LB0eFSYnLxghWSsrPCFhckQ3ODov/EABoBAAIDAQEAAAAAAAAAAAAAAAIDAQQFAAb/xAA0EQACAgEDAgMGBAYDAQAAAAABAgARAxIhMQRBE1FxBSIyYYHwQqGx0TM0kcHh8RUjUhT/2gAMAwEAAhEDEQA/AObLoVylAzJawl9NC3IKYjz9obhi1JPpp34UqRNSR2SAF95BKQRmcutLKLqAfN0sQkV6S4WAoHn156684CYtgaXKpPd5pf5PteMlcur4pW1QdQ8MzZhUpAdKdwd+UWJ0syUnMgrzskZir8NQLkpDhnD20tDrwhjdMik7KcTmTmUzAZr6AtqbfzAXiTGJUxExCZaUAhOU5lE5swJDlwbA/wBOur2KMjlnqCZDwZjc2VOH4yhIzATJS1kpUhQyqYGwID+ghsm4KicZtPMUUqlKIsHJTqlaRuCG5s/KObDCyfz5bbOT+kMKMRWVoUpaswQhOfQgy05UrsXukAHweK+dGI1KYViqMK43gFSukRMS3Ztlyg95kd0JY3J7rlnfUwnyKtUstp4h/nDYcUnd865wy0sCmZu5SQU5uoF+h1oKrpUwfioLaAu58rkt7QkZRVVYkkA8cwLi1EmpQFBkzh8J0BD/AAks3Mj9BF/hchYyz1FNRLcSwtlS1goISSC7sT8Qd2EWqThqVOWESJh7QmyFA94M9iBb3HURLiOAS6NSfvEwKmoFkJJVlCi7DbztqWeLCZAU0DjttuIzHl0fELEkpaBKUXJcWJUGJN37odt/JoXsRsWF3ceLFx1uC3OGOhqUTElJOUG7anoOg3hexruqdrWI8rfXjHJYybyvzZlCooApIKb+PL6/WKLkKfRi8WpNUUqYGw+W36Roq7nWL9kDedD03D7AsUuHHIjUHqIo43iVVNkiVMnTFIlhwgqOUgbtuRs72hiw4ApAUC2UEhWjMzgWI8bHkYyXRSVoWlDlyEgzDmFiCWDhTEFixe/nFHFkbGdjtGoSIscKcNyaqYlEyeUFRsANdbBRtmNorYxgsuSVoAmKZXcmEgJKdjlAN/O0W5/Ds6RNSCRlUbLS7DyNwbfzHSjhcmVIQmllZ5oS8xagVkEd4/FZJ3sAzp1MauXOgQFDcMv5TjtHhCFvmmZCA4s7nYBvnDZVZb5F5rXLNfKCoN4/LrDtiy1VUuUhctBdOYg6kf1grFtLAX1jnNbI7OcRKJKNdXykdRYjkevnFLxfFb0ima5d+/D4gkZilio8irMw6ZopYhVpSghSEqKrJUXCkEEF0kHe4ILgx4tTMdize7iBmIOueiX1A/7iH9miwlWL4nCyY18NUOYpCtu8X3c5j8wP9R1fCsSyIcgJCUuVXa35UjcsD4XJ68rw2qCahGoBfS1iCw+Rhh4j4iEqiXoArupSD3lE2JVuzPf0ihlYvl9f7yEamljizD0ZUVchQRLnqCpmYqcEB8oYW3JuCRZ2Ea0VOalKchlTEKPxJQAEnTVQU6hyY9YqfZhUqqJM2nnpeXNIyP8ACFp0YagWA5WbnDfJCJEpTZUpQMoAYAMHNtrWH+UIyDT7p3Ij2uB8M4DAV2k2fNnKv3VZQgjTKUgXF223gPxj9nUtMpJpEEKCmU6lEFJ1JKiWy2v1PSGKp4iUUky/w0ABJmEd42uEjmT6dLwo1mJTjnX2iwDYOcxbbW3pDEV+b47doOoDniTysRlU8pNOggrkocqIGXtFEavqbu1wLb6L3YFbqVNKlLLmxvdi5zA766xLT4apRBL3ufE6xcOHHe+1h5xX8fQKBgM+qKGL0w7A9jISlHaBWbMpUxADpynMlJyEsXa1gdbrhBbS0dYkYHmzBRZKgUnwIIN/PrCgrgadLmZVMuWPzBRHl4+0aHTdfiNhjUMNcU3j2OlUuC0SUALpiVDU9ub3/wAh8oyLX/14vOdqEEUilZbd5OxTfyO484kVWnncb/L9oDS6ZSC8tRB22MFBxGot2qEKIFytNz1zJIUPMmK7L3EXQl/A66nMwipCsqkkJytaZYpd/wAp59RGYlgM2bKEyWM57QSglIu5YoBAO/eAO7HlHlBLkTrmnmpS4BXLWkpBJYMJgc3OgJgrLqpEorSibM7KYjKStIBaxStLK+JKgFA6uGteFhhq+c7TW5gNAItvpE0k3aIkzkFRMyYCSSSUpVckudQGDwcwziGnlFwkC39JL+Pd8OcAzleBcCge8p4Jia1zzJRJXUSxZSUAlQJLkg8tj4E+LWrCu1zSj3JyXyqLOoDULAsVgM/MXBN4Er4sQhBTToElJ+IggqmH+9YAJ1NrC8CKfihKVjK4U4IPIj57+vjFLJiLHUi1G+7LlLxIulWtEuaJaj+GpQld8MWKQpVk+LbCA86VLutUxa1KJL2BJOr5gS76mLmO1Ged26Ey1KUkBUuYO6SzOHUHOmpHnC8Jh0VYgaM1/CLmIEoK2+UBjtLtK4cpXl8ifYC8R1YBN1lRNipjfr3j7fKJsDqQianOkLRm7yTaxBBIIuCNQ24i3iBlEkSwog6EjLbbXy2vBsSrCDvUBT6a1i9wn69vSDGHYJ2nduCGbdzufp9REnD0pMycCRYa+usF+L6FcmjlzUlaZiZoBIsUumZoR/gOWu8Ne2IQGEBcDTaGZIJzKBCupctz6XMX8NmLCXSWfUpCSrU81BopYZKzoStZMxS7lyXcnob2Ahgo0SkI0bUaXB5Hf/cJyEhdPMjgyjMKlsZhUGLAKuWI+KxI8bwyzcaVIabLyklJkrBuDkCW9bsekCafD+0W72O7v7wwHAM6OzUoi+bXcA8/E+MQMyYyA0lQTxFvibiz7yppSShIlplk7sAykhrMSTfccoA0tJ+Khay0tJY/4kMT6GLvEOGTKTvE5pexA3/uA0/WFhNfNnqyyzlHM6DwHOLiaHUleDIKm95akqC0kDqoA6htR1sP/wCYvYXRiZOuPhcvuHt+sD5CpqMiVqCgj4C12cqKVbs5LeJEOPDeHSiJ6lrCLywizuC6y3h3B5xDgkHRv6QqviVajClpnJmJSpb6BIzFwlgAB5NFTF+E8Rm99dNMCW7oYH2Bck/WkdLpMUppIASpRPMJPztrEdRxelc1OVJKQxUNNtPeKo1oR7u/znKANzzF3hXCVyhIQtSsyS4T8ISogqvzazvyMEsfkyxPWtQS2dSkpGqyfzKL2T0ghjmIS8xqHIzDup0JKQxUWOg94Qapa5i1LWS50F7Db1he+okmNcgDzhBdYqfMACSrYAd1I5NY29Iv1HDOZDKnISVBgA5YEFiSWA00gbhNRku7tqyxvzY3+UEJsr7wfxVCSEjNmIJSFEskKu4cBRfZ4nIzIKWLAB3MqpRkZKmSds1iRzD7Fok+9y0ga/5Av62MWcQw5ZHY1aVkvmlT0BK2B+IXIK0nWx38IW6bCTRzldjPTNTZ0KQoWP5VpVZtCCCfGM0YFcE3v5QqHaFZuIgqKXsktbw/2HinNxEuxAexvfm8U6ZBcqVYm0erAUgE7qtzYBvmSfMQa4UB4ieZYVOlm5yv5j5CMjVOEpIc5vUftHkFpX5zt50ZX2d4ev4ZSk/4zFdeZMLvF32fUNPJVMM4oOiRMKSCdgyUFR5sAXHLUeS/tNlKQRT51K17yCnKDcEvYl7AAnXkDCdis2bUzM8xRUdg5sOQ6/OLWLUm+UkHyj3ZVHG8BzqxWcKC1KKQySbAWbup0THqEqWe8o+d/rSCAwzmD8jF6kwh9L+x5w5swPErFiZRpsLVqzjpf/UXBhL7N1bSDmHYUp+658P4/SGOThGYMUMSWcJI1bWwii+Zr2g0ZzSqoyix/wB/xA6ZIALm0dIrsBTmIZ2J2gHi3D7IsOun1pFnDmBq5wuV6Tg6om0oqM6MhexV3rFg1mdxpy8YXK6iXKIzBjv66+EM9LxdNp6QU5lEpzFQUFcy5GhbyiCoqZdUkZAQpKWWkkP4jmNfrW3RU8beccwHaLqVEtBqnSTJfPLBCwwNlaagmxHMdBFOnwZapiZQso87AAanyh0p+FqeWliozFbtYe7xaXpmyrsaHnCxqSYs0WJTqNZVLCCFi4UErA6A7a7Rdnzp1RISk3SpJSEpJNwpRBIP5g/o0EqvBpeUukDro3pFWVXzKZFgmZKBPxJ3VdswYg9QYJundFuwTJKkRdoKlu4djby1EGU4m4AW6h1+IdAr9wW2aF+ZNStRUAxzKduZcv7xrU1ykLy2Jdm6vFc49RgERyoawJH4U0C7gTQ3inMHS3iR5PF6rxyeJQORQALZhcbGyg4t+0JEniIoJTlD7nKlV/8AkILUfEUm3aoWoHUqXf8A4h8o83A5Qhums3UNR2hCv4lC0FExObMm42Li/k7ws4fTJlhx4wQxJKs6wUnKkgFJUklL/CzG46ixgZP7qbHUsPE9INMejYd4Lg8S9IKZh0cbPv1blBumW1oH0MgBI5s0W0qaPSdLjXEtRgWhCSTyMX8MwtU0KKWABDk6X39oCibo2pgxNxwSJcuUNj2iy+5BAFuQPygesQPiO2/acVEJ4jhqJYZd16n+0XKUtz/MSdyOUKxkBRvYE3bq37xrX/aXndPZZnsVlkq9gfnFdOMynBuBbQvHjWTINzIar2lw0yJQUtIH9KTrcu6rg6AWa93ixheNnIpCg4IykEuCC9m2+maI1TkT5eULuCCN9stxqzNFJU0IITqQblyPAM/neIxnXs3ME2uwjbh+IKRJ7PKFIDkJmAqy9Bdx4bRTxGkmvmzkC5YaAAMGHi/rFSjxbud5syjYad3q3mfKN6zGgQE7MA/MaPAaTq4nCBa6WS7ADRwOo18OkaVWIJllKFy5hQ2bPLvluxBS2gbmNd4syqoFTTFC51Sl26u9/ACLWIr7BCpiwodm/wANn/KQDv8AEPaBVirgMvpJVTZlGXMpyHTPlsdMyZgPmyCH8CYyIabFu0SFgykhTll5CrU6nJrvHkXdOTy+/wCkseCflA32cSkKnrpp+VE1RSUBbjN3fhcFnYuBu5aOsI4VkJDqSknzt5vcx86JlKXmnGYkEGzq76jb4QATbVyw6vaD2H/abXygEmaJgGnapCz/AN1lHzMWeq6LJkOtCLPIP9ok473nYp1FKBshLDp+94G1E4IskAHkNfaAGD8XVM1JVPRLQHYAJUPMus2/aKeMYsZoyJJCdyO6T6aCI6f2V1Di2IH5xRWtjGBXFSZYZStNhcjmOnnFWd9pEtNgknqVN7JBtCYcPQDZLnmbxk6SCgp0OxGoP7RaPscd2uEMY84zTvtDJLplA9XP6gfKCvDdVMryQUplSkm6viJPIOG01LHX05ROnFCe9mfbM8dW4HXkkIA8fW8T03s3Fq3FwxjCw/i2Dolp/DSPGAE2nSv40pPiAf8AUO8yXnRCdiCMiyI9AlVpqWNAIgyuSUzULAASAU2exUrMXfY7eENlDToCBcFRgNQUonFUs/mSoeBax8QWPlAvhtM5RSJigH0/qI5kaAdd+UVMuI1ox7RDgqNo04tJCUMNTC3XYTULlqCZcxSbH4FEWI1ADkQ79vKlpA1O5OvrBbD6qV2Zcs8cuFlT3jJRCeTOIyMJaaUqGUKux/KX06g3Y+txF6qw8iacgGdTEOd1d507PeOj8VIpZwBWWUm4WNUnfxB3Hy1hHmVmSoBUxCUjKR0cc9N/OM9+mc5VA4MF0Ky3hnAKAkLnNMWfyA5UD/Ii58mgRieHyytkCUAm3dQwPg7k+cEajHVKDAs8UVJjWXAqye20G19HmydnN74TlUkhwEjRjqRflbazQFq6hSWzHMyrnTQwwLKXcNm06wDxOT+IwD5tme8U8uFRuvaQxjHTzQQ40MSBcAcPE2WllJLDTn6axfFaDvFzGdrnatoXlzgi+qtv3inVrKgRdSl26l4rfePeD2BzqdJBmKCi9wFAPfQP084p9d1a4kIG5MBiYoYrhgTMKA+mt9SHiKjoQk/EElrKUMwfa/5R1YtDvxJg4nTUzaX8RKgHGpSQALtty/iK8nBJSD+K5VyukDx3MYK9QNIs7zrqKiqqcJjKKgtBZht4N894asOrc4AnIv8A1ZT7t+kMNAJRYhAFgMzata3gzc4vylJT+Zn2YP68oTnzjJ+Hfz7w7i0umkpIDhzoCrXozvGlRShOxfraHGVhyFlilKgfOKU/C++tGXugOO9YdRvuA3jFUaidpBqriXNnhAUvQpDh/wCrRNtw5BbkDGmOypSKPP261TZhcMWBFioFPIEAvuWhir8CCkKTYoU1w7jk/h0094TZ/CNRnKUZVgXBKmBD8j11HXrGn05xoLfmEjaZLVUlJKVkmS15wlJU6d1ISo7jnGRWqcAxBSiVpUpR1OZ383jIL/q/9/nJsRXVTpbQRWmU6bAC6iAPOLilRRqlEFJGxj0bgASAY2YhUCVLlyxoNTytYRVVV8ogVOExN7vFIlSbEZhzGvmN/KGE1xFjfmFpVTzjdSgd2HPX5QKkVD7K9D+sM/DGHJWkTV3GqU/qr9oWNzDYxVrhNULpGUXdg4HrDxwliFkgX+tYAz0avvrFDDMSVSzACe6/dVt4GOXGMRsd4IN7TvOGzwtDgvClxGgdo3OI6Di2WtNl5CR0Y/zA6fiIK0pfORy1McX0i48mhtDdAE08lc9dmSyRzUbJA8/lC1QYq63B0DfXtFvjOTMZKVG6UpXkGgJBcdSx9YSMKxHKspO5tC8GSzZijZFGPiq9SlFzbaLIxJQSwMLsisBMEUreLTZKENTJaqcSk9YX8VqlICOTm3i0GxNsSbCK1O0xbs/LpCkYvxIdu0oSJqj+VXofnGs6sJDBxDbT4PMylRAYX0ijW4Ykg2Y84blRmQhTEmxFpKdBzgzRUbhwLu3X61ihRUZM9KT1+VoZsAIRNyrsCD7Bx8iPOMZMnhZQp+s7mazMPTLllUxNyCE835+ULeL4c6ApmY6/W3WGTFK7tlk6JFkjkP3gbOQ4jbZNS1OagYEwqoUhaRMeZKBGZGYhxySdiNtudoPcR4AmSET5JzU868svcG57NX9wYjyPKAqiJSu8O4T6dPDkdot1c4rkGSFq7EqC2LEpWAQCOYINyGfyjAyqEbS39YwGxTfSaYdjH3eYleZi/rzFtjpD9/8AEtMtLiYkW0II+YjjtXhykKYlxsRofrlEqJ5AAclvraM/qekR6J5glNM6lUV9OzGehH+KgGvuID1Csie0E5CkksCC/tqfQwlpmJUUgqCCXdRdtLC31eDVHMCqcpBfIQfcg/8AlFRsXhAVIHEZaadOLHO++vpZot1HEU9A7M9mLagAliDqp2e8Nc7BqefSyrh+zGWYlsyTlAP6uIRcXo59NmSFLmKSbhQBBT/UD8THoYgBr2qGdpPSYkRotI6OB/Bi8qYkpMwzBLEsXAOhcALTa6ToettCIU/+sySkGYnITrlv7a/OCYldxKgoFB0LkA89bHW46wBv8QMAQlL4vW1pKW2OcocbHKRZwx84yA6sPBuFgDkXLRkRrTy/WdZnIU1cwDmOsTYfOK5ne5GKoNo8kTMis3KPXq5veNhv7sR8KmHJnERT1KDBxcgWH7mJEVySLGIJs/vo5Al/RosErW0GFpEsM0H+Ean8MDXLb0gFNmWSE7D1f6Ee4Liv3eec3wruPHceP7wRNQRuIaxKhKFFJDbjwOkBaiWC4Nx1h2r5kurlJyKAWNCfdJHL5ecJtfTrlqKVhjtyPUHQiGBgYsiDaKSi4A0JGpH6w1YRUppgF5QZhDoT/TyWrryHnyhYnoykLTyZQ59fGLCKrN3szvvCSBxHBq3jBU4uqYSpZKlHnr/AhdrMMzKKgcpN+kXqAOjPz08NoknJLW8PrrBaURdTcRbsdVwbSrnpLWUObwYRjJQO8B6xAKdRTaw6a+seDCSogac3jMy9bj7QPEnlRjC5pSkWBOngHYw8cDUqJic7MQWIOxHKEdMhMorJDlCS/iSEj0zZv+MOnCuLsyfMRb6TJrWxLGKp06jp0szWNojquG5AlLyoDlCmJuXYtcxDh1YCBEuK4wmWgPcEt+usOYkSwanHDPCKiWo2Bt+n6j0gnW14SoEEEi/NoB10oTG6aGKsmflJSuxHox0PhFHqul15Bk+kp/IQ7S1Di8ZNmQOFUmzKHqNImlLzlhGocgUQCN5OnDxMBzC2g8ecQ0+BTElgxTs7hoPUMnRIA5CH/DMNkhAGRJO5IBf1jMyacjbiaOBAV3nLqnAM0khnULjxH8PCuiiKlhI1JAv1LR9DTqeTKlrXkQlkKJLAWYvHDKqjcyuySVKDlRA5s3hoYVnxAr7u1SM6DtBk7BFqUUhnQSC5A3az+EEeGqNRWQslMsgpKgNLOPJ2HnBnFRJmTETD8WUdokaKWzPY6R4MTCQyJduTMBGS2tk06f8AEq6TGLh7iGSntqeaFKlknIUgZgRZxpqGPlC9jlctKs/aKyyyznXKbMQNxY+sUEzVlZmZB3rMCNTyD9I8r0zLOSLDd9nGm8JA0kAiQ20EdsVrEwBnJzspibuVB7aEWuIbaWsWqjMiUsBb5gW3IYhg4ZVncagHWF+nSpbpHfOrFiPRUGsFUmS4KUpK/wAwSBd7JLB8p5dBDGYnj/c4MfSeSuH69h3ZZ8SkH5xkXzxKUd1zblce0ewO5/APz/edaziWWPCIkIjWN+4UwSg2vhGSjG2aNpaX01EdcLVLacQXLAC06hwemxhn4Fw9NVWSET5QMqaVhOZ2K0p22JBKSxsfaFHMVkmw3YMAALmGih4pEqXSApOammlaOqFB9t82/UQrNlyadI+9o7AiE221RkxrhNaq5PYLRKStOYocJUCmy8qB4PyuYQaivmiaoTFKUxI7219I6vw5xCqrUqfMTLSrMbJGgIc6udzCv9qGGSUzBMllIUQ6k8w4GdvGxin03UOh8NjxtH9SuNx4iCoFosOmTpa5iGZIdnuq7MALwORQkVCkTlJkllupQOV0pUQm26iAl9iYrS6udIMuYheVjnQxFjpmb1Z4ioZilLALrzqDgnVzcud9bxeZ8jXZ2lMhQBpjLgijMQlKdAznl0H90OtBwipbBugG/nFThbBQnKlCbbed3PU/oOUPiETEBgpKG5Mpf6/LzjF6zrmytX4RKTNZ+UWanAOxFyn0/U7+EBqwAJUoXIueo+mgzic/MvI5J5n216/rA2jw8zxkdgfiV/Sl7n0LAcyIrJqyEQFFmLyZR7E59ZpKv+IdI9SV/wDaIrYZWKlHItwRoeY2i5WyZs1SRToK86+zQARsHCQ5H5BrFkpQoZZibixB1BFj1ePUIwxgKvI5lndY0YJxSAGWf2inxJxXnQUIDDMHUP6WAAHJzvAFGHSxpmblmLR5iBAlqCQ2Vj6KH6Q45L3IhlzJZCHif7vvvENKn0gvTUS1/Cknwi12jEUQb93D6D0gfikxUpSFJs7jodx+sOFNw5PJH4RN97D5wCx2iV2hlFLKDjIO8SX0DatzivmdVXeSygSKh4hFndJ9vWGnDeNMtviPS5hdkcJzSRmGXkPLkNNCbwQFAM4kSWClfEs3IB5kfIRjt1YuhvCR2U0IS4n4lmTkdmgoykAqBWPEBuWh1gBgWFrnzGmLdAOiSyT6WaLPFCpcpXZGXmQlCQFBWRfIl2IN9m/ibAZoQUgcmixgVsvvNHEDUNRnSsEwemSnKmVLsB+QH5iMxngulnpI7IJU1lI7jeQsfMRrw6SE33/aGGWsHWLZxioeQC7HE5NxFgZpWSzJy9wjRtx1P7wqY7OQcyXzDRgW0bQ87PHWvtLINGrbItBB8XBHvHHE4apd9BGa3RnV7sq5PSSU2M04SE5FIZmLPcF/iBdzzbYRdqaxJlghTg6LNtPFr2P7mKMnht1AZmc7j+YP8XcAz5NOhhnCHdSBttmH5R106wL9KyEbRRxsYuFaDfMPWMjekwMFAzCYTvlIbXZ0kxkVi6gwNA85zyYXPTaNcsSNHoTGtcm5E0SpnhIsLx6mU9o0SBmvdINw7OPHaO5kiaKD3bWNhOsOmhgtjs6lK0CmC8gQM2c/mNyBbQadWMCVGBVtQsioQaocwLiGdTnNLUWP5TcavoebM4vDDU4EuoSqfNnJkLZgieDLBRsELuk82LagudYSaM3i7NxJYYZlMLAObeHKAfpww1qaMIGxRntVg6wS2VSQWzJUCk9QSzjrB3hCXKWCjsmnIDiYCSCCQC4dnuBbYmFGuqVLmKWQAVkk5QEhzcsBYDoIb/s1qE/eShX5kKAtukhbeYSqEdQrDESTxvtt/uJcGp1XBKSXLSO8QAHPdtpr842xDHChKuyGUK1UQMxHyHvFtVK6c00hMtLMBqTtZ7npoNYWeIqoMwDA7alhzPOPO2SwlY3AkisKpii9yTdRtu5J8Bq8UKfiFdSpUmm/DkA9+azqU9nA5kOANhfUmBWOVwlpVKSr8SZdbH4UEPlfmrccv8o84Hxcypwllsq1OSdizOPY35RsIjY0OVRv2/f9o5RQuOp4NolIcGclQZk5zdg2Yu5Cjy67QE4goUyezlykZHDuc/gzqUev8R0Kho1AgJKQddW08ukVMZ4XNZMSe0ukZAAxe5NnIYxTxdU5eyTUDUzbzmpmrBuqwtbQ+Yjc1mcKQzFQIfUaR1Oj+yFF+2nLyM+VLAuxuTcc7D1hW4y4Wp6MyzKKypYYhV3YOoiwZnT6xsJnbUqseY3S3eLXD9aELEqbcp5/mHMR1LCq9ChYhmttCRwphaKkdpMQPwllP9QUoB3D3ADh+ZPSLWL4dOp1qXLURKNyAA6A3e203Hpyhn/I41fwj2+6jVyUanRqeakKB/W5fYRFPw+XLWqaQypl1KdtjbmN/XygLgNensQScz3zO7nm/tblB5c+TUSmUyspDg8wYzM+duqyjGNhdRhyXB6sOXNB7KyWPe0G2j3L+kczRiSpc0vYXLc+p3Jjt0hdmjh/FaB94UE2/GIHgVkfKNfH0GPHjI7+c4Ppa4aqEorUBPwq/q5P+n7CKAlTJC0oXtoofCocwf0gNhWMGXMKS4IJ8xsY6Nw6UVckoWApIcudi9gGY/raEI79Oa7S2QMgscy5w/joAyqsdjDPJxMEa+kc/r+HJ0hX4KxMllyHZw1yCXYwzYfLlLpQopILd/vKcaDYhrk6RZz9cmNNZErsxTmB+MMfTOIkILpQp1EaFd2HVnL9T0gDKkE6AnwET/cUSJzICg1wFEHKTeyhqwZv4gqipYNcPuI7D7Rxu4Qd/uopcoZqMFU2FzZj9wpDjvGzA+5MdOwlRyMq5VfKwYBmbQO+pJuXgDRzE5QPM89ff+YMUk0qINtn6XMWySTvNHSuiD6r7PpClqUlSpYJfKAkgcwHGj7bRkHlYigFiQD4xkIODFfERoM+Q5MkMdQY9nV7pCcqC24BSfNix9IlqJgSLDWK8qiUtsocktbTSBtStmUQQRvN0zgz3EaS5JVra1urBo1UhosoSSx2G/KBBEkSJVIobD1iJY5+0bTZhJ1PnGgTEmu0iYFnaN0TLgkZmOh0Pi0ahMbAQNzrnollQcg5Abts5ghSKMiYhcqY5DKSpNiCOYOhB5/KB0yXZ40lLSxJKszhm0a7uX8PeIIsTuZ3vC+K0VdKCgBMxNlp2Ba6w+oI05PfqsY1xHTg9kiYlU0OxHeQlXVWimYWFue4jn//AF4pkKlJSAFtn6kFweXLrAkExmJ7NXUWO3lB8MS/Wy1BRzHvO5OrklyX3d3iXB5n4yHtrf8A4kRB99C0JzHvJtfcG8bUUxpqP8h7lv1jRIJQgwq7Gd6wBUyehICnADFQuD4HckX9eRhzwGgSgqYXG7fXtCb9mNbKyzElQF0lIJu7KzAObmz+F4cpeLywJhSq7/MW8o89iVMOQMfWCigbmX59WlCFLWWSHJPTSOG/aBxOmqnLmS/gQChGnMurzJPoIYPtU4tUAJMkk5Eiws6yNeuQMfExypGDzES80wslRugKBUCxKSQdnZ+jxsYWVTrY3ttDZ79I/fZ5UgUoA2mKfzyn5NDhkz/EzHY77abxyzgmtUAsWZ8wDh9gq2rXTf8AmOkYRmWQSXJsPrkIxOswMHLCVmJ1T2g4JShS1ImKCXSQhKlBmfMCHZQUGPmdN2GkwiWlLpJSTqDe/sYnoVgpt8V/mwjyrSUGxZrK8Tv5P9NFAdX1GNtaNX385aUCrkZrky2T5ObCKUvgKkWcy0KWp8z51au72IGsRVfk/IRd4erDmMt7M6ejbehj0Hs/2w+VhjzDnax/eLDAtRiB9oHAAlMuU4SbJJLkK1ynpuDFChXNk0clYuqatdgDYyzlUSXZy4s2gjsmNyAZJJAOQpmX/sUFH2BHnHPsYwJYXNp5CXKJonyk80Tfw5iXNu6tCT4EmNzqU1KCPOWEJxnaQ4FxglRyzWBe4I9mhoXMTMHcLpUzh9fphCzUcDzpiXnSsqwLLQtKlDk4B7w6ehEC5eIVFAFomuUkMlQDgqcDf4VM5v7xj9V0rPjIA3jcgLpUbFYSVWAd9z7fONUYUVEJUDqA4HMliNn6dDChLxgzSwmZlONQxIOzv9c4mRjcxJ7qilT+bWZybvaMdcDowN7iZukAw/iYm08zsltd8qxoR00Yizjb0g5hlYBoddb+8I9VVzqoMElU0EOA3eGmYaAEPfpfaPZ1ZPpyZZUnMAHZzlJuzmxIt0j1/Q5jmSyN+JcXKSvynURWD6aMjgdevNMUVzVlRNy55RkWDqvid4h8op4lKy5R0c+d29GiOhqFylpmIsoaOH1DaHYgwUxMSpqCtB7xVYaWIDkvtGlXjS1IShSUgpDOANBYeFoyyx+EC+QZXueLrpa1n7xJyKf4kul/EH5xHNQlPwkNsSfFvrpEagpQckmIsrAf3EAD5n5QKiuD9JAO8q9lcvGZIJTaMBLnU6fXKKizo2u8NV9UkNcgKeceZniRUp7geI/WJKOQlSmWcg5kE+VucFYq5NzeTRgpc22fx0MeqwV0JUibKJJCSkqIU5OrEaeDxvOkHIFXSjMHI/Tq0TYniKZicqJaWBtNIyrLcwkt7QJ1AioQBq4FnSShSknVJIPiC0RpVEkxbqu77vzjxCA97CHjjeMngi/hkhS1jKHy949Am7/KKJF7QTwrERJROTlGaakJCj+VLupupZI8jAZL07TjGxBVUSfwWCyygoHLdCgrNc6gBWl4aZHFktMsqXMaY3fQxJzDwDMTpdrxzHCicwBJKEHONu8Qwbo7HygwDlQSRc7nkb6ekZmXEooHeJIHEtzqvtFrnTCxJcAkdG84o1lUC5Ppuf2EZk3a/wAg/wA42nmWnNZze5vd3fxgwAu0USCalTAJ3Zzs5+EHvdEqOV/J38o7DhR7MBRawYeBFyPL5mOQcLye0mKljVSSz8woH946fwXhhlkoqJnd/wDty3s5JJYkPoCWBa5hXVjxMi4gaJqGwsgQ3Q4mMzA3sWfUCxPg5HrBReIoSha5ykoS/wASiAl1KypBfmVQhcSVplVa1ygO4qyRYEBICkedx4sY1xrigVKMksAyFMok3JILgEH4SDdtXBjP6v2W+J17rzf6zh7sdK6WkE5jlY2fkdNdLcuRi9hFLkea4ISkgl3YAO9tdPrflK1lYJck31+vq8YjEJksEIUUg2LEhwRcW6Q7oujIyqQe/lFhhquo74x9ogWTJlI7qh3lHXKbWTs99YikcZFJfIC/NRf1aOdSKr/6hY/sS3qqDKQC0e3VBRjvF94EzpeHcZSlN2gKOvxD2D+xgTx7j0iZRTOxWhSipKSPzAEubEOBZvPnCpKURobQsTpmZczVgf1in1ihcZIlouNJg/7sQ5CmaLNBjuV0zLjY6lJ+ZEbypblg5JLAAOSTtDlhf2aomoHa9oFkOyU2BOiSW156DaPOsVIp5RBvYwGmcokKQsszgoP66j2gtRmbNUntklyRlUsHvf2KUWdwwCtR521xDgamkymXNVLLnNMYqY3AGRDuPfd4hw3iGSGpEqM2ShbylTQL2a4N03JIIIIheJGcf9TEfT7uMRbFxVrmE1YBcBSgD0BIEZDLW8OgzFEJSL6Zh+t4yNwZXr4T+Ubq+U5nNmsHUfAbn+IkkMpjsYmm0I+IsQlOkVZAN2+tYWQNO0SaraEJc8IF79IrzJ7rSSLAi3h/N417I2iNQvC1UQQITkKckquWinNkv4x5T1LltD84aMHwYTECbsDYcyL+g+cCzDGu8g+7KuDYSUDMpsx2PLlAiqTkmLQCcoUR5A26R1CflmUpUUB0d5Za5LPrs/7xzrEartlKUEIRckBIb1O8VMGRmYtBU95WK1Kl5ATkd8ut+Y6tFH7uxubPF6USNPCN6ulVlBazWswPNouhrjA0OYdNwmVL/EzzJhHeKksH6W08YRp60lZKQySSQOQew9ItrlMYu4SiX2jzGygFwfC3vHIBjtrJuM11ALX1i7LlFbBAc/v9e8bYhKSpRUhOUbCLuH0ypaUTEEFRGZnFrtv9XhrvS3CLbSXCqdQCgr+oW30Vbwv7QYmyT3RvZoip6pc1apkwJDlIAQGSAlJANtyzmLlE82YSzgDb5+UUXtmEQSBzL8miAl5TlUSdR5fs8DamjSVBJVlToSdgf9RIqYtGug087v5wHxLEgCxus2Z/h6nr08/EtNihAok7SzwvXSkVy8iVFOcmWXL9mMzjK1yoZT5Eb26jjODLmJSqWoJUg5htf9NI5FwFQmdWpBKsuVZUQWLZCLEgsXI82jvyQ0okB2AYE3JAOpPNrnrGT7Vbw8q6TvUbkozlFXmStSV2W/e5Obu4td4X6pKxNzSnQrdQOUF+Y362jp+JcOJmErLktcBh+7wq4xgyEpJS7i9ztvtF3H7VORAjUYgORzFaVxDUZVAEBSdXSMzb9Hvy08Inl8Qk/GD9dBEOIyimeiYA4mJzEAbpdEwebZj/AJxTqphSUhJslylW5BuI0cOXTRQCPIBEJDtDNTOCFBASxJtZ3fyhjpalwCIXp0yomJEpSgpCgk5zbulmGbk7C8bCaulKUzWyK+FQJIBGqS4sRY+BEWuk6wlyuQjfiCyHiNaZsCeHJCZs6fTrOSZMbs82hKVEtqLlw3Nj0iSTWg7giJE8PmqmJyOlQI74tl3cnpqN4u9Zi8bGQDUhWPwmNXC3ByZSs9QwWPgLlkkXBcXcn0hvM0lAT2QISHCwcjJHU+56xzjivjmZTZaejn5yhJEycppiyXsEkhnF7jmBs8JKMXqCSqcubNSymSpalArUCASkkgsTmZto8q3R5Ru7D6f5hBK7x14zxynnqyS5gmpd1kfCFDuslQAcaknrYmEioolJLylPvlOvkYEIDHuqKT6jziyjEpidcp8z+0beDFjx4wojl22Ek/6ssWJWDyf94yIlY8f6U+/7RkM0r5wr+UklzQUB9W94uYJgYXyYBzmVle4uObcusVMIkBQOYHVk+evu3vDfhsoJlsyAoXzOMzDzsIzMmQrsJVJ7QLW0ITYbAnlsYXSLw0zZ2dZAvb9RAupoEiZL5KVccmIeAwPWx5kIe0AlDwZo+LqmVLEsKSpI0CkAt5hj684s4dw9LntlmiWQGUCHvsoX0Iv4giIOJMCFNMCAvOClwWbpo5hzZMbP4bcjsRDJ3qeL4tqVgoM0pSrVKQEgjyuR5xBImGIqeklqSMxKVc7c427FSRsvqDf0idKjZdpxA7SyU7wQrMSVNEpCR3JUsICSd3KlqHJ1En0gIK4Ase6eRDfxE4nbwvSQQTAoiR4jIIHUFx1G/wA/aKUtB1gpUh0KXrb0OkVqUBRbeLCnaGDtKs2YSGMH+CJ1IhaxVS0rJAyFQKgCC5cAto+sBK+mKSDzjRMxAlLBSrtLZVBTNe4I3cPHZE1oV84wbw7P4jBnLl2Mm6UFINrkpI/tdxbm+0R1+JiTJaRN/EWQJhS4ZILsFEOLsCx25QuJJJHOCVLTuhaSNnvrrCziTHRHacyqJ7P4jmrSEj4mCSvVR1FuVuV+sVq3DJkhaO1DKUAog6h+fX94u0eHrSFKRmSQCMwfUghn9YGTpaxMaY+YG7u/vDVYE+7OFdp0n7H8KtNnq3PZp8AylfNHoY6ygpCDa31vCZ9m2GGVRoSrXMpR8SRYc7MH8eUOU+YkMh2zAt/xKX/8o8f1+Q5OqNfdCLO5MD1REtT7HQgM/wDN4XeIaVx2iPy/GOmmYewP+4aZyAXSbbNu/wC/+oVcWmmUTLVosEdCC4f5+hgMO7bcxFRB4gdMlCkkpKJpy6aLQ9un4af+6B1FVdolTgAlwOQUXt0BLkci/OPOIMW7TLLT8KCo5nPfJCU5m2DIDb3PNhQwucylJ2LOPAx6zFiIxb8y0q7VGKbghmIzypmbs099BPese8m2gIvfcQRw7CJlTVSjPV2khCgkaaqQrI6d7oAJ/wAecS1HA0yeqVMoi/bABSdGOUhSn1Y5VE8iYHU+Fz5RWlEzLNQWyXckEggHRwRoYrWdN38txuPOEQQLMZf/AJd9kJoRNKiZhA7hAlgXYHMxXcBtBFiVSBCFhajkSk5nUWZrk3tCpL4+qUMiYl2LKdSkq1u7vfWKGP8AFq56OzQns5Z+IZioq3uWFugHrBBc7e6Sa9Ys7mXeIcC7JfbSgDLsSnYOdGH5T7PFL/rMxSQsITklKT3bltWBJckbaxTp+IlGT93mk5LMoXIbQdRBLh3s+wmgkEqVcdGsfC6vSJZWRLyC6/SCbAgrFalM+eVJGQKa2l2Du1ud4uVXDUuUB285UhSmKM0pSkkEOCSO8AdQQkhjFeYlCUqQoaqBStnLBw21i9+oEWVYjKCpJRkUjKZapU9JUE3YKdLG4OZ0kFJcXAu0WAAnH36xyja7gGcspUUpUFAaKALHrcA+ojIvVNKmWopKSW3Qp0lw4IPnGRaGXaTq+UvYGolaXvB3FFHKnqS/XxjIyKz95XbvKlD8a/D9oq4ge+j/APZ7JLR7GQhP4okJ8QlGjUROlsdQX9AYKcVFxKJuW19IyMh/VfzK+n7xuTtAKBpBKhF4yMiG5i25gniH4kf4/qYq4We+2zRkZFlf4UaPhhKoP4avERQTtGRkAnEAcQuo96T/APkHygRiKiZ0wm5zq/8AIx7GQY+P6RqcTKEXMHJXw+R+YjyMivn5gtzOn8C0yDhhJSkl13IH90LlFRy5gQVoSs50jvJBs4teMjIx1J8RvWEnxj1jPwIsmQHJNk/+Ag9jlpUgjUVUsA7sQsEP1BIPjGRkUW/mj9f0gL8RnmIfGjw/UwpcWm8vopX/ALY9jIX0/wASysOZyfHpYTUzQkAAKIAAYC52inS/H5RkZHssfwj0l0czuP2eqIkyGP5z/wCof3gHhZerqSbntd/8pkexkYeX4M3r+0W3wN6xY4tlBgphmJVdr2UQL6wr1gufGMjI0Ok+AQVlSL2EH8X/AIq+UZGRcyfCYw8S3O0PjFBe/wBbR7GQvHxFrxKwjIyMh8bP/9k="/>
          <p:cNvSpPr>
            <a:spLocks noChangeAspect="1" noChangeArrowheads="1"/>
          </p:cNvSpPr>
          <p:nvPr/>
        </p:nvSpPr>
        <p:spPr bwMode="auto">
          <a:xfrm>
            <a:off x="52388" y="-1539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80" y="1973089"/>
            <a:ext cx="8803291" cy="3744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9" y="6309320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0" y="1006896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404664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Strukturne spremembe kmetijstva</a:t>
            </a:r>
            <a:endParaRPr lang="sl-SI" altLang="sl-SI" sz="3200" b="1" dirty="0"/>
          </a:p>
        </p:txBody>
      </p:sp>
      <p:sp>
        <p:nvSpPr>
          <p:cNvPr id="4" name="Pravokotnik 3"/>
          <p:cNvSpPr/>
          <p:nvPr/>
        </p:nvSpPr>
        <p:spPr>
          <a:xfrm>
            <a:off x="2232240" y="1412848"/>
            <a:ext cx="4500000" cy="64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‚</a:t>
            </a:r>
            <a:r>
              <a:rPr lang="sl-SI" sz="1600" b="1" dirty="0">
                <a:solidFill>
                  <a:schemeClr val="tx1"/>
                </a:solidFill>
              </a:rPr>
              <a:t>popolni' Popis kmetijskih gospodarstev</a:t>
            </a:r>
          </a:p>
        </p:txBody>
      </p:sp>
      <p:sp>
        <p:nvSpPr>
          <p:cNvPr id="5" name="Pravokotnik 4"/>
          <p:cNvSpPr/>
          <p:nvPr/>
        </p:nvSpPr>
        <p:spPr>
          <a:xfrm>
            <a:off x="755576" y="4063062"/>
            <a:ext cx="1296144" cy="64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b="1" dirty="0" smtClean="0">
                <a:solidFill>
                  <a:schemeClr val="tx1"/>
                </a:solidFill>
              </a:rPr>
              <a:t>2000</a:t>
            </a:r>
            <a:endParaRPr lang="sl-SI" sz="1600" dirty="0">
              <a:solidFill>
                <a:schemeClr val="tx1"/>
              </a:solidFill>
            </a:endParaRPr>
          </a:p>
        </p:txBody>
      </p:sp>
      <p:cxnSp>
        <p:nvCxnSpPr>
          <p:cNvPr id="3" name="Raven puščični povezovalnik 2"/>
          <p:cNvCxnSpPr/>
          <p:nvPr/>
        </p:nvCxnSpPr>
        <p:spPr>
          <a:xfrm flipH="1">
            <a:off x="2272506" y="2420888"/>
            <a:ext cx="787327" cy="111712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>
            <a:off x="5868144" y="2412824"/>
            <a:ext cx="1448188" cy="139593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okotnik 17"/>
          <p:cNvSpPr/>
          <p:nvPr/>
        </p:nvSpPr>
        <p:spPr>
          <a:xfrm>
            <a:off x="3851920" y="4063134"/>
            <a:ext cx="1296144" cy="64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b="1" dirty="0">
                <a:solidFill>
                  <a:schemeClr val="tx1"/>
                </a:solidFill>
              </a:rPr>
              <a:t>2010</a:t>
            </a:r>
          </a:p>
        </p:txBody>
      </p:sp>
      <p:sp>
        <p:nvSpPr>
          <p:cNvPr id="19" name="Pravokotnik 18"/>
          <p:cNvSpPr/>
          <p:nvPr/>
        </p:nvSpPr>
        <p:spPr>
          <a:xfrm>
            <a:off x="6444208" y="4063134"/>
            <a:ext cx="1296144" cy="64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b="1" dirty="0">
                <a:solidFill>
                  <a:schemeClr val="tx1"/>
                </a:solidFill>
              </a:rPr>
              <a:t>2020</a:t>
            </a:r>
          </a:p>
        </p:txBody>
      </p:sp>
      <p:cxnSp>
        <p:nvCxnSpPr>
          <p:cNvPr id="20" name="Raven puščični povezovalnik 19"/>
          <p:cNvCxnSpPr/>
          <p:nvPr/>
        </p:nvCxnSpPr>
        <p:spPr>
          <a:xfrm>
            <a:off x="4545013" y="2463731"/>
            <a:ext cx="0" cy="144215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jeZBesedilom 1"/>
          <p:cNvSpPr txBox="1"/>
          <p:nvPr/>
        </p:nvSpPr>
        <p:spPr>
          <a:xfrm>
            <a:off x="5724128" y="501317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v</a:t>
            </a:r>
            <a:r>
              <a:rPr lang="sl-SI" sz="2000" dirty="0" smtClean="0">
                <a:solidFill>
                  <a:schemeClr val="bg1"/>
                </a:solidFill>
              </a:rPr>
              <a:t> letu 2021 – </a:t>
            </a:r>
            <a:r>
              <a:rPr lang="sl-SI" sz="2000" b="1" i="1" dirty="0" smtClean="0">
                <a:solidFill>
                  <a:schemeClr val="bg1"/>
                </a:solidFill>
              </a:rPr>
              <a:t>začasni podatki </a:t>
            </a:r>
          </a:p>
          <a:p>
            <a:r>
              <a:rPr lang="sl-SI" sz="2000" dirty="0">
                <a:solidFill>
                  <a:schemeClr val="bg1"/>
                </a:solidFill>
              </a:rPr>
              <a:t>marec </a:t>
            </a:r>
            <a:r>
              <a:rPr lang="sl-SI" sz="2000" dirty="0" smtClean="0">
                <a:solidFill>
                  <a:schemeClr val="bg1"/>
                </a:solidFill>
              </a:rPr>
              <a:t>2022 </a:t>
            </a:r>
            <a:r>
              <a:rPr lang="sl-SI" sz="2000" dirty="0">
                <a:solidFill>
                  <a:schemeClr val="bg1"/>
                </a:solidFill>
              </a:rPr>
              <a:t>– </a:t>
            </a:r>
            <a:r>
              <a:rPr lang="sl-SI" sz="2000" b="1" i="1" dirty="0" smtClean="0">
                <a:solidFill>
                  <a:schemeClr val="bg1"/>
                </a:solidFill>
              </a:rPr>
              <a:t>končni </a:t>
            </a:r>
            <a:r>
              <a:rPr lang="sl-SI" sz="2000" b="1" i="1" dirty="0">
                <a:solidFill>
                  <a:schemeClr val="bg1"/>
                </a:solidFill>
              </a:rPr>
              <a:t>podatki 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2304256" cy="2602620"/>
          </a:xfrm>
          <a:prstGeom prst="rect">
            <a:avLst/>
          </a:prstGeom>
        </p:spPr>
      </p:pic>
      <p:sp>
        <p:nvSpPr>
          <p:cNvPr id="15" name="Pravokotnik 14"/>
          <p:cNvSpPr/>
          <p:nvPr/>
        </p:nvSpPr>
        <p:spPr>
          <a:xfrm rot="10800000" flipV="1">
            <a:off x="0" y="926752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39552" y="339868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Strukturne spremembe – raba zemljišč</a:t>
            </a:r>
            <a:endParaRPr lang="sl-SI" altLang="sl-SI" sz="3200" b="1" dirty="0"/>
          </a:p>
        </p:txBody>
      </p:sp>
      <p:sp>
        <p:nvSpPr>
          <p:cNvPr id="3" name="Pravokotnik 2"/>
          <p:cNvSpPr/>
          <p:nvPr/>
        </p:nvSpPr>
        <p:spPr>
          <a:xfrm>
            <a:off x="180000" y="1362229"/>
            <a:ext cx="2352586" cy="1332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5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3176861" y="1362229"/>
            <a:ext cx="2547267" cy="1335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/>
          <p:cNvSpPr txBox="1"/>
          <p:nvPr/>
        </p:nvSpPr>
        <p:spPr>
          <a:xfrm>
            <a:off x="3214519" y="1398229"/>
            <a:ext cx="2005553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sz="1750" b="1" u="sng" dirty="0"/>
              <a:t>Raba zemljišč, KZU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rgbClr val="C00000"/>
                </a:solidFill>
              </a:rPr>
              <a:t>2000: 485.879 ha</a:t>
            </a:r>
            <a:endParaRPr lang="sl-SI" dirty="0">
              <a:solidFill>
                <a:srgbClr val="C00000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>
                <a:solidFill>
                  <a:schemeClr val="accent3">
                    <a:lumMod val="50000"/>
                  </a:schemeClr>
                </a:solidFill>
              </a:rPr>
              <a:t>2010: 474.432 </a:t>
            </a: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ha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/>
              <a:t>2020: 474.196 ha</a:t>
            </a:r>
            <a:endParaRPr lang="sl-SI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sl-SI" dirty="0"/>
          </a:p>
          <a:p>
            <a:endParaRPr lang="sl-SI" dirty="0"/>
          </a:p>
        </p:txBody>
      </p:sp>
      <p:sp>
        <p:nvSpPr>
          <p:cNvPr id="10" name="Pravokotnik 9"/>
          <p:cNvSpPr/>
          <p:nvPr/>
        </p:nvSpPr>
        <p:spPr>
          <a:xfrm>
            <a:off x="6402778" y="1362229"/>
            <a:ext cx="2633718" cy="1368153"/>
          </a:xfrm>
          <a:prstGeom prst="rect">
            <a:avLst/>
          </a:prstGeom>
          <a:gradFill flip="none" rotWithShape="1">
            <a:gsLst>
              <a:gs pos="0">
                <a:srgbClr val="E4EBF4"/>
              </a:gs>
              <a:gs pos="40000">
                <a:srgbClr val="FDEADA">
                  <a:shade val="67500"/>
                  <a:satMod val="115000"/>
                  <a:lumMod val="25000"/>
                  <a:lumOff val="75000"/>
                </a:srgbClr>
              </a:gs>
              <a:gs pos="100000">
                <a:srgbClr val="FDEA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5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/>
          <p:cNvSpPr txBox="1"/>
          <p:nvPr/>
        </p:nvSpPr>
        <p:spPr>
          <a:xfrm>
            <a:off x="6344041" y="1398229"/>
            <a:ext cx="26924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sz="1750" b="1" u="sng" dirty="0" err="1"/>
              <a:t>Povp</a:t>
            </a:r>
            <a:r>
              <a:rPr lang="sl-SI" sz="1750" b="1" u="sng" dirty="0"/>
              <a:t>. velikost KZU na KMG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rgbClr val="C00000"/>
                </a:solidFill>
              </a:rPr>
              <a:t>2000</a:t>
            </a:r>
            <a:r>
              <a:rPr lang="sl-SI" dirty="0">
                <a:solidFill>
                  <a:srgbClr val="C00000"/>
                </a:solidFill>
              </a:rPr>
              <a:t>: </a:t>
            </a:r>
            <a:r>
              <a:rPr lang="sl-SI" dirty="0" smtClean="0">
                <a:solidFill>
                  <a:srgbClr val="C00000"/>
                </a:solidFill>
              </a:rPr>
              <a:t>5,6 </a:t>
            </a:r>
            <a:r>
              <a:rPr lang="sl-SI" dirty="0">
                <a:solidFill>
                  <a:srgbClr val="C00000"/>
                </a:solidFill>
              </a:rPr>
              <a:t>ha/KMG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2010: 6,4 ha/KMG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/>
              <a:t>2020: 7,1 ha/KMG</a:t>
            </a:r>
            <a:endParaRPr lang="sl-SI" dirty="0"/>
          </a:p>
        </p:txBody>
      </p:sp>
      <p:cxnSp>
        <p:nvCxnSpPr>
          <p:cNvPr id="7" name="Raven puščični povezovalnik 6"/>
          <p:cNvCxnSpPr/>
          <p:nvPr/>
        </p:nvCxnSpPr>
        <p:spPr>
          <a:xfrm>
            <a:off x="2642742" y="1869284"/>
            <a:ext cx="417090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/>
          <p:cNvCxnSpPr/>
          <p:nvPr/>
        </p:nvCxnSpPr>
        <p:spPr>
          <a:xfrm>
            <a:off x="5868144" y="1880538"/>
            <a:ext cx="417090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5" y="6378098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8100392" y="6378098"/>
            <a:ext cx="767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b="1" dirty="0"/>
              <a:t>Vir:</a:t>
            </a:r>
            <a:r>
              <a:rPr lang="sl-SI" sz="1200" dirty="0"/>
              <a:t> SURS</a:t>
            </a:r>
          </a:p>
        </p:txBody>
      </p:sp>
      <p:sp>
        <p:nvSpPr>
          <p:cNvPr id="28" name="Ograda vsebine 8"/>
          <p:cNvSpPr>
            <a:spLocks noGrp="1"/>
          </p:cNvSpPr>
          <p:nvPr>
            <p:ph sz="half" idx="1"/>
          </p:nvPr>
        </p:nvSpPr>
        <p:spPr>
          <a:xfrm>
            <a:off x="2483768" y="4430127"/>
            <a:ext cx="6552728" cy="5652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sl-SI" sz="1500" dirty="0" smtClean="0"/>
              <a:t>Na precejšnje procese koncentracije kaže tudi struktura kmetijskih gospodarstev po velikostnih razredih KZU, kjer se povečuje število KMG, ki obdelujejo nad 20 ha.</a:t>
            </a:r>
            <a:endParaRPr lang="sl-SI" sz="15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1552408" y="2104456"/>
            <a:ext cx="8657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â"/>
            </a:pPr>
            <a:r>
              <a:rPr lang="sl-SI" sz="1500" dirty="0" smtClean="0">
                <a:solidFill>
                  <a:srgbClr val="C00000"/>
                </a:solidFill>
                <a:sym typeface="Wingdings" panose="05000000000000000000" pitchFamily="2" charset="2"/>
              </a:rPr>
              <a:t>22 %</a:t>
            </a:r>
          </a:p>
          <a:p>
            <a:pPr marL="285750" indent="-285750">
              <a:buFont typeface="Wingdings" panose="05000000000000000000" pitchFamily="2" charset="2"/>
              <a:buChar char="â"/>
            </a:pPr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10 %</a:t>
            </a:r>
          </a:p>
          <a:p>
            <a:pPr marL="285750" indent="-285750">
              <a:buFont typeface="Wingdings" panose="05000000000000000000" pitchFamily="2" charset="2"/>
              <a:buChar char="â"/>
            </a:pPr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4932040" y="2021558"/>
            <a:ext cx="194421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â"/>
            </a:pPr>
            <a:r>
              <a:rPr lang="sl-SI" sz="1500" dirty="0" smtClean="0">
                <a:solidFill>
                  <a:srgbClr val="C00000"/>
                </a:solidFill>
                <a:sym typeface="Wingdings" panose="05000000000000000000" pitchFamily="2" charset="2"/>
              </a:rPr>
              <a:t>2 %</a:t>
            </a:r>
          </a:p>
          <a:p>
            <a:r>
              <a:rPr lang="sl-SI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 =</a:t>
            </a:r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8232553" y="2060848"/>
            <a:ext cx="19442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5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 26 %</a:t>
            </a:r>
          </a:p>
          <a:p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 </a:t>
            </a:r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11 %</a:t>
            </a:r>
          </a:p>
          <a:p>
            <a:pPr marL="285750" indent="-285750">
              <a:buFont typeface="Wingdings" panose="05000000000000000000" pitchFamily="2" charset="2"/>
              <a:buChar char="â"/>
            </a:pPr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32" name="PoljeZBesedilom 31"/>
          <p:cNvSpPr txBox="1"/>
          <p:nvPr/>
        </p:nvSpPr>
        <p:spPr>
          <a:xfrm>
            <a:off x="212884" y="1398229"/>
            <a:ext cx="22053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sz="1750" b="1" u="sng" dirty="0" smtClean="0"/>
              <a:t>Število KMG s KZU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rgbClr val="C00000"/>
                </a:solidFill>
              </a:rPr>
              <a:t>2000: 86.423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2010</a:t>
            </a:r>
            <a:r>
              <a:rPr lang="sl-SI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74.455  </a:t>
            </a:r>
            <a:endParaRPr lang="sl-SI" dirty="0" smtClean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/>
              <a:t>2020</a:t>
            </a:r>
            <a:r>
              <a:rPr lang="sl-SI" dirty="0"/>
              <a:t>: </a:t>
            </a:r>
            <a:r>
              <a:rPr lang="sl-SI" dirty="0" smtClean="0"/>
              <a:t>67.116</a:t>
            </a:r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4" name="Ograda vsebine 8"/>
          <p:cNvSpPr>
            <a:spLocks noGrp="1"/>
          </p:cNvSpPr>
          <p:nvPr>
            <p:ph sz="half" idx="1"/>
          </p:nvPr>
        </p:nvSpPr>
        <p:spPr>
          <a:xfrm>
            <a:off x="2843808" y="3388485"/>
            <a:ext cx="2736304" cy="69894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sl-SI" sz="1400" dirty="0" smtClean="0"/>
              <a:t>V 20. letih se je zmanjšala površina trajnih nasadov ter travnikov in pašnikov, povečala pa površina njiv. </a:t>
            </a:r>
          </a:p>
        </p:txBody>
      </p:sp>
      <p:sp>
        <p:nvSpPr>
          <p:cNvPr id="18" name="Puščica dol 17"/>
          <p:cNvSpPr/>
          <p:nvPr/>
        </p:nvSpPr>
        <p:spPr>
          <a:xfrm>
            <a:off x="4135713" y="2820964"/>
            <a:ext cx="292272" cy="48300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grada vsebine 8"/>
          <p:cNvSpPr>
            <a:spLocks noGrp="1"/>
          </p:cNvSpPr>
          <p:nvPr>
            <p:ph sz="half" idx="1"/>
          </p:nvPr>
        </p:nvSpPr>
        <p:spPr>
          <a:xfrm>
            <a:off x="5940152" y="3378702"/>
            <a:ext cx="3096344" cy="69894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sl-SI" sz="1400" dirty="0" smtClean="0"/>
              <a:t>V povprečju so se povečale površine vseh rab, najbolj površina trajnih nasadov in njiv.</a:t>
            </a:r>
          </a:p>
        </p:txBody>
      </p:sp>
      <p:sp>
        <p:nvSpPr>
          <p:cNvPr id="36" name="Puščica dol 35"/>
          <p:cNvSpPr/>
          <p:nvPr/>
        </p:nvSpPr>
        <p:spPr>
          <a:xfrm>
            <a:off x="7448081" y="2811181"/>
            <a:ext cx="292272" cy="48300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Tabela 36"/>
          <p:cNvGraphicFramePr>
            <a:graphicFrameLocks noGrp="1"/>
          </p:cNvGraphicFramePr>
          <p:nvPr>
            <p:extLst/>
          </p:nvPr>
        </p:nvGraphicFramePr>
        <p:xfrm>
          <a:off x="2612127" y="5069549"/>
          <a:ext cx="3673107" cy="156483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1348">
                  <a:extLst>
                    <a:ext uri="{9D8B030D-6E8A-4147-A177-3AD203B41FA5}">
                      <a16:colId xmlns:a16="http://schemas.microsoft.com/office/drawing/2014/main" val="638461986"/>
                    </a:ext>
                  </a:extLst>
                </a:gridCol>
                <a:gridCol w="627976">
                  <a:extLst>
                    <a:ext uri="{9D8B030D-6E8A-4147-A177-3AD203B41FA5}">
                      <a16:colId xmlns:a16="http://schemas.microsoft.com/office/drawing/2014/main" val="3356352330"/>
                    </a:ext>
                  </a:extLst>
                </a:gridCol>
                <a:gridCol w="706613">
                  <a:extLst>
                    <a:ext uri="{9D8B030D-6E8A-4147-A177-3AD203B41FA5}">
                      <a16:colId xmlns:a16="http://schemas.microsoft.com/office/drawing/2014/main" val="149167451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009326885"/>
                    </a:ext>
                  </a:extLst>
                </a:gridCol>
                <a:gridCol w="561106">
                  <a:extLst>
                    <a:ext uri="{9D8B030D-6E8A-4147-A177-3AD203B41FA5}">
                      <a16:colId xmlns:a16="http://schemas.microsoft.com/office/drawing/2014/main" val="4016474163"/>
                    </a:ext>
                  </a:extLst>
                </a:gridCol>
              </a:tblGrid>
              <a:tr h="240370"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Število KMG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KZU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052737"/>
                  </a:ext>
                </a:extLst>
              </a:tr>
              <a:tr h="214891"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2329"/>
                  </a:ext>
                </a:extLst>
              </a:tr>
              <a:tr h="198123">
                <a:tc>
                  <a:txBody>
                    <a:bodyPr/>
                    <a:lstStyle/>
                    <a:p>
                      <a:r>
                        <a:rPr lang="sl-SI" sz="1400" b="1" baseline="0" dirty="0" smtClean="0">
                          <a:solidFill>
                            <a:schemeClr val="tx1"/>
                          </a:solidFill>
                        </a:rPr>
                        <a:t>&lt; 3 ha KZU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41 %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38 %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12 %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9 %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52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l-SI" sz="1400" b="1" baseline="0" dirty="0" smtClean="0">
                          <a:solidFill>
                            <a:schemeClr val="tx1"/>
                          </a:solidFill>
                        </a:rPr>
                        <a:t>3 - 20 ha KZU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57 %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55 %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71 %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57 %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727591"/>
                  </a:ext>
                </a:extLst>
              </a:tr>
              <a:tr h="345631">
                <a:tc>
                  <a:txBody>
                    <a:bodyPr/>
                    <a:lstStyle/>
                    <a:p>
                      <a:r>
                        <a:rPr lang="sl-SI" sz="1400" b="1" dirty="0" smtClean="0">
                          <a:solidFill>
                            <a:schemeClr val="tx1"/>
                          </a:solidFill>
                        </a:rPr>
                        <a:t>&gt; 20 ha</a:t>
                      </a:r>
                      <a:r>
                        <a:rPr lang="sl-SI" sz="1400" b="1" baseline="0" dirty="0" smtClean="0">
                          <a:solidFill>
                            <a:schemeClr val="tx1"/>
                          </a:solidFill>
                        </a:rPr>
                        <a:t> KZU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2,1 %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5,6 %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17 %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34 %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97853"/>
                  </a:ext>
                </a:extLst>
              </a:tr>
            </a:tbl>
          </a:graphicData>
        </a:graphic>
      </p:graphicFrame>
      <p:sp>
        <p:nvSpPr>
          <p:cNvPr id="24" name="Pravokotnik 23"/>
          <p:cNvSpPr/>
          <p:nvPr/>
        </p:nvSpPr>
        <p:spPr>
          <a:xfrm>
            <a:off x="6402778" y="1372012"/>
            <a:ext cx="2633718" cy="1368153"/>
          </a:xfrm>
          <a:prstGeom prst="rect">
            <a:avLst/>
          </a:prstGeom>
          <a:gradFill flip="none" rotWithShape="1">
            <a:gsLst>
              <a:gs pos="0">
                <a:srgbClr val="E4EBF4"/>
              </a:gs>
              <a:gs pos="40000">
                <a:srgbClr val="FDEADA">
                  <a:shade val="67500"/>
                  <a:satMod val="115000"/>
                  <a:lumMod val="25000"/>
                  <a:lumOff val="75000"/>
                </a:srgbClr>
              </a:gs>
              <a:gs pos="100000">
                <a:srgbClr val="FDEA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5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PoljeZBesedilom 24"/>
          <p:cNvSpPr txBox="1"/>
          <p:nvPr/>
        </p:nvSpPr>
        <p:spPr>
          <a:xfrm>
            <a:off x="6344041" y="1408012"/>
            <a:ext cx="26924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sz="1750" b="1" u="sng" dirty="0" err="1"/>
              <a:t>Povp</a:t>
            </a:r>
            <a:r>
              <a:rPr lang="sl-SI" sz="1750" b="1" u="sng" dirty="0"/>
              <a:t>. velikost KZU na KMG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rgbClr val="C00000"/>
                </a:solidFill>
              </a:rPr>
              <a:t>2000</a:t>
            </a:r>
            <a:r>
              <a:rPr lang="sl-SI" dirty="0">
                <a:solidFill>
                  <a:srgbClr val="C00000"/>
                </a:solidFill>
              </a:rPr>
              <a:t>: </a:t>
            </a:r>
            <a:r>
              <a:rPr lang="sl-SI" dirty="0" smtClean="0">
                <a:solidFill>
                  <a:srgbClr val="C00000"/>
                </a:solidFill>
              </a:rPr>
              <a:t>5,6 </a:t>
            </a:r>
            <a:r>
              <a:rPr lang="sl-SI" dirty="0">
                <a:solidFill>
                  <a:srgbClr val="C00000"/>
                </a:solidFill>
              </a:rPr>
              <a:t>ha/KMG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2010: 6,4 ha/KMG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/>
              <a:t>2020: 7,1 ha/KMG</a:t>
            </a:r>
            <a:endParaRPr lang="sl-SI" dirty="0"/>
          </a:p>
        </p:txBody>
      </p:sp>
      <p:cxnSp>
        <p:nvCxnSpPr>
          <p:cNvPr id="26" name="Raven puščični povezovalnik 25"/>
          <p:cNvCxnSpPr/>
          <p:nvPr/>
        </p:nvCxnSpPr>
        <p:spPr>
          <a:xfrm>
            <a:off x="5868144" y="1890321"/>
            <a:ext cx="417090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jeZBesedilom 29"/>
          <p:cNvSpPr txBox="1"/>
          <p:nvPr/>
        </p:nvSpPr>
        <p:spPr>
          <a:xfrm>
            <a:off x="8232553" y="2070631"/>
            <a:ext cx="19442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5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 26 %</a:t>
            </a:r>
          </a:p>
          <a:p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 </a:t>
            </a:r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11 %</a:t>
            </a:r>
          </a:p>
          <a:p>
            <a:pPr marL="285750" indent="-285750">
              <a:buFont typeface="Wingdings" panose="05000000000000000000" pitchFamily="2" charset="2"/>
              <a:buChar char="â"/>
            </a:pPr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31" name="Ograda vsebine 8"/>
          <p:cNvSpPr>
            <a:spLocks noGrp="1"/>
          </p:cNvSpPr>
          <p:nvPr>
            <p:ph sz="half" idx="1"/>
          </p:nvPr>
        </p:nvSpPr>
        <p:spPr>
          <a:xfrm>
            <a:off x="5940152" y="3388485"/>
            <a:ext cx="3096344" cy="69894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sl-SI" sz="1400" dirty="0" smtClean="0"/>
              <a:t>V povprečju so se povečale površine vseh rab, najbolj površina trajnih nasadov in njiv.</a:t>
            </a:r>
          </a:p>
        </p:txBody>
      </p:sp>
      <p:sp>
        <p:nvSpPr>
          <p:cNvPr id="33" name="Puščica dol 32"/>
          <p:cNvSpPr/>
          <p:nvPr/>
        </p:nvSpPr>
        <p:spPr>
          <a:xfrm>
            <a:off x="7448081" y="2820964"/>
            <a:ext cx="292272" cy="48300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28" grpId="0" uiExpand="1" build="p" animBg="1"/>
      <p:bldP spid="27" grpId="0"/>
      <p:bldP spid="29" grpId="0"/>
      <p:bldP spid="34" grpId="0" build="p" animBg="1"/>
      <p:bldP spid="18" grpId="0" animBg="1"/>
      <p:bldP spid="35" grpId="0" build="p" animBg="1"/>
      <p:bldP spid="36" grpId="0" animBg="1"/>
      <p:bldP spid="24" grpId="0" animBg="1"/>
      <p:bldP spid="25" grpId="0"/>
      <p:bldP spid="30" grpId="0"/>
      <p:bldP spid="31" grpId="0" uiExpand="1" build="p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/>
          <p:cNvSpPr/>
          <p:nvPr/>
        </p:nvSpPr>
        <p:spPr>
          <a:xfrm rot="10800000" flipV="1">
            <a:off x="0" y="950476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39552" y="339868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Strukturne spremembe - živinoreja</a:t>
            </a:r>
            <a:endParaRPr lang="sl-SI" altLang="sl-SI" sz="3200" b="1" dirty="0"/>
          </a:p>
        </p:txBody>
      </p:sp>
      <p:sp>
        <p:nvSpPr>
          <p:cNvPr id="4" name="Pravokotnik 3"/>
          <p:cNvSpPr/>
          <p:nvPr/>
        </p:nvSpPr>
        <p:spPr>
          <a:xfrm>
            <a:off x="8100392" y="6378098"/>
            <a:ext cx="767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b="1" dirty="0"/>
              <a:t>Vir:</a:t>
            </a:r>
            <a:r>
              <a:rPr lang="sl-SI" sz="1200" dirty="0"/>
              <a:t> SURS</a:t>
            </a:r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6" y="4191066"/>
            <a:ext cx="2591524" cy="2334278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5" y="6378098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ravokotnik 30"/>
          <p:cNvSpPr/>
          <p:nvPr/>
        </p:nvSpPr>
        <p:spPr>
          <a:xfrm>
            <a:off x="251520" y="1440000"/>
            <a:ext cx="2352586" cy="1332861"/>
          </a:xfrm>
          <a:prstGeom prst="rect">
            <a:avLst/>
          </a:prstGeom>
          <a:solidFill>
            <a:srgbClr val="E7F6FF"/>
          </a:solidFill>
          <a:ln>
            <a:solidFill>
              <a:srgbClr val="5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3275856" y="1440000"/>
            <a:ext cx="2448272" cy="1335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PoljeZBesedilom 32"/>
          <p:cNvSpPr txBox="1"/>
          <p:nvPr/>
        </p:nvSpPr>
        <p:spPr>
          <a:xfrm>
            <a:off x="3358535" y="1476000"/>
            <a:ext cx="2005553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sz="1750" b="1" u="sng" dirty="0" smtClean="0"/>
              <a:t>Število GVŽ</a:t>
            </a:r>
            <a:endParaRPr lang="sl-SI" sz="1750" b="1" u="sng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rgbClr val="C00000"/>
                </a:solidFill>
              </a:rPr>
              <a:t>2000: 470.498 </a:t>
            </a:r>
            <a:endParaRPr lang="sl-SI" dirty="0">
              <a:solidFill>
                <a:srgbClr val="C00000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>
                <a:solidFill>
                  <a:schemeClr val="accent3">
                    <a:lumMod val="50000"/>
                  </a:schemeClr>
                </a:solidFill>
              </a:rPr>
              <a:t>2010: </a:t>
            </a: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421.552 </a:t>
            </a:r>
            <a:r>
              <a:rPr lang="sl-SI" dirty="0" smtClean="0"/>
              <a:t>2020: 408.683 </a:t>
            </a:r>
            <a:endParaRPr lang="sl-SI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sl-SI" dirty="0"/>
          </a:p>
          <a:p>
            <a:endParaRPr lang="sl-SI" dirty="0"/>
          </a:p>
        </p:txBody>
      </p:sp>
      <p:sp>
        <p:nvSpPr>
          <p:cNvPr id="34" name="Pravokotnik 33"/>
          <p:cNvSpPr/>
          <p:nvPr/>
        </p:nvSpPr>
        <p:spPr>
          <a:xfrm>
            <a:off x="6402778" y="1440000"/>
            <a:ext cx="2633718" cy="1368153"/>
          </a:xfrm>
          <a:prstGeom prst="rect">
            <a:avLst/>
          </a:prstGeom>
          <a:gradFill flip="none" rotWithShape="1">
            <a:gsLst>
              <a:gs pos="0">
                <a:srgbClr val="E4EBF4"/>
              </a:gs>
              <a:gs pos="40000">
                <a:srgbClr val="FDEADA">
                  <a:shade val="67500"/>
                  <a:satMod val="115000"/>
                  <a:lumMod val="25000"/>
                  <a:lumOff val="75000"/>
                </a:srgbClr>
              </a:gs>
              <a:gs pos="100000">
                <a:srgbClr val="FDEADA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5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PoljeZBesedilom 34"/>
          <p:cNvSpPr txBox="1"/>
          <p:nvPr/>
        </p:nvSpPr>
        <p:spPr>
          <a:xfrm>
            <a:off x="6344041" y="1476000"/>
            <a:ext cx="26924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sz="1750" b="1" u="sng" dirty="0" err="1"/>
              <a:t>Povp</a:t>
            </a:r>
            <a:r>
              <a:rPr lang="sl-SI" sz="1750" b="1" u="sng" dirty="0"/>
              <a:t>. velikost </a:t>
            </a:r>
            <a:r>
              <a:rPr lang="sl-SI" sz="1750" b="1" u="sng" dirty="0" smtClean="0"/>
              <a:t>GVŽ </a:t>
            </a:r>
            <a:r>
              <a:rPr lang="sl-SI" sz="1750" b="1" u="sng" dirty="0"/>
              <a:t>na KMG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rgbClr val="C00000"/>
                </a:solidFill>
              </a:rPr>
              <a:t>2000</a:t>
            </a:r>
            <a:r>
              <a:rPr lang="sl-SI" dirty="0">
                <a:solidFill>
                  <a:srgbClr val="C00000"/>
                </a:solidFill>
              </a:rPr>
              <a:t>: </a:t>
            </a:r>
            <a:r>
              <a:rPr lang="sl-SI" dirty="0" smtClean="0">
                <a:solidFill>
                  <a:srgbClr val="C00000"/>
                </a:solidFill>
              </a:rPr>
              <a:t>6,1 GVŽ/KMG</a:t>
            </a:r>
            <a:endParaRPr lang="sl-SI" dirty="0">
              <a:solidFill>
                <a:srgbClr val="C00000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2010: </a:t>
            </a:r>
            <a:r>
              <a:rPr lang="sl-SI" dirty="0">
                <a:solidFill>
                  <a:schemeClr val="accent3">
                    <a:lumMod val="50000"/>
                  </a:schemeClr>
                </a:solidFill>
              </a:rPr>
              <a:t>7,2 GVŽ/KMG </a:t>
            </a:r>
            <a:endParaRPr lang="sl-SI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/>
              <a:t>2020: 9,1 GVŽ/KMG</a:t>
            </a:r>
            <a:endParaRPr lang="sl-SI" dirty="0"/>
          </a:p>
        </p:txBody>
      </p:sp>
      <p:cxnSp>
        <p:nvCxnSpPr>
          <p:cNvPr id="36" name="Raven puščični povezovalnik 35"/>
          <p:cNvCxnSpPr/>
          <p:nvPr/>
        </p:nvCxnSpPr>
        <p:spPr>
          <a:xfrm>
            <a:off x="2714750" y="1919831"/>
            <a:ext cx="417090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en puščični povezovalnik 36"/>
          <p:cNvCxnSpPr/>
          <p:nvPr/>
        </p:nvCxnSpPr>
        <p:spPr>
          <a:xfrm>
            <a:off x="5868144" y="1931085"/>
            <a:ext cx="417090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jeZBesedilom 37"/>
          <p:cNvSpPr txBox="1"/>
          <p:nvPr/>
        </p:nvSpPr>
        <p:spPr>
          <a:xfrm>
            <a:off x="1623928" y="2132856"/>
            <a:ext cx="8657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â"/>
            </a:pPr>
            <a:r>
              <a:rPr lang="sl-SI" sz="1500" dirty="0">
                <a:solidFill>
                  <a:srgbClr val="C00000"/>
                </a:solidFill>
                <a:sym typeface="Wingdings" panose="05000000000000000000" pitchFamily="2" charset="2"/>
              </a:rPr>
              <a:t>4</a:t>
            </a:r>
            <a:r>
              <a:rPr lang="sl-SI" sz="1500" dirty="0" smtClean="0">
                <a:solidFill>
                  <a:srgbClr val="C00000"/>
                </a:solidFill>
                <a:sym typeface="Wingdings" panose="05000000000000000000" pitchFamily="2" charset="2"/>
              </a:rPr>
              <a:t>2 %</a:t>
            </a:r>
          </a:p>
          <a:p>
            <a:pPr marL="285750" indent="-285750">
              <a:buFont typeface="Wingdings" panose="05000000000000000000" pitchFamily="2" charset="2"/>
              <a:buChar char="â"/>
            </a:pPr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23 %</a:t>
            </a:r>
          </a:p>
          <a:p>
            <a:pPr marL="285750" indent="-285750">
              <a:buFont typeface="Wingdings" panose="05000000000000000000" pitchFamily="2" charset="2"/>
              <a:buChar char="â"/>
            </a:pPr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39" name="PoljeZBesedilom 38"/>
          <p:cNvSpPr txBox="1"/>
          <p:nvPr/>
        </p:nvSpPr>
        <p:spPr>
          <a:xfrm>
            <a:off x="4860032" y="2132856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â"/>
            </a:pPr>
            <a:r>
              <a:rPr lang="sl-SI" sz="1500" dirty="0" smtClean="0">
                <a:solidFill>
                  <a:srgbClr val="C00000"/>
                </a:solidFill>
                <a:sym typeface="Wingdings" panose="05000000000000000000" pitchFamily="2" charset="2"/>
              </a:rPr>
              <a:t>13 %</a:t>
            </a:r>
          </a:p>
          <a:p>
            <a:pPr marL="285750" indent="-285750">
              <a:buFont typeface="Wingdings" panose="05000000000000000000" pitchFamily="2" charset="2"/>
              <a:buChar char="â"/>
            </a:pPr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3 </a:t>
            </a:r>
            <a:r>
              <a:rPr lang="sl-SI" sz="15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%</a:t>
            </a:r>
          </a:p>
          <a:p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0" name="PoljeZBesedilom 39"/>
          <p:cNvSpPr txBox="1"/>
          <p:nvPr/>
        </p:nvSpPr>
        <p:spPr>
          <a:xfrm>
            <a:off x="8232553" y="2132856"/>
            <a:ext cx="19442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5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 3 GVŽ</a:t>
            </a:r>
          </a:p>
          <a:p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 </a:t>
            </a:r>
            <a:r>
              <a:rPr lang="sl-SI" sz="15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2 GVŽ</a:t>
            </a:r>
          </a:p>
          <a:p>
            <a:pPr marL="285750" indent="-285750">
              <a:buFont typeface="Wingdings" panose="05000000000000000000" pitchFamily="2" charset="2"/>
              <a:buChar char="â"/>
            </a:pPr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1" name="PoljeZBesedilom 40"/>
          <p:cNvSpPr txBox="1"/>
          <p:nvPr/>
        </p:nvSpPr>
        <p:spPr>
          <a:xfrm>
            <a:off x="284404" y="1476000"/>
            <a:ext cx="22053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sz="1750" b="1" u="sng" dirty="0" smtClean="0"/>
              <a:t>Število KMG z živino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rgbClr val="C00000"/>
                </a:solidFill>
              </a:rPr>
              <a:t>2000: 77.452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2010</a:t>
            </a:r>
            <a:r>
              <a:rPr lang="sl-SI" dirty="0">
                <a:solidFill>
                  <a:schemeClr val="accent3">
                    <a:lumMod val="50000"/>
                  </a:schemeClr>
                </a:solidFill>
              </a:rPr>
              <a:t>: 58.648</a:t>
            </a: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endParaRPr lang="sl-SI" dirty="0" smtClean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sl-SI" dirty="0" smtClean="0"/>
              <a:t>2020</a:t>
            </a:r>
            <a:r>
              <a:rPr lang="sl-SI" dirty="0"/>
              <a:t>: </a:t>
            </a:r>
            <a:r>
              <a:rPr lang="sl-SI" dirty="0" smtClean="0"/>
              <a:t>44.974</a:t>
            </a:r>
            <a:endParaRPr lang="sl-SI" dirty="0">
              <a:solidFill>
                <a:schemeClr val="accent3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2" name="Ograda vsebine 8"/>
          <p:cNvSpPr>
            <a:spLocks noGrp="1"/>
          </p:cNvSpPr>
          <p:nvPr>
            <p:ph sz="half" idx="1"/>
          </p:nvPr>
        </p:nvSpPr>
        <p:spPr>
          <a:xfrm>
            <a:off x="231014" y="3275686"/>
            <a:ext cx="2900826" cy="87339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sl-SI" sz="1400" dirty="0" smtClean="0"/>
              <a:t>Število KMG se je zmanjšalo pri vseh vrstah živali, razen gospodarstev z ovcami. Najbolj izrazit pa je bil padec prašičerejskih kmetij.</a:t>
            </a:r>
          </a:p>
        </p:txBody>
      </p:sp>
      <p:sp>
        <p:nvSpPr>
          <p:cNvPr id="43" name="Puščica dol 42"/>
          <p:cNvSpPr/>
          <p:nvPr/>
        </p:nvSpPr>
        <p:spPr>
          <a:xfrm>
            <a:off x="1543425" y="2852936"/>
            <a:ext cx="220263" cy="418693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grada vsebine 8"/>
          <p:cNvSpPr>
            <a:spLocks noGrp="1"/>
          </p:cNvSpPr>
          <p:nvPr>
            <p:ph sz="half" idx="1"/>
          </p:nvPr>
        </p:nvSpPr>
        <p:spPr>
          <a:xfrm>
            <a:off x="5940152" y="3429000"/>
            <a:ext cx="3096344" cy="531324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sl-SI" sz="1400" dirty="0" smtClean="0"/>
              <a:t>Proces specializacije je opazen pri vseh vrstah živine.</a:t>
            </a:r>
            <a:endParaRPr lang="sl-SI" sz="1400" dirty="0"/>
          </a:p>
        </p:txBody>
      </p:sp>
      <p:graphicFrame>
        <p:nvGraphicFramePr>
          <p:cNvPr id="48" name="Tabela 47"/>
          <p:cNvGraphicFramePr>
            <a:graphicFrameLocks noGrp="1"/>
          </p:cNvGraphicFramePr>
          <p:nvPr>
            <p:extLst/>
          </p:nvPr>
        </p:nvGraphicFramePr>
        <p:xfrm>
          <a:off x="2748202" y="4463292"/>
          <a:ext cx="5951852" cy="18812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7356">
                  <a:extLst>
                    <a:ext uri="{9D8B030D-6E8A-4147-A177-3AD203B41FA5}">
                      <a16:colId xmlns:a16="http://schemas.microsoft.com/office/drawing/2014/main" val="63846198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35635233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4916745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32778086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00932688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01647416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554070279"/>
                    </a:ext>
                  </a:extLst>
                </a:gridCol>
              </a:tblGrid>
              <a:tr h="286858"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Živinorejska KMG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Povprečno št. živali /</a:t>
                      </a:r>
                      <a:r>
                        <a:rPr lang="sl-SI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KMG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052737"/>
                  </a:ext>
                </a:extLst>
              </a:tr>
              <a:tr h="286858"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b="1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b="1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sl-SI" sz="1300" b="1" baseline="0" dirty="0" smtClean="0">
                          <a:solidFill>
                            <a:schemeClr val="tx1"/>
                          </a:solidFill>
                        </a:rPr>
                        <a:t> sprem.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b="1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b="1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3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sl-SI" sz="1300" b="1" baseline="0" dirty="0" smtClean="0">
                          <a:solidFill>
                            <a:schemeClr val="tx1"/>
                          </a:solidFill>
                        </a:rPr>
                        <a:t> sprem.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2329"/>
                  </a:ext>
                </a:extLst>
              </a:tr>
              <a:tr h="286858">
                <a:tc>
                  <a:txBody>
                    <a:bodyPr/>
                    <a:lstStyle/>
                    <a:p>
                      <a:r>
                        <a:rPr lang="sl-SI" sz="1300" b="1" baseline="0" dirty="0" smtClean="0">
                          <a:solidFill>
                            <a:schemeClr val="tx1"/>
                          </a:solidFill>
                        </a:rPr>
                        <a:t>KMG z govedom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56.097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28.485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- 49 %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8,9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16,7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+ 88 %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52958"/>
                  </a:ext>
                </a:extLst>
              </a:tr>
              <a:tr h="316235">
                <a:tc>
                  <a:txBody>
                    <a:bodyPr/>
                    <a:lstStyle/>
                    <a:p>
                      <a:r>
                        <a:rPr lang="sl-SI" sz="1300" b="1" baseline="0" dirty="0" smtClean="0">
                          <a:solidFill>
                            <a:schemeClr val="tx1"/>
                          </a:solidFill>
                        </a:rPr>
                        <a:t>KMG s prašiči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44.623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12.198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- 73 %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13,5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19,3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+ 43 %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727591"/>
                  </a:ext>
                </a:extLst>
              </a:tr>
              <a:tr h="325286">
                <a:tc>
                  <a:txBody>
                    <a:bodyPr/>
                    <a:lstStyle/>
                    <a:p>
                      <a:r>
                        <a:rPr lang="sl-SI" sz="1300" b="1" dirty="0" smtClean="0">
                          <a:solidFill>
                            <a:schemeClr val="tx1"/>
                          </a:solidFill>
                        </a:rPr>
                        <a:t>KMG s perutnino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58.929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27.015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- 54 %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114,2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260,7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+ 128 %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97853"/>
                  </a:ext>
                </a:extLst>
              </a:tr>
              <a:tr h="325286">
                <a:tc>
                  <a:txBody>
                    <a:bodyPr/>
                    <a:lstStyle/>
                    <a:p>
                      <a:r>
                        <a:rPr lang="sl-SI" sz="1300" b="1" dirty="0" smtClean="0">
                          <a:solidFill>
                            <a:schemeClr val="tx1"/>
                          </a:solidFill>
                        </a:rPr>
                        <a:t>KMG z drobnico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9.105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8.390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- 8 %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13,8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16,9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 smtClean="0">
                          <a:solidFill>
                            <a:schemeClr val="tx1"/>
                          </a:solidFill>
                        </a:rPr>
                        <a:t>+ 22 %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335464"/>
                  </a:ext>
                </a:extLst>
              </a:tr>
            </a:tbl>
          </a:graphicData>
        </a:graphic>
      </p:graphicFrame>
      <p:sp>
        <p:nvSpPr>
          <p:cNvPr id="26" name="Puščica dol 25"/>
          <p:cNvSpPr/>
          <p:nvPr/>
        </p:nvSpPr>
        <p:spPr>
          <a:xfrm>
            <a:off x="7470005" y="2913018"/>
            <a:ext cx="220263" cy="418693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grada vsebine 8"/>
          <p:cNvSpPr>
            <a:spLocks noGrp="1"/>
          </p:cNvSpPr>
          <p:nvPr>
            <p:ph sz="half" idx="1"/>
          </p:nvPr>
        </p:nvSpPr>
        <p:spPr>
          <a:xfrm>
            <a:off x="3491880" y="3368625"/>
            <a:ext cx="2088232" cy="591699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sl-SI" sz="1400" dirty="0" smtClean="0"/>
              <a:t>Najbolj se je zmanjšalo število prašičev (-60 %).</a:t>
            </a:r>
            <a:endParaRPr lang="sl-SI" sz="1400" dirty="0"/>
          </a:p>
        </p:txBody>
      </p:sp>
      <p:sp>
        <p:nvSpPr>
          <p:cNvPr id="30" name="Puščica dol 29"/>
          <p:cNvSpPr/>
          <p:nvPr/>
        </p:nvSpPr>
        <p:spPr>
          <a:xfrm>
            <a:off x="4427984" y="2866291"/>
            <a:ext cx="220263" cy="418693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  <p:bldP spid="39" grpId="0"/>
      <p:bldP spid="40" grpId="0"/>
      <p:bldP spid="44" grpId="0" build="p" animBg="1"/>
      <p:bldP spid="26" grpId="0" animBg="1"/>
      <p:bldP spid="27" grpId="0" uiExpand="1" build="p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/>
          <p:cNvSpPr/>
          <p:nvPr/>
        </p:nvSpPr>
        <p:spPr>
          <a:xfrm rot="10800000" flipV="1">
            <a:off x="0" y="926752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368176" y="344269"/>
            <a:ext cx="85963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2600" b="1" dirty="0" smtClean="0">
                <a:solidFill>
                  <a:srgbClr val="507300"/>
                </a:solidFill>
              </a:rPr>
              <a:t>Kmetijska zemlja v uporabi</a:t>
            </a:r>
            <a:endParaRPr lang="sl-SI" altLang="sl-SI" sz="2600" b="1" dirty="0">
              <a:solidFill>
                <a:srgbClr val="5073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107504" y="3284984"/>
            <a:ext cx="8784976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700" b="1" dirty="0" smtClean="0">
                <a:solidFill>
                  <a:srgbClr val="FF0000"/>
                </a:solidFill>
              </a:rPr>
              <a:t>OCENA</a:t>
            </a:r>
            <a:r>
              <a:rPr lang="sl-SI" sz="1700" b="1" dirty="0" smtClean="0"/>
              <a:t> - </a:t>
            </a:r>
            <a:r>
              <a:rPr lang="sl-SI" sz="1550" b="1" i="1" dirty="0" smtClean="0"/>
              <a:t>v letu 2021</a:t>
            </a:r>
            <a:endParaRPr lang="sl-SI" sz="1550" b="1" i="1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5796136" y="976094"/>
            <a:ext cx="2909801" cy="3308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550" b="1" i="1" dirty="0" smtClean="0"/>
              <a:t>Povprečje 2014–2020</a:t>
            </a:r>
            <a:endParaRPr lang="sl-SI" sz="1550" b="1" i="1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188544"/>
              </p:ext>
            </p:extLst>
          </p:nvPr>
        </p:nvGraphicFramePr>
        <p:xfrm>
          <a:off x="107505" y="2329324"/>
          <a:ext cx="5382000" cy="6172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46000">
                  <a:extLst>
                    <a:ext uri="{9D8B030D-6E8A-4147-A177-3AD203B41FA5}">
                      <a16:colId xmlns:a16="http://schemas.microsoft.com/office/drawing/2014/main" val="165523775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13924472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80087348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99520649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07488310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3067255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98814048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561566005"/>
                    </a:ext>
                  </a:extLst>
                </a:gridCol>
              </a:tblGrid>
              <a:tr h="298832">
                <a:tc>
                  <a:txBody>
                    <a:bodyPr/>
                    <a:lstStyle/>
                    <a:p>
                      <a:endParaRPr lang="sl-S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1" i="0" u="none" strike="noStrike" dirty="0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1" i="0" u="none" strike="noStrike" dirty="0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1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1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1" i="0" u="none" strike="noStrike" dirty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sl-SI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2020</a:t>
                      </a:r>
                      <a:endParaRPr lang="sl-SI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1908633"/>
                  </a:ext>
                </a:extLst>
              </a:tr>
              <a:tr h="298832">
                <a:tc>
                  <a:txBody>
                    <a:bodyPr/>
                    <a:lstStyle/>
                    <a:p>
                      <a:r>
                        <a:rPr lang="sl-SI" sz="1450" b="1" dirty="0" smtClean="0"/>
                        <a:t>KZU (ha)</a:t>
                      </a:r>
                      <a:endParaRPr lang="sl-SI" sz="14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0" i="0" u="none" strike="noStrike" dirty="0">
                          <a:effectLst/>
                          <a:latin typeface="Arial" panose="020B0604020202020204" pitchFamily="34" charset="0"/>
                        </a:rPr>
                        <a:t>482.218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0" i="0" u="none" strike="noStrike" dirty="0">
                          <a:effectLst/>
                          <a:latin typeface="Arial" panose="020B0604020202020204" pitchFamily="34" charset="0"/>
                        </a:rPr>
                        <a:t>476.862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0" i="0" u="none" strike="noStrike" dirty="0">
                          <a:effectLst/>
                          <a:latin typeface="Arial" panose="020B0604020202020204" pitchFamily="34" charset="0"/>
                        </a:rPr>
                        <a:t>477.671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0" i="0" u="none" strike="noStrike" dirty="0">
                          <a:effectLst/>
                          <a:latin typeface="Arial" panose="020B0604020202020204" pitchFamily="34" charset="0"/>
                        </a:rPr>
                        <a:t>481.415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0" i="0" u="none" strike="noStrike" dirty="0">
                          <a:effectLst/>
                          <a:latin typeface="Arial" panose="020B0604020202020204" pitchFamily="34" charset="0"/>
                        </a:rPr>
                        <a:t>477.296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479.822</a:t>
                      </a:r>
                      <a:endParaRPr lang="sl-SI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483.863</a:t>
                      </a:r>
                      <a:endParaRPr lang="sl-SI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7276580"/>
                  </a:ext>
                </a:extLst>
              </a:tr>
            </a:tbl>
          </a:graphicData>
        </a:graphic>
      </p:graphicFrame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95061" y="1268760"/>
            <a:ext cx="5394444" cy="8649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sl-SI" sz="1500" kern="0" dirty="0">
                <a:cs typeface="Arial" pitchFamily="34" charset="0"/>
              </a:rPr>
              <a:t>Manjša </a:t>
            </a:r>
            <a:r>
              <a:rPr lang="sl-SI" sz="1500" kern="0" dirty="0" smtClean="0">
                <a:cs typeface="Arial" pitchFamily="34" charset="0"/>
              </a:rPr>
              <a:t>medletna gibanja, od leta 2018 opazen rahel pozitiven trend povečevanja kmetijskih zemljišč</a:t>
            </a:r>
            <a:endParaRPr lang="sl-SI" sz="1500" kern="0" dirty="0" smtClean="0">
              <a:ea typeface="+mj-ea"/>
              <a:cs typeface="Arial" pitchFamily="34" charset="0"/>
            </a:endParaRPr>
          </a:p>
          <a:p>
            <a:pPr marL="285750" indent="-285750" eaLnBrk="0" hangingPunct="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sl-SI" sz="1500" kern="0" dirty="0" smtClean="0">
                <a:ea typeface="+mj-ea"/>
                <a:cs typeface="Arial" pitchFamily="34" charset="0"/>
              </a:rPr>
              <a:t>V strukturi ni bistvenih sprememb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436" y="1402043"/>
            <a:ext cx="2972278" cy="1872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40" y="3717032"/>
            <a:ext cx="7392568" cy="278950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Pravokotnik 20"/>
          <p:cNvSpPr>
            <a:spLocks noChangeArrowheads="1"/>
          </p:cNvSpPr>
          <p:nvPr/>
        </p:nvSpPr>
        <p:spPr bwMode="auto">
          <a:xfrm>
            <a:off x="4428000" y="3977367"/>
            <a:ext cx="360000" cy="2529173"/>
          </a:xfrm>
          <a:prstGeom prst="rect">
            <a:avLst/>
          </a:prstGeom>
          <a:solidFill>
            <a:srgbClr val="FFFF99">
              <a:alpha val="44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5" y="6525344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5512023" y="6525344"/>
            <a:ext cx="2832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b="1" dirty="0"/>
              <a:t>Vir:</a:t>
            </a:r>
            <a:r>
              <a:rPr lang="sl-SI" sz="1200" dirty="0"/>
              <a:t> SURS, KIS (preračuni in ocena za 2021)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031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oljeZBesedilom 24"/>
          <p:cNvSpPr txBox="1"/>
          <p:nvPr/>
        </p:nvSpPr>
        <p:spPr>
          <a:xfrm>
            <a:off x="6374125" y="1484784"/>
            <a:ext cx="1116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Silažna koruza</a:t>
            </a:r>
            <a:endParaRPr lang="sl-SI" sz="1250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6300192" y="3121724"/>
            <a:ext cx="792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Krompir</a:t>
            </a:r>
            <a:endParaRPr lang="sl-SI" sz="1250" dirty="0"/>
          </a:p>
        </p:txBody>
      </p:sp>
      <p:graphicFrame>
        <p:nvGraphicFramePr>
          <p:cNvPr id="56" name="Grafikon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8151311"/>
              </p:ext>
            </p:extLst>
          </p:nvPr>
        </p:nvGraphicFramePr>
        <p:xfrm>
          <a:off x="6087600" y="4779765"/>
          <a:ext cx="2812138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0" name="Grafikon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284762"/>
              </p:ext>
            </p:extLst>
          </p:nvPr>
        </p:nvGraphicFramePr>
        <p:xfrm>
          <a:off x="153810" y="4797152"/>
          <a:ext cx="2849880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6" name="Grafikon 65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100619"/>
              </p:ext>
            </p:extLst>
          </p:nvPr>
        </p:nvGraphicFramePr>
        <p:xfrm>
          <a:off x="1925" y="4883667"/>
          <a:ext cx="312991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9" name="Grafikon 68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550028"/>
              </p:ext>
            </p:extLst>
          </p:nvPr>
        </p:nvGraphicFramePr>
        <p:xfrm>
          <a:off x="5968796" y="4864823"/>
          <a:ext cx="312991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9" name="Grafikon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057899"/>
              </p:ext>
            </p:extLst>
          </p:nvPr>
        </p:nvGraphicFramePr>
        <p:xfrm>
          <a:off x="168694" y="3118249"/>
          <a:ext cx="2849880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3" name="Grafikon 62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988998"/>
              </p:ext>
            </p:extLst>
          </p:nvPr>
        </p:nvGraphicFramePr>
        <p:xfrm>
          <a:off x="-17959" y="3211893"/>
          <a:ext cx="312991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2" name="Grafikon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762848"/>
              </p:ext>
            </p:extLst>
          </p:nvPr>
        </p:nvGraphicFramePr>
        <p:xfrm>
          <a:off x="6087600" y="3140968"/>
          <a:ext cx="2849880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8" name="Grafikon 57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624906"/>
              </p:ext>
            </p:extLst>
          </p:nvPr>
        </p:nvGraphicFramePr>
        <p:xfrm>
          <a:off x="5937207" y="3229934"/>
          <a:ext cx="3099289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0" name="Grafikon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08762"/>
              </p:ext>
            </p:extLst>
          </p:nvPr>
        </p:nvGraphicFramePr>
        <p:xfrm>
          <a:off x="3148804" y="1511750"/>
          <a:ext cx="2849880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4" name="Grafikon 53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8206596"/>
              </p:ext>
            </p:extLst>
          </p:nvPr>
        </p:nvGraphicFramePr>
        <p:xfrm>
          <a:off x="2966548" y="1577416"/>
          <a:ext cx="303213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9" name="Grafikon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021144"/>
              </p:ext>
            </p:extLst>
          </p:nvPr>
        </p:nvGraphicFramePr>
        <p:xfrm>
          <a:off x="170774" y="1511750"/>
          <a:ext cx="2849880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7" name="Grafikon 46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705843"/>
              </p:ext>
            </p:extLst>
          </p:nvPr>
        </p:nvGraphicFramePr>
        <p:xfrm>
          <a:off x="0" y="1587290"/>
          <a:ext cx="312991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9" name="Pravokotnik 38"/>
          <p:cNvSpPr>
            <a:spLocks noChangeArrowheads="1"/>
          </p:cNvSpPr>
          <p:nvPr/>
        </p:nvSpPr>
        <p:spPr bwMode="auto">
          <a:xfrm>
            <a:off x="8330649" y="5049151"/>
            <a:ext cx="488027" cy="1025829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38" name="Pravokotnik 37"/>
          <p:cNvSpPr>
            <a:spLocks noChangeArrowheads="1"/>
          </p:cNvSpPr>
          <p:nvPr/>
        </p:nvSpPr>
        <p:spPr bwMode="auto">
          <a:xfrm>
            <a:off x="5395892" y="4989808"/>
            <a:ext cx="463658" cy="1087238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graphicFrame>
        <p:nvGraphicFramePr>
          <p:cNvPr id="62" name="Grafikon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645252"/>
              </p:ext>
            </p:extLst>
          </p:nvPr>
        </p:nvGraphicFramePr>
        <p:xfrm>
          <a:off x="3151787" y="4779765"/>
          <a:ext cx="2849880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7" name="Pravokotnik 36"/>
          <p:cNvSpPr>
            <a:spLocks noChangeArrowheads="1"/>
          </p:cNvSpPr>
          <p:nvPr/>
        </p:nvSpPr>
        <p:spPr bwMode="auto">
          <a:xfrm>
            <a:off x="8313425" y="1738523"/>
            <a:ext cx="471135" cy="1085172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graphicFrame>
        <p:nvGraphicFramePr>
          <p:cNvPr id="61" name="Grafikon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351239"/>
              </p:ext>
            </p:extLst>
          </p:nvPr>
        </p:nvGraphicFramePr>
        <p:xfrm>
          <a:off x="6087600" y="1512000"/>
          <a:ext cx="2849880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6" name="Pravokotnik 35"/>
          <p:cNvSpPr>
            <a:spLocks noChangeArrowheads="1"/>
          </p:cNvSpPr>
          <p:nvPr/>
        </p:nvSpPr>
        <p:spPr bwMode="auto">
          <a:xfrm>
            <a:off x="2336832" y="5057535"/>
            <a:ext cx="476537" cy="1020346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33" name="Pravokotnik 32"/>
          <p:cNvSpPr>
            <a:spLocks noChangeArrowheads="1"/>
          </p:cNvSpPr>
          <p:nvPr/>
        </p:nvSpPr>
        <p:spPr bwMode="auto">
          <a:xfrm>
            <a:off x="8330649" y="3396858"/>
            <a:ext cx="489823" cy="1021692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35" name="Pravokotnik 34"/>
          <p:cNvSpPr>
            <a:spLocks noChangeArrowheads="1"/>
          </p:cNvSpPr>
          <p:nvPr/>
        </p:nvSpPr>
        <p:spPr bwMode="auto">
          <a:xfrm>
            <a:off x="5377070" y="3340994"/>
            <a:ext cx="482480" cy="1069006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graphicFrame>
        <p:nvGraphicFramePr>
          <p:cNvPr id="57" name="Grafikon 56"/>
          <p:cNvGraphicFramePr>
            <a:graphicFrameLocks/>
          </p:cNvGraphicFramePr>
          <p:nvPr>
            <p:extLst/>
          </p:nvPr>
        </p:nvGraphicFramePr>
        <p:xfrm>
          <a:off x="3148804" y="3129271"/>
          <a:ext cx="2849880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34" name="Pravokotnik 33"/>
          <p:cNvSpPr>
            <a:spLocks noChangeArrowheads="1"/>
          </p:cNvSpPr>
          <p:nvPr/>
        </p:nvSpPr>
        <p:spPr bwMode="auto">
          <a:xfrm>
            <a:off x="2406845" y="3389654"/>
            <a:ext cx="471135" cy="1020346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5416" y="931536"/>
            <a:ext cx="8496944" cy="352202"/>
          </a:xfrm>
          <a:solidFill>
            <a:schemeClr val="bg1"/>
          </a:solidFill>
        </p:spPr>
        <p:txBody>
          <a:bodyPr/>
          <a:lstStyle/>
          <a:p>
            <a:r>
              <a:rPr lang="sl-SI" sz="2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POVRŠINE IN PRIDELKI (povprečje 2016–2020 = 100, ocena 2021)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4" y="6517758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0" y="764705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18864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Proizvodnja</a:t>
            </a:r>
            <a:endParaRPr lang="sl-SI" altLang="sl-SI" sz="3200" b="1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467544" y="1520816"/>
            <a:ext cx="792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Pšenica</a:t>
            </a:r>
            <a:endParaRPr lang="sl-SI" sz="1250" dirty="0"/>
          </a:p>
        </p:txBody>
      </p:sp>
      <p:sp>
        <p:nvSpPr>
          <p:cNvPr id="22" name="PoljeZBesedilom 21"/>
          <p:cNvSpPr txBox="1"/>
          <p:nvPr/>
        </p:nvSpPr>
        <p:spPr>
          <a:xfrm>
            <a:off x="3410161" y="1520816"/>
            <a:ext cx="792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Koruza</a:t>
            </a:r>
            <a:endParaRPr lang="sl-SI" sz="1250" dirty="0"/>
          </a:p>
        </p:txBody>
      </p:sp>
      <p:sp>
        <p:nvSpPr>
          <p:cNvPr id="24" name="PoljeZBesedilom 23"/>
          <p:cNvSpPr txBox="1"/>
          <p:nvPr/>
        </p:nvSpPr>
        <p:spPr>
          <a:xfrm>
            <a:off x="467544" y="3137654"/>
            <a:ext cx="792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Oljnice</a:t>
            </a:r>
            <a:endParaRPr lang="sl-SI" sz="1250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398481" y="4808849"/>
            <a:ext cx="792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Hmelj</a:t>
            </a:r>
            <a:endParaRPr lang="sl-SI" sz="1250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3419872" y="3140968"/>
            <a:ext cx="1080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Oljna ogrščica</a:t>
            </a:r>
            <a:endParaRPr lang="sl-SI" sz="1250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3419872" y="4797152"/>
            <a:ext cx="792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Sadje</a:t>
            </a:r>
            <a:endParaRPr lang="sl-SI" sz="1250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6372200" y="4797152"/>
            <a:ext cx="792000" cy="252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250" dirty="0" smtClean="0"/>
              <a:t>Grozdje</a:t>
            </a:r>
            <a:endParaRPr lang="sl-SI" sz="1250" dirty="0"/>
          </a:p>
        </p:txBody>
      </p:sp>
      <p:sp>
        <p:nvSpPr>
          <p:cNvPr id="31" name="Pravokotnik 30"/>
          <p:cNvSpPr>
            <a:spLocks noChangeArrowheads="1"/>
          </p:cNvSpPr>
          <p:nvPr/>
        </p:nvSpPr>
        <p:spPr bwMode="auto">
          <a:xfrm>
            <a:off x="2406845" y="1844824"/>
            <a:ext cx="471134" cy="956624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40" name="Pravokotnik 39"/>
          <p:cNvSpPr/>
          <p:nvPr/>
        </p:nvSpPr>
        <p:spPr>
          <a:xfrm>
            <a:off x="3939247" y="4694707"/>
            <a:ext cx="2880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l-SI" sz="20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sl-SI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1" name="Pravokotnik 50"/>
          <p:cNvSpPr>
            <a:spLocks noChangeArrowheads="1"/>
          </p:cNvSpPr>
          <p:nvPr/>
        </p:nvSpPr>
        <p:spPr bwMode="auto">
          <a:xfrm>
            <a:off x="5395892" y="1795950"/>
            <a:ext cx="463658" cy="1005498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42" name="PoljeZBesedilom 19"/>
          <p:cNvSpPr txBox="1">
            <a:spLocks noChangeArrowheads="1"/>
          </p:cNvSpPr>
          <p:nvPr/>
        </p:nvSpPr>
        <p:spPr bwMode="auto">
          <a:xfrm>
            <a:off x="6220347" y="6309320"/>
            <a:ext cx="29236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/>
              <a:t>Vir:</a:t>
            </a:r>
            <a:r>
              <a:rPr lang="sl-SI" sz="1200" dirty="0"/>
              <a:t> </a:t>
            </a:r>
            <a:r>
              <a:rPr lang="sl-SI" sz="1200" dirty="0" smtClean="0"/>
              <a:t>SURS, KIS (preračuni in ocena za 2021)</a:t>
            </a:r>
            <a:endParaRPr lang="en-GB" sz="1200" dirty="0"/>
          </a:p>
        </p:txBody>
      </p:sp>
      <p:graphicFrame>
        <p:nvGraphicFramePr>
          <p:cNvPr id="65" name="Grafikon 64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0866241"/>
              </p:ext>
            </p:extLst>
          </p:nvPr>
        </p:nvGraphicFramePr>
        <p:xfrm>
          <a:off x="2996919" y="3215786"/>
          <a:ext cx="312991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67" name="Grafikon 66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306221"/>
              </p:ext>
            </p:extLst>
          </p:nvPr>
        </p:nvGraphicFramePr>
        <p:xfrm>
          <a:off x="5906581" y="1613540"/>
          <a:ext cx="312991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68" name="Grafikon 67">
            <a:extLst>
              <a:ext uri="{FF2B5EF4-FFF2-40B4-BE49-F238E27FC236}">
                <a16:creationId xmlns:a16="http://schemas.microsoft.com/office/drawing/2014/main" id="{00000000-0008-0000-0B00-000029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710021"/>
              </p:ext>
            </p:extLst>
          </p:nvPr>
        </p:nvGraphicFramePr>
        <p:xfrm>
          <a:off x="3011111" y="4854052"/>
          <a:ext cx="312991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45" name="PoljeZBesedilom 44"/>
          <p:cNvSpPr txBox="1"/>
          <p:nvPr/>
        </p:nvSpPr>
        <p:spPr>
          <a:xfrm rot="1283910">
            <a:off x="5437090" y="1919189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12 %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46" name="PoljeZBesedilom 45"/>
          <p:cNvSpPr txBox="1"/>
          <p:nvPr/>
        </p:nvSpPr>
        <p:spPr>
          <a:xfrm rot="609519">
            <a:off x="2442560" y="4020688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8 %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53" name="PoljeZBesedilom 52"/>
          <p:cNvSpPr txBox="1"/>
          <p:nvPr/>
        </p:nvSpPr>
        <p:spPr>
          <a:xfrm rot="1769191">
            <a:off x="8199477" y="2041664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18 %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 rot="1890003">
            <a:off x="5316794" y="4020688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19 %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64" name="PoljeZBesedilom 63"/>
          <p:cNvSpPr txBox="1"/>
          <p:nvPr/>
        </p:nvSpPr>
        <p:spPr>
          <a:xfrm rot="1961600">
            <a:off x="5337214" y="5796104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62 %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70" name="PoljeZBesedilom 69"/>
          <p:cNvSpPr txBox="1"/>
          <p:nvPr/>
        </p:nvSpPr>
        <p:spPr>
          <a:xfrm rot="2741450">
            <a:off x="2249237" y="5766385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37 %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71" name="PoljeZBesedilom 70"/>
          <p:cNvSpPr txBox="1"/>
          <p:nvPr/>
        </p:nvSpPr>
        <p:spPr>
          <a:xfrm rot="2313208">
            <a:off x="8288547" y="4024499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26 %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72" name="PoljeZBesedilom 71"/>
          <p:cNvSpPr txBox="1"/>
          <p:nvPr/>
        </p:nvSpPr>
        <p:spPr>
          <a:xfrm rot="198634">
            <a:off x="2471924" y="1996215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2 %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73" name="PoljeZBesedilom 72"/>
          <p:cNvSpPr txBox="1"/>
          <p:nvPr/>
        </p:nvSpPr>
        <p:spPr>
          <a:xfrm rot="1652733">
            <a:off x="8242612" y="5665299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20 %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77132"/>
            <a:ext cx="8712969" cy="523676"/>
          </a:xfrm>
          <a:solidFill>
            <a:schemeClr val="bg1"/>
          </a:solidFill>
        </p:spPr>
        <p:txBody>
          <a:bodyPr/>
          <a:lstStyle/>
          <a:p>
            <a:r>
              <a:rPr lang="sl-SI" sz="23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INDEKS FIZIČNEGA OBSEGA RASTLINSKE PROIZVODNJE (2015 = 100)</a:t>
            </a:r>
          </a:p>
        </p:txBody>
      </p:sp>
      <p:sp>
        <p:nvSpPr>
          <p:cNvPr id="12365" name="PoljeZBesedilom 19"/>
          <p:cNvSpPr txBox="1">
            <a:spLocks noChangeArrowheads="1"/>
          </p:cNvSpPr>
          <p:nvPr/>
        </p:nvSpPr>
        <p:spPr bwMode="auto">
          <a:xfrm>
            <a:off x="5436096" y="5580229"/>
            <a:ext cx="3096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>
                <a:latin typeface="Calibri" pitchFamily="34" charset="0"/>
              </a:rPr>
              <a:t>Vir: </a:t>
            </a:r>
            <a:r>
              <a:rPr lang="sl-SI" sz="1200" dirty="0" smtClean="0">
                <a:latin typeface="Calibri" pitchFamily="34" charset="0"/>
              </a:rPr>
              <a:t>SURS, KIS (preračuni in ocena za 2021)</a:t>
            </a:r>
            <a:endParaRPr lang="en-GB" sz="1200" dirty="0">
              <a:latin typeface="Calibri" pitchFamily="34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8" y="6461125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-36512" y="909191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26035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Proizvodnja</a:t>
            </a:r>
            <a:endParaRPr lang="sl-SI" altLang="sl-SI" sz="32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60" y="2033390"/>
            <a:ext cx="7218481" cy="3359753"/>
          </a:xfrm>
          <a:prstGeom prst="rect">
            <a:avLst/>
          </a:prstGeom>
        </p:spPr>
      </p:pic>
      <p:sp>
        <p:nvSpPr>
          <p:cNvPr id="11" name="Pravokotnik 10"/>
          <p:cNvSpPr>
            <a:spLocks noChangeArrowheads="1"/>
          </p:cNvSpPr>
          <p:nvPr/>
        </p:nvSpPr>
        <p:spPr bwMode="auto">
          <a:xfrm>
            <a:off x="5796136" y="2033390"/>
            <a:ext cx="432040" cy="3352757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17" name="PoljeZBesedilom 16"/>
          <p:cNvSpPr txBox="1"/>
          <p:nvPr/>
        </p:nvSpPr>
        <p:spPr>
          <a:xfrm rot="3295954">
            <a:off x="5524389" y="3086209"/>
            <a:ext cx="1121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rgbClr val="C00000"/>
                </a:solidFill>
              </a:rPr>
              <a:t>-</a:t>
            </a:r>
            <a:r>
              <a:rPr lang="sl-SI" sz="1200" dirty="0" smtClean="0">
                <a:solidFill>
                  <a:srgbClr val="C00000"/>
                </a:solidFill>
              </a:rPr>
              <a:t> 17 do - 18 %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oljeZBesedilom 26"/>
          <p:cNvSpPr txBox="1"/>
          <p:nvPr/>
        </p:nvSpPr>
        <p:spPr>
          <a:xfrm>
            <a:off x="3475632" y="2420888"/>
            <a:ext cx="720000" cy="292388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300" dirty="0" smtClean="0"/>
              <a:t>Prašiči</a:t>
            </a:r>
            <a:endParaRPr lang="sl-SI" sz="1300" dirty="0"/>
          </a:p>
        </p:txBody>
      </p:sp>
      <p:graphicFrame>
        <p:nvGraphicFramePr>
          <p:cNvPr id="30" name="Grafikon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055546"/>
              </p:ext>
            </p:extLst>
          </p:nvPr>
        </p:nvGraphicFramePr>
        <p:xfrm>
          <a:off x="3150168" y="2431743"/>
          <a:ext cx="2934000" cy="16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Grafikon 42">
            <a:extLst>
              <a:ext uri="{FF2B5EF4-FFF2-40B4-BE49-F238E27FC236}">
                <a16:creationId xmlns:a16="http://schemas.microsoft.com/office/drawing/2014/main" id="{00000000-0008-0000-0B00-000036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951115"/>
              </p:ext>
            </p:extLst>
          </p:nvPr>
        </p:nvGraphicFramePr>
        <p:xfrm>
          <a:off x="3044589" y="2453569"/>
          <a:ext cx="3129915" cy="1608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Grafikon 44">
            <a:extLst>
              <a:ext uri="{FF2B5EF4-FFF2-40B4-BE49-F238E27FC236}">
                <a16:creationId xmlns:a16="http://schemas.microsoft.com/office/drawing/2014/main" id="{00000000-0008-0000-0B00-000036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1498238"/>
              </p:ext>
            </p:extLst>
          </p:nvPr>
        </p:nvGraphicFramePr>
        <p:xfrm>
          <a:off x="2949881" y="2453569"/>
          <a:ext cx="3224623" cy="1644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Grafikon 36">
            <a:extLst>
              <a:ext uri="{FF2B5EF4-FFF2-40B4-BE49-F238E27FC236}">
                <a16:creationId xmlns:a16="http://schemas.microsoft.com/office/drawing/2014/main" id="{00000000-0008-0000-0B00-000036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885932"/>
              </p:ext>
            </p:extLst>
          </p:nvPr>
        </p:nvGraphicFramePr>
        <p:xfrm>
          <a:off x="-52670" y="2419513"/>
          <a:ext cx="3202838" cy="170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" name="Grafikon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504122"/>
              </p:ext>
            </p:extLst>
          </p:nvPr>
        </p:nvGraphicFramePr>
        <p:xfrm>
          <a:off x="4617168" y="4431046"/>
          <a:ext cx="2934000" cy="16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Grafikon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031032"/>
              </p:ext>
            </p:extLst>
          </p:nvPr>
        </p:nvGraphicFramePr>
        <p:xfrm>
          <a:off x="1512288" y="4431046"/>
          <a:ext cx="2934000" cy="16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2" name="Grafikon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433101"/>
              </p:ext>
            </p:extLst>
          </p:nvPr>
        </p:nvGraphicFramePr>
        <p:xfrm>
          <a:off x="6174504" y="2419512"/>
          <a:ext cx="2934000" cy="16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8" name="Grafikon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901494"/>
              </p:ext>
            </p:extLst>
          </p:nvPr>
        </p:nvGraphicFramePr>
        <p:xfrm>
          <a:off x="125832" y="2421072"/>
          <a:ext cx="2934000" cy="16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0772"/>
            <a:ext cx="8496944" cy="784250"/>
          </a:xfrm>
          <a:solidFill>
            <a:schemeClr val="bg1"/>
          </a:solidFill>
        </p:spPr>
        <p:txBody>
          <a:bodyPr/>
          <a:lstStyle/>
          <a:p>
            <a:r>
              <a:rPr lang="sl-SI" sz="23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STALEŽ IN PROIZVODNJA V ŽIVINOREJI </a:t>
            </a:r>
            <a:br>
              <a:rPr lang="sl-SI" sz="23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</a:br>
            <a:r>
              <a:rPr lang="sl-SI" sz="23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(povprečje 2016–2020 = 100; ocena 2021</a:t>
            </a:r>
            <a:r>
              <a:rPr lang="sl-SI" sz="25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2365" name="PoljeZBesedilom 19"/>
          <p:cNvSpPr txBox="1">
            <a:spLocks noChangeArrowheads="1"/>
          </p:cNvSpPr>
          <p:nvPr/>
        </p:nvSpPr>
        <p:spPr bwMode="auto">
          <a:xfrm>
            <a:off x="6220347" y="6381328"/>
            <a:ext cx="29236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200" b="1" dirty="0"/>
              <a:t>Vir:</a:t>
            </a:r>
            <a:r>
              <a:rPr lang="sl-SI" sz="1200" dirty="0"/>
              <a:t> </a:t>
            </a:r>
            <a:r>
              <a:rPr lang="sl-SI" sz="1200" dirty="0" smtClean="0"/>
              <a:t>SURS, KIS (preračuni in ocena za 2021)</a:t>
            </a:r>
            <a:endParaRPr lang="en-GB" sz="1200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3" y="6418118"/>
            <a:ext cx="16621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 rot="10800000" flipV="1">
            <a:off x="0" y="836521"/>
            <a:ext cx="4545013" cy="5397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49000">
                <a:srgbClr val="9CB86E">
                  <a:lumMod val="47000"/>
                  <a:lumOff val="53000"/>
                </a:srgbClr>
              </a:gs>
              <a:gs pos="100000">
                <a:srgbClr val="33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6" name="Pravokotnik 11"/>
          <p:cNvSpPr>
            <a:spLocks noChangeArrowheads="1"/>
          </p:cNvSpPr>
          <p:nvPr/>
        </p:nvSpPr>
        <p:spPr bwMode="auto">
          <a:xfrm>
            <a:off x="547688" y="260350"/>
            <a:ext cx="683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sl-SI" altLang="sl-SI" sz="3200" b="1" dirty="0" smtClean="0"/>
              <a:t>Proizvodnja</a:t>
            </a:r>
            <a:endParaRPr lang="sl-SI" altLang="sl-SI" sz="3200" b="1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6534294" y="2453569"/>
            <a:ext cx="864009" cy="292388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300" dirty="0" smtClean="0"/>
              <a:t>Perutnina</a:t>
            </a:r>
            <a:endParaRPr lang="sl-SI" sz="1300" dirty="0"/>
          </a:p>
        </p:txBody>
      </p:sp>
      <p:sp>
        <p:nvSpPr>
          <p:cNvPr id="24" name="PoljeZBesedilom 23"/>
          <p:cNvSpPr txBox="1"/>
          <p:nvPr/>
        </p:nvSpPr>
        <p:spPr>
          <a:xfrm>
            <a:off x="436527" y="2430435"/>
            <a:ext cx="792000" cy="292388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300" dirty="0" smtClean="0"/>
              <a:t>Govedo</a:t>
            </a:r>
            <a:endParaRPr lang="sl-SI" sz="1300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1835696" y="4446000"/>
            <a:ext cx="792000" cy="288000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300" dirty="0" smtClean="0"/>
              <a:t>Mleko</a:t>
            </a:r>
            <a:endParaRPr lang="sl-SI" sz="1300" dirty="0"/>
          </a:p>
        </p:txBody>
      </p:sp>
      <p:sp>
        <p:nvSpPr>
          <p:cNvPr id="31" name="PoljeZBesedilom 30"/>
          <p:cNvSpPr txBox="1"/>
          <p:nvPr/>
        </p:nvSpPr>
        <p:spPr>
          <a:xfrm>
            <a:off x="4944323" y="4448570"/>
            <a:ext cx="720000" cy="292388"/>
          </a:xfrm>
          <a:prstGeom prst="rect">
            <a:avLst/>
          </a:prstGeom>
          <a:solidFill>
            <a:srgbClr val="FDFECA"/>
          </a:solidFill>
        </p:spPr>
        <p:txBody>
          <a:bodyPr wrap="square" rtlCol="0">
            <a:spAutoFit/>
          </a:bodyPr>
          <a:lstStyle/>
          <a:p>
            <a:r>
              <a:rPr lang="sl-SI" sz="1300" dirty="0" smtClean="0"/>
              <a:t>Jajca</a:t>
            </a:r>
            <a:endParaRPr lang="sl-SI" sz="1300" dirty="0"/>
          </a:p>
        </p:txBody>
      </p:sp>
      <p:sp>
        <p:nvSpPr>
          <p:cNvPr id="20" name="Pravokotnik 19"/>
          <p:cNvSpPr>
            <a:spLocks noChangeArrowheads="1"/>
          </p:cNvSpPr>
          <p:nvPr/>
        </p:nvSpPr>
        <p:spPr bwMode="auto">
          <a:xfrm>
            <a:off x="5500551" y="2677663"/>
            <a:ext cx="486000" cy="1126407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21" name="Pravokotnik 20"/>
          <p:cNvSpPr>
            <a:spLocks noChangeArrowheads="1"/>
          </p:cNvSpPr>
          <p:nvPr/>
        </p:nvSpPr>
        <p:spPr bwMode="auto">
          <a:xfrm>
            <a:off x="8512411" y="2760224"/>
            <a:ext cx="486000" cy="1056005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23" name="Pravokotnik 22"/>
          <p:cNvSpPr>
            <a:spLocks noChangeArrowheads="1"/>
          </p:cNvSpPr>
          <p:nvPr/>
        </p:nvSpPr>
        <p:spPr bwMode="auto">
          <a:xfrm>
            <a:off x="3852124" y="4707709"/>
            <a:ext cx="503851" cy="1172909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35" name="Pravokotnik 34"/>
          <p:cNvSpPr>
            <a:spLocks noChangeArrowheads="1"/>
          </p:cNvSpPr>
          <p:nvPr/>
        </p:nvSpPr>
        <p:spPr bwMode="auto">
          <a:xfrm>
            <a:off x="6966298" y="4707709"/>
            <a:ext cx="486022" cy="1137791"/>
          </a:xfrm>
          <a:prstGeom prst="rect">
            <a:avLst/>
          </a:prstGeom>
          <a:solidFill>
            <a:srgbClr val="FFFF99">
              <a:alpha val="38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sp>
        <p:nvSpPr>
          <p:cNvPr id="38" name="Pravokotnik 37"/>
          <p:cNvSpPr>
            <a:spLocks noChangeArrowheads="1"/>
          </p:cNvSpPr>
          <p:nvPr/>
        </p:nvSpPr>
        <p:spPr bwMode="auto">
          <a:xfrm>
            <a:off x="2484273" y="2722388"/>
            <a:ext cx="486000" cy="1127155"/>
          </a:xfrm>
          <a:prstGeom prst="rect">
            <a:avLst/>
          </a:prstGeom>
          <a:solidFill>
            <a:srgbClr val="FFFF99">
              <a:alpha val="4000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sl-SI"/>
          </a:p>
        </p:txBody>
      </p:sp>
      <p:graphicFrame>
        <p:nvGraphicFramePr>
          <p:cNvPr id="40" name="Grafikon 39">
            <a:extLst>
              <a:ext uri="{FF2B5EF4-FFF2-40B4-BE49-F238E27FC236}">
                <a16:creationId xmlns:a16="http://schemas.microsoft.com/office/drawing/2014/main" id="{00000000-0008-0000-0B00-00002F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979669"/>
              </p:ext>
            </p:extLst>
          </p:nvPr>
        </p:nvGraphicFramePr>
        <p:xfrm>
          <a:off x="6117215" y="2532033"/>
          <a:ext cx="3026785" cy="145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Grafikon 40">
            <a:extLst>
              <a:ext uri="{FF2B5EF4-FFF2-40B4-BE49-F238E27FC236}">
                <a16:creationId xmlns:a16="http://schemas.microsoft.com/office/drawing/2014/main" id="{00000000-0008-0000-0B00-000036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208687"/>
              </p:ext>
            </p:extLst>
          </p:nvPr>
        </p:nvGraphicFramePr>
        <p:xfrm>
          <a:off x="1349269" y="4431046"/>
          <a:ext cx="3195744" cy="170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6" name="Grafikon 35">
            <a:extLst>
              <a:ext uri="{FF2B5EF4-FFF2-40B4-BE49-F238E27FC236}">
                <a16:creationId xmlns:a16="http://schemas.microsoft.com/office/drawing/2014/main" id="{00000000-0008-0000-0B00-00002F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745626"/>
              </p:ext>
            </p:extLst>
          </p:nvPr>
        </p:nvGraphicFramePr>
        <p:xfrm>
          <a:off x="4570151" y="4446000"/>
          <a:ext cx="3098193" cy="1567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Grafikon 43">
            <a:extLst>
              <a:ext uri="{FF2B5EF4-FFF2-40B4-BE49-F238E27FC236}">
                <a16:creationId xmlns:a16="http://schemas.microsoft.com/office/drawing/2014/main" id="{00000000-0008-0000-0B00-000036FE1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463162"/>
              </p:ext>
            </p:extLst>
          </p:nvPr>
        </p:nvGraphicFramePr>
        <p:xfrm>
          <a:off x="-17503" y="2453569"/>
          <a:ext cx="3180147" cy="1645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PoljeZBesedilom 45"/>
          <p:cNvSpPr txBox="1"/>
          <p:nvPr/>
        </p:nvSpPr>
        <p:spPr>
          <a:xfrm rot="978268">
            <a:off x="8573907" y="2987280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>
                <a:solidFill>
                  <a:srgbClr val="C00000"/>
                </a:solidFill>
              </a:rPr>
              <a:t>-</a:t>
            </a:r>
            <a:r>
              <a:rPr lang="sl-SI" sz="1050" dirty="0" smtClean="0">
                <a:solidFill>
                  <a:srgbClr val="C00000"/>
                </a:solidFill>
              </a:rPr>
              <a:t> 5 %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47" name="PoljeZBesedilom 46"/>
          <p:cNvSpPr txBox="1"/>
          <p:nvPr/>
        </p:nvSpPr>
        <p:spPr>
          <a:xfrm rot="20259036">
            <a:off x="2553908" y="2962149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 smtClean="0">
                <a:solidFill>
                  <a:srgbClr val="C00000"/>
                </a:solidFill>
              </a:rPr>
              <a:t>+ 4 %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48" name="PoljeZBesedilom 47"/>
          <p:cNvSpPr txBox="1"/>
          <p:nvPr/>
        </p:nvSpPr>
        <p:spPr>
          <a:xfrm>
            <a:off x="5553272" y="3212976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 smtClean="0">
                <a:solidFill>
                  <a:srgbClr val="C00000"/>
                </a:solidFill>
              </a:rPr>
              <a:t>+ 1 %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49" name="PoljeZBesedilom 48"/>
          <p:cNvSpPr txBox="1"/>
          <p:nvPr/>
        </p:nvSpPr>
        <p:spPr>
          <a:xfrm rot="20315490">
            <a:off x="7066694" y="4953506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 smtClean="0">
                <a:solidFill>
                  <a:srgbClr val="C00000"/>
                </a:solidFill>
              </a:rPr>
              <a:t>+ 5 %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50" name="PoljeZBesedilom 49"/>
          <p:cNvSpPr txBox="1"/>
          <p:nvPr/>
        </p:nvSpPr>
        <p:spPr>
          <a:xfrm rot="20405792">
            <a:off x="3929780" y="4947639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 smtClean="0">
                <a:solidFill>
                  <a:srgbClr val="C00000"/>
                </a:solidFill>
              </a:rPr>
              <a:t>+ 2 %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isarn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13122</TotalTime>
  <Words>1544</Words>
  <Application>Microsoft Office PowerPoint</Application>
  <PresentationFormat>Diaprojekcija na zaslonu (4:3)</PresentationFormat>
  <Paragraphs>463</Paragraphs>
  <Slides>19</Slides>
  <Notes>17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POVRŠINE IN PRIDELKI (povprečje 2016–2020 = 100, ocena 2021)</vt:lpstr>
      <vt:lpstr>INDEKS FIZIČNEGA OBSEGA RASTLINSKE PROIZVODNJE (2015 = 100)</vt:lpstr>
      <vt:lpstr>STALEŽ IN PROIZVODNJA V ŽIVINOREJI  (povprečje 2016–2020 = 100; ocena 2021)</vt:lpstr>
      <vt:lpstr>INDEKS FIZIČNEGA OBSEGA PROIZVODNJE (2015 = 100)</vt:lpstr>
      <vt:lpstr>INDEKSI CEN – kmetijski pridelki (nominalne spremembe cen v %)</vt:lpstr>
      <vt:lpstr>INDEKSI CEN – inputi in pariteta (nominalne spremembe cen v %)</vt:lpstr>
      <vt:lpstr>Izvoz in uvoz ter zunanjetrgovinska bilanca agroživilskih proizvodov (mio EUR)</vt:lpstr>
      <vt:lpstr>STOPNJE SAMOOSKRBE S POMEMBNEJŠIMI KMETIJSKIMI PRIDELKI (%)</vt:lpstr>
      <vt:lpstr>- Izplačila za kmetijstvo po skupinah ukrepov (mio EUR)</vt:lpstr>
      <vt:lpstr>- Izplačila za tržne ukrepe in neposredne podpore proizvajalcem</vt:lpstr>
      <vt:lpstr>- Izplačila za razvoj podeželja in strukturno politiko</vt:lpstr>
      <vt:lpstr>KAZALCI EKONOMSKEGA RAČUNA ZA KMETIJSTVO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Marjeta Pintar</dc:creator>
  <cp:lastModifiedBy>Tanja  Travnikar</cp:lastModifiedBy>
  <cp:revision>886</cp:revision>
  <cp:lastPrinted>2021-11-20T11:16:43Z</cp:lastPrinted>
  <dcterms:created xsi:type="dcterms:W3CDTF">2011-03-09T10:55:41Z</dcterms:created>
  <dcterms:modified xsi:type="dcterms:W3CDTF">2021-11-21T19:47:32Z</dcterms:modified>
</cp:coreProperties>
</file>