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29"/>
  </p:notesMasterIdLst>
  <p:sldIdLst>
    <p:sldId id="256" r:id="rId2"/>
    <p:sldId id="334" r:id="rId3"/>
    <p:sldId id="336" r:id="rId4"/>
    <p:sldId id="321" r:id="rId5"/>
    <p:sldId id="344" r:id="rId6"/>
    <p:sldId id="341" r:id="rId7"/>
    <p:sldId id="306" r:id="rId8"/>
    <p:sldId id="310" r:id="rId9"/>
    <p:sldId id="319" r:id="rId10"/>
    <p:sldId id="266" r:id="rId11"/>
    <p:sldId id="268" r:id="rId12"/>
    <p:sldId id="346" r:id="rId13"/>
    <p:sldId id="345" r:id="rId14"/>
    <p:sldId id="347" r:id="rId15"/>
    <p:sldId id="323" r:id="rId16"/>
    <p:sldId id="322" r:id="rId17"/>
    <p:sldId id="273" r:id="rId18"/>
    <p:sldId id="274" r:id="rId19"/>
    <p:sldId id="348" r:id="rId20"/>
    <p:sldId id="349" r:id="rId21"/>
    <p:sldId id="350" r:id="rId22"/>
    <p:sldId id="325" r:id="rId23"/>
    <p:sldId id="327" r:id="rId24"/>
    <p:sldId id="326" r:id="rId25"/>
    <p:sldId id="342" r:id="rId26"/>
    <p:sldId id="343" r:id="rId27"/>
    <p:sldId id="328" r:id="rId28"/>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štjan Bidovec" initials="BB" lastIdx="1" clrIdx="0">
    <p:extLst>
      <p:ext uri="{19B8F6BF-5375-455C-9EA6-DF929625EA0E}">
        <p15:presenceInfo xmlns:p15="http://schemas.microsoft.com/office/powerpoint/2012/main" userId="Boštjan Bidovec"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50860" autoAdjust="0"/>
  </p:normalViewPr>
  <p:slideViewPr>
    <p:cSldViewPr snapToGrid="0">
      <p:cViewPr varScale="1">
        <p:scale>
          <a:sx n="44" d="100"/>
          <a:sy n="44" d="100"/>
        </p:scale>
        <p:origin x="216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BA42FEA-6AD4-4151-AE7F-3C5FF73E4FD5}" type="doc">
      <dgm:prSet loTypeId="urn:microsoft.com/office/officeart/2005/8/layout/process1" loCatId="process" qsTypeId="urn:microsoft.com/office/officeart/2005/8/quickstyle/3d1" qsCatId="3D" csTypeId="urn:microsoft.com/office/officeart/2005/8/colors/colorful2" csCatId="colorful" phldr="1"/>
      <dgm:spPr/>
      <dgm:t>
        <a:bodyPr/>
        <a:lstStyle/>
        <a:p>
          <a:endParaRPr lang="sl-SI"/>
        </a:p>
      </dgm:t>
    </dgm:pt>
    <dgm:pt modelId="{867AE7FD-F480-47EA-86B3-CD849EE17C2A}">
      <dgm:prSet custT="1"/>
      <dgm:spPr>
        <a:solidFill>
          <a:schemeClr val="accent4">
            <a:lumMod val="75000"/>
          </a:schemeClr>
        </a:solidFill>
      </dgm:spPr>
      <dgm:t>
        <a:bodyPr/>
        <a:lstStyle/>
        <a:p>
          <a:pPr algn="ctr" rtl="0"/>
          <a:r>
            <a:rPr lang="sl-SI" sz="1800" b="1" u="none" dirty="0" smtClean="0">
              <a:solidFill>
                <a:schemeClr val="tx1"/>
              </a:solidFill>
            </a:rPr>
            <a:t>Svet za </a:t>
          </a:r>
          <a:r>
            <a:rPr lang="sl-SI" sz="1800" b="1" u="none" dirty="0" smtClean="0">
              <a:solidFill>
                <a:schemeClr val="tx1"/>
              </a:solidFill>
            </a:rPr>
            <a:t>razvoj/AKIS </a:t>
          </a:r>
          <a:r>
            <a:rPr lang="sl-SI" sz="1800" b="1" u="none" dirty="0" smtClean="0">
              <a:solidFill>
                <a:schemeClr val="tx1"/>
              </a:solidFill>
            </a:rPr>
            <a:t>+ </a:t>
          </a:r>
          <a:r>
            <a:rPr lang="sl-SI" sz="1800" b="1" u="none" dirty="0" smtClean="0">
              <a:solidFill>
                <a:schemeClr val="tx1"/>
              </a:solidFill>
            </a:rPr>
            <a:t>Operativno koordinacijsko </a:t>
          </a:r>
          <a:r>
            <a:rPr lang="sl-SI" sz="1800" b="1" u="none" dirty="0" smtClean="0">
              <a:solidFill>
                <a:schemeClr val="tx1"/>
              </a:solidFill>
            </a:rPr>
            <a:t>telo AKIS </a:t>
          </a:r>
        </a:p>
        <a:p>
          <a:pPr algn="ctr" rtl="0"/>
          <a:r>
            <a:rPr lang="sl-SI" sz="1200" i="1" dirty="0" smtClean="0">
              <a:solidFill>
                <a:schemeClr val="tx1"/>
              </a:solidFill>
            </a:rPr>
            <a:t>nujna </a:t>
          </a:r>
          <a:r>
            <a:rPr lang="sl-SI" sz="1200" i="1" dirty="0" smtClean="0">
              <a:solidFill>
                <a:schemeClr val="tx1"/>
              </a:solidFill>
            </a:rPr>
            <a:t>koordinacija </a:t>
          </a:r>
          <a:r>
            <a:rPr lang="sl-SI" sz="1200" i="1" dirty="0" smtClean="0">
              <a:solidFill>
                <a:schemeClr val="tx1"/>
              </a:solidFill>
            </a:rPr>
            <a:t>vseh institucij, tudi ministrstev: </a:t>
          </a:r>
          <a:r>
            <a:rPr lang="sl-SI" sz="1200" i="1" dirty="0" smtClean="0">
              <a:solidFill>
                <a:schemeClr val="tx1"/>
              </a:solidFill>
            </a:rPr>
            <a:t>na </a:t>
          </a:r>
          <a:r>
            <a:rPr lang="sl-SI" sz="1200" i="1" dirty="0" smtClean="0">
              <a:solidFill>
                <a:schemeClr val="tx1"/>
              </a:solidFill>
            </a:rPr>
            <a:t>področju formalnega izobraževanja, NPK, raziskav in </a:t>
          </a:r>
          <a:r>
            <a:rPr lang="sl-SI" sz="1200" i="1" dirty="0" smtClean="0">
              <a:solidFill>
                <a:schemeClr val="tx1"/>
              </a:solidFill>
            </a:rPr>
            <a:t>razvoja idr.. </a:t>
          </a:r>
          <a:endParaRPr lang="sl-SI" sz="1200" i="1" dirty="0" smtClean="0">
            <a:solidFill>
              <a:schemeClr val="tx1"/>
            </a:solidFill>
          </a:endParaRPr>
        </a:p>
        <a:p>
          <a:pPr algn="ctr" rtl="0"/>
          <a:r>
            <a:rPr lang="sl-SI" sz="1200" b="1" dirty="0" smtClean="0">
              <a:solidFill>
                <a:schemeClr val="tx1"/>
              </a:solidFill>
            </a:rPr>
            <a:t>VENDAR</a:t>
          </a:r>
        </a:p>
        <a:p>
          <a:pPr algn="l" rtl="0"/>
          <a:r>
            <a:rPr lang="sl-SI" sz="1200" dirty="0" smtClean="0">
              <a:solidFill>
                <a:schemeClr val="tx1"/>
              </a:solidFill>
            </a:rPr>
            <a:t>1) </a:t>
          </a:r>
          <a:r>
            <a:rPr lang="sl-SI" sz="1200" dirty="0" smtClean="0">
              <a:solidFill>
                <a:schemeClr val="tx1"/>
              </a:solidFill>
            </a:rPr>
            <a:t>Ne </a:t>
          </a:r>
          <a:r>
            <a:rPr lang="sl-SI" sz="1200" dirty="0" smtClean="0">
              <a:solidFill>
                <a:schemeClr val="tx1"/>
              </a:solidFill>
            </a:rPr>
            <a:t>sme priti do konflikta interesov, „arbitrarnega odločanja“ o vsebinah projektov… </a:t>
          </a:r>
        </a:p>
        <a:p>
          <a:pPr algn="l" rtl="0"/>
          <a:r>
            <a:rPr lang="sl-SI" sz="1200" dirty="0" smtClean="0">
              <a:solidFill>
                <a:schemeClr val="tx1"/>
              </a:solidFill>
            </a:rPr>
            <a:t>2) </a:t>
          </a:r>
          <a:r>
            <a:rPr lang="sl-SI" sz="1200" dirty="0" smtClean="0">
              <a:solidFill>
                <a:schemeClr val="tx1"/>
              </a:solidFill>
            </a:rPr>
            <a:t>Ali </a:t>
          </a:r>
          <a:r>
            <a:rPr lang="sl-SI" sz="1200" dirty="0" smtClean="0">
              <a:solidFill>
                <a:schemeClr val="tx1"/>
              </a:solidFill>
            </a:rPr>
            <a:t>smo sposobni premagati „parcialne interese“ institucij?</a:t>
          </a:r>
        </a:p>
        <a:p>
          <a:pPr algn="l" rtl="0"/>
          <a:r>
            <a:rPr lang="sl-SI" sz="1200" dirty="0" smtClean="0">
              <a:solidFill>
                <a:schemeClr val="tx1"/>
              </a:solidFill>
            </a:rPr>
            <a:t> 3) </a:t>
          </a:r>
          <a:r>
            <a:rPr lang="sl-SI" sz="1200" dirty="0" smtClean="0">
              <a:solidFill>
                <a:schemeClr val="tx1"/>
              </a:solidFill>
            </a:rPr>
            <a:t>Ali </a:t>
          </a:r>
          <a:r>
            <a:rPr lang="sl-SI" sz="1200" dirty="0" smtClean="0">
              <a:solidFill>
                <a:schemeClr val="tx1"/>
              </a:solidFill>
            </a:rPr>
            <a:t>smo sposobni preseči „ad hoc“ usmerjanje, temveč preiti na sistematični razvojni koncept pri AKIS?</a:t>
          </a:r>
          <a:endParaRPr lang="sl-SI" sz="1200" dirty="0">
            <a:solidFill>
              <a:schemeClr val="tx1"/>
            </a:solidFill>
          </a:endParaRPr>
        </a:p>
      </dgm:t>
    </dgm:pt>
    <dgm:pt modelId="{912D4D50-CF59-46AD-AFA4-67ED6327B53E}" type="parTrans" cxnId="{1793E985-CE13-458B-990E-76FA0BB62AC1}">
      <dgm:prSet/>
      <dgm:spPr/>
      <dgm:t>
        <a:bodyPr/>
        <a:lstStyle/>
        <a:p>
          <a:endParaRPr lang="sl-SI"/>
        </a:p>
      </dgm:t>
    </dgm:pt>
    <dgm:pt modelId="{49A23C3D-F322-4402-BA0E-ED39828AABFA}" type="sibTrans" cxnId="{1793E985-CE13-458B-990E-76FA0BB62AC1}">
      <dgm:prSet/>
      <dgm:spPr/>
      <dgm:t>
        <a:bodyPr/>
        <a:lstStyle/>
        <a:p>
          <a:endParaRPr lang="sl-SI"/>
        </a:p>
      </dgm:t>
    </dgm:pt>
    <dgm:pt modelId="{F01992F5-4261-4BA6-9A6B-704094ECB579}">
      <dgm:prSet custT="1"/>
      <dgm:spPr>
        <a:solidFill>
          <a:schemeClr val="accent4">
            <a:lumMod val="60000"/>
            <a:lumOff val="40000"/>
          </a:schemeClr>
        </a:solidFill>
      </dgm:spPr>
      <dgm:t>
        <a:bodyPr anchor="t"/>
        <a:lstStyle/>
        <a:p>
          <a:pPr rtl="0"/>
          <a:r>
            <a:rPr lang="sl-SI" sz="1800" b="1" dirty="0" smtClean="0">
              <a:solidFill>
                <a:schemeClr val="tx1"/>
              </a:solidFill>
            </a:rPr>
            <a:t>Preprečevanje konflikta interesov in podvajanja</a:t>
          </a:r>
        </a:p>
        <a:p>
          <a:pPr rtl="0"/>
          <a:endParaRPr lang="sl-SI" sz="2000" b="1" dirty="0" smtClean="0">
            <a:solidFill>
              <a:schemeClr val="tx1"/>
            </a:solidFill>
          </a:endParaRPr>
        </a:p>
        <a:p>
          <a:pPr rtl="0"/>
          <a:r>
            <a:rPr lang="sl-SI" sz="1600" dirty="0" smtClean="0">
              <a:solidFill>
                <a:schemeClr val="tx1"/>
              </a:solidFill>
            </a:rPr>
            <a:t>Preprečevanje konflikta interesov in podvajanja nalog, financiranih iz različnih virov.</a:t>
          </a:r>
          <a:endParaRPr lang="sl-SI" sz="1600" dirty="0">
            <a:solidFill>
              <a:schemeClr val="tx1"/>
            </a:solidFill>
          </a:endParaRPr>
        </a:p>
      </dgm:t>
    </dgm:pt>
    <dgm:pt modelId="{723B990B-834A-443D-8F35-5F31D5A59C58}" type="parTrans" cxnId="{E71DF19E-77BC-438D-8C70-C4CD055FC5CE}">
      <dgm:prSet/>
      <dgm:spPr/>
      <dgm:t>
        <a:bodyPr/>
        <a:lstStyle/>
        <a:p>
          <a:endParaRPr lang="sl-SI"/>
        </a:p>
      </dgm:t>
    </dgm:pt>
    <dgm:pt modelId="{7BF0C76E-B787-40D0-AE2B-258DEA9C7747}" type="sibTrans" cxnId="{E71DF19E-77BC-438D-8C70-C4CD055FC5CE}">
      <dgm:prSet/>
      <dgm:spPr/>
      <dgm:t>
        <a:bodyPr/>
        <a:lstStyle/>
        <a:p>
          <a:endParaRPr lang="sl-SI"/>
        </a:p>
      </dgm:t>
    </dgm:pt>
    <dgm:pt modelId="{A9A8CE31-66DA-4D62-B054-C1D4D03CA74C}">
      <dgm:prSet custT="1"/>
      <dgm:spPr>
        <a:solidFill>
          <a:schemeClr val="accent4">
            <a:lumMod val="40000"/>
            <a:lumOff val="60000"/>
          </a:schemeClr>
        </a:solidFill>
      </dgm:spPr>
      <dgm:t>
        <a:bodyPr anchor="t"/>
        <a:lstStyle/>
        <a:p>
          <a:pPr rtl="0"/>
          <a:r>
            <a:rPr lang="sl-SI" sz="1800" b="1" noProof="0" dirty="0" err="1" smtClean="0">
              <a:solidFill>
                <a:schemeClr val="tx1"/>
              </a:solidFill>
            </a:rPr>
            <a:t>Opolnomočenje</a:t>
          </a:r>
          <a:r>
            <a:rPr lang="sl-SI" sz="1800" b="1" noProof="0" dirty="0" smtClean="0">
              <a:solidFill>
                <a:schemeClr val="tx1"/>
              </a:solidFill>
            </a:rPr>
            <a:t> kmetov</a:t>
          </a:r>
          <a:r>
            <a:rPr lang="sl-SI" sz="1200" noProof="0" dirty="0" smtClean="0">
              <a:solidFill>
                <a:schemeClr val="tx1"/>
              </a:solidFill>
            </a:rPr>
            <a:t> </a:t>
          </a:r>
        </a:p>
        <a:p>
          <a:pPr rtl="0"/>
          <a:endParaRPr lang="sl-SI" sz="1200" dirty="0" smtClean="0">
            <a:solidFill>
              <a:schemeClr val="tx1"/>
            </a:solidFill>
          </a:endParaRPr>
        </a:p>
        <a:p>
          <a:pPr rtl="0"/>
          <a:r>
            <a:rPr lang="sl-SI" sz="1400" b="0" dirty="0" smtClean="0">
              <a:solidFill>
                <a:schemeClr val="tx1"/>
              </a:solidFill>
            </a:rPr>
            <a:t>Več poudarka na demonstracijskih projektih in demonstracijskih kmetijah (namesto na pilotnih </a:t>
          </a:r>
          <a:r>
            <a:rPr lang="sl-SI" sz="1400" b="0" dirty="0" smtClean="0">
              <a:solidFill>
                <a:schemeClr val="tx1"/>
              </a:solidFill>
            </a:rPr>
            <a:t>projektov), </a:t>
          </a:r>
          <a:r>
            <a:rPr lang="sl-SI" sz="1400" b="0" dirty="0" smtClean="0">
              <a:solidFill>
                <a:schemeClr val="tx1"/>
              </a:solidFill>
            </a:rPr>
            <a:t>sodelovanju med kmeti („panožni krožki“).</a:t>
          </a:r>
        </a:p>
        <a:p>
          <a:pPr rtl="0"/>
          <a:endParaRPr lang="sl-SI" sz="1400" b="0" dirty="0" smtClean="0">
            <a:solidFill>
              <a:schemeClr val="tx1"/>
            </a:solidFill>
          </a:endParaRPr>
        </a:p>
        <a:p>
          <a:pPr rtl="0"/>
          <a:r>
            <a:rPr lang="sl-SI" sz="1400" b="0" dirty="0" smtClean="0">
              <a:solidFill>
                <a:schemeClr val="tx1"/>
              </a:solidFill>
            </a:rPr>
            <a:t>Čim več „moči“ dati </a:t>
          </a:r>
          <a:r>
            <a:rPr lang="sl-SI" sz="1400" b="0" dirty="0" smtClean="0">
              <a:solidFill>
                <a:schemeClr val="tx1"/>
              </a:solidFill>
            </a:rPr>
            <a:t>kmetovalcu, </a:t>
          </a:r>
          <a:r>
            <a:rPr lang="sl-SI" sz="1400" b="0" dirty="0" smtClean="0">
              <a:solidFill>
                <a:schemeClr val="tx1"/>
              </a:solidFill>
            </a:rPr>
            <a:t>ki naj „določa“, kaj potrebuje na svoji kmetiji, kakšno podporno okolje rabi.</a:t>
          </a:r>
          <a:r>
            <a:rPr lang="sl-SI" sz="1400" b="1" dirty="0" smtClean="0">
              <a:solidFill>
                <a:schemeClr val="tx1"/>
              </a:solidFill>
            </a:rPr>
            <a:t> </a:t>
          </a:r>
          <a:endParaRPr lang="sl-SI" sz="1400" b="1" dirty="0">
            <a:solidFill>
              <a:schemeClr val="tx1"/>
            </a:solidFill>
          </a:endParaRPr>
        </a:p>
      </dgm:t>
    </dgm:pt>
    <dgm:pt modelId="{A08F5C0D-21D4-48C8-AF9E-DB32144C446F}" type="parTrans" cxnId="{23104FF1-66E0-4B69-82ED-843DB5E81983}">
      <dgm:prSet/>
      <dgm:spPr/>
      <dgm:t>
        <a:bodyPr/>
        <a:lstStyle/>
        <a:p>
          <a:endParaRPr lang="sl-SI"/>
        </a:p>
      </dgm:t>
    </dgm:pt>
    <dgm:pt modelId="{EDC89183-21E7-4D36-B7C5-CD906A1E8071}" type="sibTrans" cxnId="{23104FF1-66E0-4B69-82ED-843DB5E81983}">
      <dgm:prSet/>
      <dgm:spPr/>
      <dgm:t>
        <a:bodyPr/>
        <a:lstStyle/>
        <a:p>
          <a:endParaRPr lang="sl-SI"/>
        </a:p>
      </dgm:t>
    </dgm:pt>
    <dgm:pt modelId="{1F99845F-BB86-408F-A992-4E1656A72FB3}">
      <dgm:prSet custT="1"/>
      <dgm:spPr>
        <a:solidFill>
          <a:schemeClr val="accent4">
            <a:lumMod val="20000"/>
            <a:lumOff val="80000"/>
          </a:schemeClr>
        </a:solidFill>
      </dgm:spPr>
      <dgm:t>
        <a:bodyPr anchor="t"/>
        <a:lstStyle/>
        <a:p>
          <a:pPr rtl="0"/>
          <a:r>
            <a:rPr lang="sl-SI" sz="1800" b="1" dirty="0" smtClean="0">
              <a:solidFill>
                <a:schemeClr val="tx1"/>
              </a:solidFill>
            </a:rPr>
            <a:t>Novi upravičenci </a:t>
          </a:r>
        </a:p>
        <a:p>
          <a:pPr rtl="0"/>
          <a:endParaRPr lang="sl-SI" sz="1800" dirty="0" smtClean="0">
            <a:solidFill>
              <a:schemeClr val="tx1"/>
            </a:solidFill>
          </a:endParaRPr>
        </a:p>
        <a:p>
          <a:pPr rtl="0"/>
          <a:endParaRPr lang="sl-SI" sz="1800" dirty="0" smtClean="0">
            <a:solidFill>
              <a:schemeClr val="tx1"/>
            </a:solidFill>
          </a:endParaRPr>
        </a:p>
        <a:p>
          <a:pPr rtl="0"/>
          <a:r>
            <a:rPr lang="sl-SI" sz="1400" b="0" dirty="0" smtClean="0">
              <a:solidFill>
                <a:schemeClr val="tx1"/>
              </a:solidFill>
            </a:rPr>
            <a:t>Večji poudarek na partnerstvih, skupinah / organizacijah proizvajalcev, rejskih organizacijah, medpanožnih organizacijah …</a:t>
          </a:r>
          <a:endParaRPr lang="sl-SI" sz="1400" b="0" dirty="0">
            <a:solidFill>
              <a:schemeClr val="tx1"/>
            </a:solidFill>
          </a:endParaRPr>
        </a:p>
      </dgm:t>
    </dgm:pt>
    <dgm:pt modelId="{08AE626A-DE69-4DE6-BAF3-3066DBB5BD25}" type="parTrans" cxnId="{D3CF7CCC-A118-483B-A8EC-7979DC2E91C2}">
      <dgm:prSet/>
      <dgm:spPr/>
      <dgm:t>
        <a:bodyPr/>
        <a:lstStyle/>
        <a:p>
          <a:endParaRPr lang="sl-SI"/>
        </a:p>
      </dgm:t>
    </dgm:pt>
    <dgm:pt modelId="{2DE980AF-619D-4073-928D-C8FB5D3617EA}" type="sibTrans" cxnId="{D3CF7CCC-A118-483B-A8EC-7979DC2E91C2}">
      <dgm:prSet/>
      <dgm:spPr/>
      <dgm:t>
        <a:bodyPr/>
        <a:lstStyle/>
        <a:p>
          <a:endParaRPr lang="sl-SI"/>
        </a:p>
      </dgm:t>
    </dgm:pt>
    <dgm:pt modelId="{BB67ADFD-061E-4970-9C6B-8381EB1286AC}" type="pres">
      <dgm:prSet presAssocID="{0BA42FEA-6AD4-4151-AE7F-3C5FF73E4FD5}" presName="Name0" presStyleCnt="0">
        <dgm:presLayoutVars>
          <dgm:dir/>
          <dgm:resizeHandles val="exact"/>
        </dgm:presLayoutVars>
      </dgm:prSet>
      <dgm:spPr/>
      <dgm:t>
        <a:bodyPr/>
        <a:lstStyle/>
        <a:p>
          <a:endParaRPr lang="en-US"/>
        </a:p>
      </dgm:t>
    </dgm:pt>
    <dgm:pt modelId="{340323A7-449F-4B6B-B1DF-442E3B61A449}" type="pres">
      <dgm:prSet presAssocID="{867AE7FD-F480-47EA-86B3-CD849EE17C2A}" presName="node" presStyleLbl="node1" presStyleIdx="0" presStyleCnt="4" custScaleX="114312" custLinFactNeighborX="-1171" custLinFactNeighborY="-503">
        <dgm:presLayoutVars>
          <dgm:bulletEnabled val="1"/>
        </dgm:presLayoutVars>
      </dgm:prSet>
      <dgm:spPr/>
      <dgm:t>
        <a:bodyPr/>
        <a:lstStyle/>
        <a:p>
          <a:endParaRPr lang="sl-SI"/>
        </a:p>
      </dgm:t>
    </dgm:pt>
    <dgm:pt modelId="{789C101D-8DE9-49C0-954B-2A4EA9F33C7D}" type="pres">
      <dgm:prSet presAssocID="{49A23C3D-F322-4402-BA0E-ED39828AABFA}" presName="sibTrans" presStyleLbl="sibTrans2D1" presStyleIdx="0" presStyleCnt="3"/>
      <dgm:spPr/>
      <dgm:t>
        <a:bodyPr/>
        <a:lstStyle/>
        <a:p>
          <a:endParaRPr lang="en-US"/>
        </a:p>
      </dgm:t>
    </dgm:pt>
    <dgm:pt modelId="{2C9DDC86-44FC-4B35-BC45-61D12D50A89D}" type="pres">
      <dgm:prSet presAssocID="{49A23C3D-F322-4402-BA0E-ED39828AABFA}" presName="connectorText" presStyleLbl="sibTrans2D1" presStyleIdx="0" presStyleCnt="3"/>
      <dgm:spPr/>
      <dgm:t>
        <a:bodyPr/>
        <a:lstStyle/>
        <a:p>
          <a:endParaRPr lang="en-US"/>
        </a:p>
      </dgm:t>
    </dgm:pt>
    <dgm:pt modelId="{6D7252DC-77B8-4A38-B771-BA448EB69648}" type="pres">
      <dgm:prSet presAssocID="{F01992F5-4261-4BA6-9A6B-704094ECB579}" presName="node" presStyleLbl="node1" presStyleIdx="1" presStyleCnt="4">
        <dgm:presLayoutVars>
          <dgm:bulletEnabled val="1"/>
        </dgm:presLayoutVars>
      </dgm:prSet>
      <dgm:spPr/>
      <dgm:t>
        <a:bodyPr/>
        <a:lstStyle/>
        <a:p>
          <a:endParaRPr lang="sl-SI"/>
        </a:p>
      </dgm:t>
    </dgm:pt>
    <dgm:pt modelId="{09C1B7F5-A17B-4333-829E-5BAA43C44B98}" type="pres">
      <dgm:prSet presAssocID="{7BF0C76E-B787-40D0-AE2B-258DEA9C7747}" presName="sibTrans" presStyleLbl="sibTrans2D1" presStyleIdx="1" presStyleCnt="3"/>
      <dgm:spPr/>
      <dgm:t>
        <a:bodyPr/>
        <a:lstStyle/>
        <a:p>
          <a:endParaRPr lang="en-US"/>
        </a:p>
      </dgm:t>
    </dgm:pt>
    <dgm:pt modelId="{91A0B34C-BDA2-4622-84CC-39F5D2213812}" type="pres">
      <dgm:prSet presAssocID="{7BF0C76E-B787-40D0-AE2B-258DEA9C7747}" presName="connectorText" presStyleLbl="sibTrans2D1" presStyleIdx="1" presStyleCnt="3"/>
      <dgm:spPr/>
      <dgm:t>
        <a:bodyPr/>
        <a:lstStyle/>
        <a:p>
          <a:endParaRPr lang="en-US"/>
        </a:p>
      </dgm:t>
    </dgm:pt>
    <dgm:pt modelId="{3AF717D2-0A83-407E-9605-AA132BE030EC}" type="pres">
      <dgm:prSet presAssocID="{A9A8CE31-66DA-4D62-B054-C1D4D03CA74C}" presName="node" presStyleLbl="node1" presStyleIdx="2" presStyleCnt="4">
        <dgm:presLayoutVars>
          <dgm:bulletEnabled val="1"/>
        </dgm:presLayoutVars>
      </dgm:prSet>
      <dgm:spPr/>
      <dgm:t>
        <a:bodyPr/>
        <a:lstStyle/>
        <a:p>
          <a:endParaRPr lang="sl-SI"/>
        </a:p>
      </dgm:t>
    </dgm:pt>
    <dgm:pt modelId="{6E39E5BA-AF7A-423D-8226-386E4CDC6F14}" type="pres">
      <dgm:prSet presAssocID="{EDC89183-21E7-4D36-B7C5-CD906A1E8071}" presName="sibTrans" presStyleLbl="sibTrans2D1" presStyleIdx="2" presStyleCnt="3"/>
      <dgm:spPr/>
      <dgm:t>
        <a:bodyPr/>
        <a:lstStyle/>
        <a:p>
          <a:endParaRPr lang="en-US"/>
        </a:p>
      </dgm:t>
    </dgm:pt>
    <dgm:pt modelId="{76832926-97E8-422E-8A0D-AC77CA2C2BCE}" type="pres">
      <dgm:prSet presAssocID="{EDC89183-21E7-4D36-B7C5-CD906A1E8071}" presName="connectorText" presStyleLbl="sibTrans2D1" presStyleIdx="2" presStyleCnt="3"/>
      <dgm:spPr/>
      <dgm:t>
        <a:bodyPr/>
        <a:lstStyle/>
        <a:p>
          <a:endParaRPr lang="en-US"/>
        </a:p>
      </dgm:t>
    </dgm:pt>
    <dgm:pt modelId="{C82F781A-E9AD-4270-87CA-54D3F1FE21F1}" type="pres">
      <dgm:prSet presAssocID="{1F99845F-BB86-408F-A992-4E1656A72FB3}" presName="node" presStyleLbl="node1" presStyleIdx="3" presStyleCnt="4" custLinFactNeighborX="5919" custLinFactNeighborY="347">
        <dgm:presLayoutVars>
          <dgm:bulletEnabled val="1"/>
        </dgm:presLayoutVars>
      </dgm:prSet>
      <dgm:spPr/>
      <dgm:t>
        <a:bodyPr/>
        <a:lstStyle/>
        <a:p>
          <a:endParaRPr lang="sl-SI"/>
        </a:p>
      </dgm:t>
    </dgm:pt>
  </dgm:ptLst>
  <dgm:cxnLst>
    <dgm:cxn modelId="{E71DF19E-77BC-438D-8C70-C4CD055FC5CE}" srcId="{0BA42FEA-6AD4-4151-AE7F-3C5FF73E4FD5}" destId="{F01992F5-4261-4BA6-9A6B-704094ECB579}" srcOrd="1" destOrd="0" parTransId="{723B990B-834A-443D-8F35-5F31D5A59C58}" sibTransId="{7BF0C76E-B787-40D0-AE2B-258DEA9C7747}"/>
    <dgm:cxn modelId="{204EF58E-35C9-4C4E-82F3-65EDA637DD77}" type="presOf" srcId="{F01992F5-4261-4BA6-9A6B-704094ECB579}" destId="{6D7252DC-77B8-4A38-B771-BA448EB69648}" srcOrd="0" destOrd="0" presId="urn:microsoft.com/office/officeart/2005/8/layout/process1"/>
    <dgm:cxn modelId="{C02ED825-6BA6-4C56-921A-392E99721A0B}" type="presOf" srcId="{49A23C3D-F322-4402-BA0E-ED39828AABFA}" destId="{2C9DDC86-44FC-4B35-BC45-61D12D50A89D}" srcOrd="1" destOrd="0" presId="urn:microsoft.com/office/officeart/2005/8/layout/process1"/>
    <dgm:cxn modelId="{A7FC89E9-302F-4F14-90AC-2BC6BE971653}" type="presOf" srcId="{1F99845F-BB86-408F-A992-4E1656A72FB3}" destId="{C82F781A-E9AD-4270-87CA-54D3F1FE21F1}" srcOrd="0" destOrd="0" presId="urn:microsoft.com/office/officeart/2005/8/layout/process1"/>
    <dgm:cxn modelId="{3F28CCAB-E518-4D02-BE5F-554B65F4571A}" type="presOf" srcId="{EDC89183-21E7-4D36-B7C5-CD906A1E8071}" destId="{76832926-97E8-422E-8A0D-AC77CA2C2BCE}" srcOrd="1" destOrd="0" presId="urn:microsoft.com/office/officeart/2005/8/layout/process1"/>
    <dgm:cxn modelId="{EF980383-E252-4C82-B43F-BB925526A0FC}" type="presOf" srcId="{49A23C3D-F322-4402-BA0E-ED39828AABFA}" destId="{789C101D-8DE9-49C0-954B-2A4EA9F33C7D}" srcOrd="0" destOrd="0" presId="urn:microsoft.com/office/officeart/2005/8/layout/process1"/>
    <dgm:cxn modelId="{4910B505-193C-4DCC-B60C-CB1BAF9B1926}" type="presOf" srcId="{867AE7FD-F480-47EA-86B3-CD849EE17C2A}" destId="{340323A7-449F-4B6B-B1DF-442E3B61A449}" srcOrd="0" destOrd="0" presId="urn:microsoft.com/office/officeart/2005/8/layout/process1"/>
    <dgm:cxn modelId="{9B798FA6-AA57-45E4-BD9D-02B813E7CAC7}" type="presOf" srcId="{0BA42FEA-6AD4-4151-AE7F-3C5FF73E4FD5}" destId="{BB67ADFD-061E-4970-9C6B-8381EB1286AC}" srcOrd="0" destOrd="0" presId="urn:microsoft.com/office/officeart/2005/8/layout/process1"/>
    <dgm:cxn modelId="{1793E985-CE13-458B-990E-76FA0BB62AC1}" srcId="{0BA42FEA-6AD4-4151-AE7F-3C5FF73E4FD5}" destId="{867AE7FD-F480-47EA-86B3-CD849EE17C2A}" srcOrd="0" destOrd="0" parTransId="{912D4D50-CF59-46AD-AFA4-67ED6327B53E}" sibTransId="{49A23C3D-F322-4402-BA0E-ED39828AABFA}"/>
    <dgm:cxn modelId="{288BC9CC-A24C-400F-86D5-2FA0DFFFFE2D}" type="presOf" srcId="{A9A8CE31-66DA-4D62-B054-C1D4D03CA74C}" destId="{3AF717D2-0A83-407E-9605-AA132BE030EC}" srcOrd="0" destOrd="0" presId="urn:microsoft.com/office/officeart/2005/8/layout/process1"/>
    <dgm:cxn modelId="{23104FF1-66E0-4B69-82ED-843DB5E81983}" srcId="{0BA42FEA-6AD4-4151-AE7F-3C5FF73E4FD5}" destId="{A9A8CE31-66DA-4D62-B054-C1D4D03CA74C}" srcOrd="2" destOrd="0" parTransId="{A08F5C0D-21D4-48C8-AF9E-DB32144C446F}" sibTransId="{EDC89183-21E7-4D36-B7C5-CD906A1E8071}"/>
    <dgm:cxn modelId="{5B97613A-EC58-48C9-A6F7-A3C5E5A919DF}" type="presOf" srcId="{7BF0C76E-B787-40D0-AE2B-258DEA9C7747}" destId="{09C1B7F5-A17B-4333-829E-5BAA43C44B98}" srcOrd="0" destOrd="0" presId="urn:microsoft.com/office/officeart/2005/8/layout/process1"/>
    <dgm:cxn modelId="{5AE29CD5-9ACB-4CC9-9D89-7F36D57CF1ED}" type="presOf" srcId="{7BF0C76E-B787-40D0-AE2B-258DEA9C7747}" destId="{91A0B34C-BDA2-4622-84CC-39F5D2213812}" srcOrd="1" destOrd="0" presId="urn:microsoft.com/office/officeart/2005/8/layout/process1"/>
    <dgm:cxn modelId="{D3CF7CCC-A118-483B-A8EC-7979DC2E91C2}" srcId="{0BA42FEA-6AD4-4151-AE7F-3C5FF73E4FD5}" destId="{1F99845F-BB86-408F-A992-4E1656A72FB3}" srcOrd="3" destOrd="0" parTransId="{08AE626A-DE69-4DE6-BAF3-3066DBB5BD25}" sibTransId="{2DE980AF-619D-4073-928D-C8FB5D3617EA}"/>
    <dgm:cxn modelId="{4CA8EAE7-1C9F-4069-9EE5-AA554BE0BEDF}" type="presOf" srcId="{EDC89183-21E7-4D36-B7C5-CD906A1E8071}" destId="{6E39E5BA-AF7A-423D-8226-386E4CDC6F14}" srcOrd="0" destOrd="0" presId="urn:microsoft.com/office/officeart/2005/8/layout/process1"/>
    <dgm:cxn modelId="{C8D59BAC-E403-4164-8369-02816316D56E}" type="presParOf" srcId="{BB67ADFD-061E-4970-9C6B-8381EB1286AC}" destId="{340323A7-449F-4B6B-B1DF-442E3B61A449}" srcOrd="0" destOrd="0" presId="urn:microsoft.com/office/officeart/2005/8/layout/process1"/>
    <dgm:cxn modelId="{31CF3474-D2A9-4D5A-BA77-40075EA70F3C}" type="presParOf" srcId="{BB67ADFD-061E-4970-9C6B-8381EB1286AC}" destId="{789C101D-8DE9-49C0-954B-2A4EA9F33C7D}" srcOrd="1" destOrd="0" presId="urn:microsoft.com/office/officeart/2005/8/layout/process1"/>
    <dgm:cxn modelId="{253C741E-DD4B-4D13-BE34-046B5F7E7DFD}" type="presParOf" srcId="{789C101D-8DE9-49C0-954B-2A4EA9F33C7D}" destId="{2C9DDC86-44FC-4B35-BC45-61D12D50A89D}" srcOrd="0" destOrd="0" presId="urn:microsoft.com/office/officeart/2005/8/layout/process1"/>
    <dgm:cxn modelId="{C1871326-3E56-424F-838D-927A54053B77}" type="presParOf" srcId="{BB67ADFD-061E-4970-9C6B-8381EB1286AC}" destId="{6D7252DC-77B8-4A38-B771-BA448EB69648}" srcOrd="2" destOrd="0" presId="urn:microsoft.com/office/officeart/2005/8/layout/process1"/>
    <dgm:cxn modelId="{D9C7B698-5025-4207-8EC6-F2E52E3DA895}" type="presParOf" srcId="{BB67ADFD-061E-4970-9C6B-8381EB1286AC}" destId="{09C1B7F5-A17B-4333-829E-5BAA43C44B98}" srcOrd="3" destOrd="0" presId="urn:microsoft.com/office/officeart/2005/8/layout/process1"/>
    <dgm:cxn modelId="{F8C1184A-628D-428E-B87F-7F5F79ECC62F}" type="presParOf" srcId="{09C1B7F5-A17B-4333-829E-5BAA43C44B98}" destId="{91A0B34C-BDA2-4622-84CC-39F5D2213812}" srcOrd="0" destOrd="0" presId="urn:microsoft.com/office/officeart/2005/8/layout/process1"/>
    <dgm:cxn modelId="{5D021630-9876-4CAB-A8B8-A988703BA5B5}" type="presParOf" srcId="{BB67ADFD-061E-4970-9C6B-8381EB1286AC}" destId="{3AF717D2-0A83-407E-9605-AA132BE030EC}" srcOrd="4" destOrd="0" presId="urn:microsoft.com/office/officeart/2005/8/layout/process1"/>
    <dgm:cxn modelId="{BDB0AECB-E04D-4FEC-BF9C-35819ED69B50}" type="presParOf" srcId="{BB67ADFD-061E-4970-9C6B-8381EB1286AC}" destId="{6E39E5BA-AF7A-423D-8226-386E4CDC6F14}" srcOrd="5" destOrd="0" presId="urn:microsoft.com/office/officeart/2005/8/layout/process1"/>
    <dgm:cxn modelId="{BA2817B1-93A2-4317-BE46-F4FA924BD66D}" type="presParOf" srcId="{6E39E5BA-AF7A-423D-8226-386E4CDC6F14}" destId="{76832926-97E8-422E-8A0D-AC77CA2C2BCE}" srcOrd="0" destOrd="0" presId="urn:microsoft.com/office/officeart/2005/8/layout/process1"/>
    <dgm:cxn modelId="{B292F8B1-60F8-4066-BED1-24DB0456D7F5}" type="presParOf" srcId="{BB67ADFD-061E-4970-9C6B-8381EB1286AC}" destId="{C82F781A-E9AD-4270-87CA-54D3F1FE21F1}" srcOrd="6" destOrd="0" presId="urn:microsoft.com/office/officeart/2005/8/layout/process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796FC96-BEA2-4746-84B0-A7EEA502417F}"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sl-SI"/>
        </a:p>
      </dgm:t>
    </dgm:pt>
    <dgm:pt modelId="{F907A0A2-B568-4470-A352-E2BD7569A50B}">
      <dgm:prSet custT="1">
        <dgm:style>
          <a:lnRef idx="1">
            <a:schemeClr val="accent6"/>
          </a:lnRef>
          <a:fillRef idx="3">
            <a:schemeClr val="accent6"/>
          </a:fillRef>
          <a:effectRef idx="2">
            <a:schemeClr val="accent6"/>
          </a:effectRef>
          <a:fontRef idx="minor">
            <a:schemeClr val="lt1"/>
          </a:fontRef>
        </dgm:style>
      </dgm:prSet>
      <dgm:spPr>
        <a:solidFill>
          <a:schemeClr val="accent6">
            <a:lumMod val="75000"/>
          </a:schemeClr>
        </a:solidFill>
      </dgm:spPr>
      <dgm:t>
        <a:bodyPr/>
        <a:lstStyle/>
        <a:p>
          <a:pPr algn="ctr" rtl="0"/>
          <a:r>
            <a:rPr lang="sl-SI" sz="2400" b="1" dirty="0" smtClean="0">
              <a:solidFill>
                <a:srgbClr val="FFC000"/>
              </a:solidFill>
            </a:rPr>
            <a:t>Rezultatska usmerjenost </a:t>
          </a:r>
          <a:r>
            <a:rPr lang="sl-SI" sz="2400" b="1" dirty="0" smtClean="0">
              <a:solidFill>
                <a:srgbClr val="FFC000"/>
              </a:solidFill>
            </a:rPr>
            <a:t>AKIS !</a:t>
          </a:r>
        </a:p>
        <a:p>
          <a:pPr algn="ctr" rtl="0"/>
          <a:r>
            <a:rPr lang="sl-SI" sz="1800" b="0" dirty="0" smtClean="0"/>
            <a:t>Zgraditi moramo </a:t>
          </a:r>
          <a:r>
            <a:rPr lang="sl-SI" sz="1800" b="0" dirty="0" smtClean="0"/>
            <a:t>sistem presoje uspešnosti </a:t>
          </a:r>
          <a:r>
            <a:rPr lang="sl-SI" sz="1800" b="0" dirty="0" smtClean="0"/>
            <a:t>in  </a:t>
          </a:r>
          <a:r>
            <a:rPr lang="sl-SI" sz="1800" b="0" dirty="0" smtClean="0"/>
            <a:t>učinkovitosti svetovanja in izmenjave </a:t>
          </a:r>
          <a:r>
            <a:rPr lang="sl-SI" sz="1800" b="0" dirty="0" smtClean="0"/>
            <a:t>znanja</a:t>
          </a:r>
          <a:endParaRPr lang="sl-SI" sz="1800" b="0" dirty="0"/>
        </a:p>
      </dgm:t>
    </dgm:pt>
    <dgm:pt modelId="{284D0F71-2364-44CD-ACC3-C8B55B04341E}" type="parTrans" cxnId="{B5EEBC79-C614-4D2F-A01D-CA30A7054059}">
      <dgm:prSet/>
      <dgm:spPr/>
      <dgm:t>
        <a:bodyPr/>
        <a:lstStyle/>
        <a:p>
          <a:endParaRPr lang="sl-SI"/>
        </a:p>
      </dgm:t>
    </dgm:pt>
    <dgm:pt modelId="{2FB9AF9F-ED1E-4608-9941-8FED683AC915}" type="sibTrans" cxnId="{B5EEBC79-C614-4D2F-A01D-CA30A7054059}">
      <dgm:prSet/>
      <dgm:spPr/>
      <dgm:t>
        <a:bodyPr/>
        <a:lstStyle/>
        <a:p>
          <a:endParaRPr lang="sl-SI"/>
        </a:p>
      </dgm:t>
    </dgm:pt>
    <dgm:pt modelId="{F085D3DF-1F76-45B2-9437-1FEA54EDAECB}" type="pres">
      <dgm:prSet presAssocID="{E796FC96-BEA2-4746-84B0-A7EEA502417F}" presName="linear" presStyleCnt="0">
        <dgm:presLayoutVars>
          <dgm:animLvl val="lvl"/>
          <dgm:resizeHandles val="exact"/>
        </dgm:presLayoutVars>
      </dgm:prSet>
      <dgm:spPr/>
      <dgm:t>
        <a:bodyPr/>
        <a:lstStyle/>
        <a:p>
          <a:endParaRPr lang="en-US"/>
        </a:p>
      </dgm:t>
    </dgm:pt>
    <dgm:pt modelId="{71B7B0B1-3C30-4E52-91D0-190C7054494E}" type="pres">
      <dgm:prSet presAssocID="{F907A0A2-B568-4470-A352-E2BD7569A50B}" presName="parentText" presStyleLbl="node1" presStyleIdx="0" presStyleCnt="1" custLinFactNeighborX="-18092" custLinFactNeighborY="2024">
        <dgm:presLayoutVars>
          <dgm:chMax val="0"/>
          <dgm:bulletEnabled val="1"/>
        </dgm:presLayoutVars>
      </dgm:prSet>
      <dgm:spPr/>
      <dgm:t>
        <a:bodyPr/>
        <a:lstStyle/>
        <a:p>
          <a:endParaRPr lang="en-US"/>
        </a:p>
      </dgm:t>
    </dgm:pt>
  </dgm:ptLst>
  <dgm:cxnLst>
    <dgm:cxn modelId="{E0AD3CDE-6BC0-4F1B-A674-509195D859C7}" type="presOf" srcId="{E796FC96-BEA2-4746-84B0-A7EEA502417F}" destId="{F085D3DF-1F76-45B2-9437-1FEA54EDAECB}" srcOrd="0" destOrd="0" presId="urn:microsoft.com/office/officeart/2005/8/layout/vList2"/>
    <dgm:cxn modelId="{2C3AF2E2-E8AE-4BE8-B3C5-A3D884401F7F}" type="presOf" srcId="{F907A0A2-B568-4470-A352-E2BD7569A50B}" destId="{71B7B0B1-3C30-4E52-91D0-190C7054494E}" srcOrd="0" destOrd="0" presId="urn:microsoft.com/office/officeart/2005/8/layout/vList2"/>
    <dgm:cxn modelId="{B5EEBC79-C614-4D2F-A01D-CA30A7054059}" srcId="{E796FC96-BEA2-4746-84B0-A7EEA502417F}" destId="{F907A0A2-B568-4470-A352-E2BD7569A50B}" srcOrd="0" destOrd="0" parTransId="{284D0F71-2364-44CD-ACC3-C8B55B04341E}" sibTransId="{2FB9AF9F-ED1E-4608-9941-8FED683AC915}"/>
    <dgm:cxn modelId="{3A1B2D7C-B747-4F9B-93F9-0B0647AFED43}" type="presParOf" srcId="{F085D3DF-1F76-45B2-9437-1FEA54EDAECB}" destId="{71B7B0B1-3C30-4E52-91D0-190C7054494E}"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82432E1-95E7-4E7D-A8B4-37885639B39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sl-SI"/>
        </a:p>
      </dgm:t>
    </dgm:pt>
    <dgm:pt modelId="{782E7619-CE64-4281-AA24-B0052404CCA1}">
      <dgm:prSet phldrT="[besedilo]" custT="1">
        <dgm:style>
          <a:lnRef idx="1">
            <a:schemeClr val="accent6"/>
          </a:lnRef>
          <a:fillRef idx="2">
            <a:schemeClr val="accent6"/>
          </a:fillRef>
          <a:effectRef idx="1">
            <a:schemeClr val="accent6"/>
          </a:effectRef>
          <a:fontRef idx="minor">
            <a:schemeClr val="dk1"/>
          </a:fontRef>
        </dgm:style>
      </dgm:prSe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sl-SI" sz="1800" b="1" dirty="0" smtClean="0">
              <a:effectLst/>
              <a:latin typeface="+mn-lt"/>
              <a:ea typeface="Times New Roman" panose="02020603050405020304" pitchFamily="18" charset="0"/>
            </a:rPr>
            <a:t>P37 Krepitev raziskav in razvoja, inovacij in sodelovanja</a:t>
          </a:r>
        </a:p>
        <a:p>
          <a:pPr lvl="0" algn="l" defTabSz="444500">
            <a:lnSpc>
              <a:spcPct val="90000"/>
            </a:lnSpc>
            <a:spcBef>
              <a:spcPct val="0"/>
            </a:spcBef>
          </a:pPr>
          <a:endParaRPr lang="sl-SI" sz="1600" dirty="0"/>
        </a:p>
      </dgm:t>
    </dgm:pt>
    <dgm:pt modelId="{CDA59A35-D5D1-4EFF-89E6-76596AFAA191}" type="parTrans" cxnId="{7FFFFEEF-BE5F-426A-A163-B89FA36E62AD}">
      <dgm:prSet/>
      <dgm:spPr/>
      <dgm:t>
        <a:bodyPr/>
        <a:lstStyle/>
        <a:p>
          <a:endParaRPr lang="sl-SI"/>
        </a:p>
      </dgm:t>
    </dgm:pt>
    <dgm:pt modelId="{1666B29A-FDD5-4D16-AC58-996AAA34881B}" type="sibTrans" cxnId="{7FFFFEEF-BE5F-426A-A163-B89FA36E62AD}">
      <dgm:prSet/>
      <dgm:spPr/>
      <dgm:t>
        <a:bodyPr/>
        <a:lstStyle/>
        <a:p>
          <a:endParaRPr lang="sl-SI"/>
        </a:p>
      </dgm:t>
    </dgm:pt>
    <dgm:pt modelId="{D30D1CFC-0AB8-4462-9380-EDA98F4DD52E}">
      <dgm:prSet phldrT="[besedilo]" custT="1"/>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sl-SI" sz="1800" b="1" dirty="0" smtClean="0">
              <a:effectLst/>
              <a:latin typeface="+mn-lt"/>
              <a:ea typeface="Times New Roman" panose="02020603050405020304" pitchFamily="18" charset="0"/>
            </a:rPr>
            <a:t>Intervencija</a:t>
          </a:r>
          <a:r>
            <a:rPr lang="sl-SI" sz="1800" dirty="0" smtClean="0">
              <a:effectLst/>
              <a:latin typeface="+mn-lt"/>
              <a:ea typeface="Times New Roman" panose="02020603050405020304" pitchFamily="18" charset="0"/>
            </a:rPr>
            <a:t>: </a:t>
          </a:r>
          <a:r>
            <a:rPr lang="sl-SI" sz="1800" dirty="0" smtClean="0">
              <a:effectLst/>
              <a:latin typeface="+mn-lt"/>
              <a:ea typeface="Times New Roman" panose="02020603050405020304" pitchFamily="18" charset="0"/>
            </a:rPr>
            <a:t>Podpora za projekte EIP ter razvojna partnerstva raziskovalnih institucij</a:t>
          </a:r>
        </a:p>
      </dgm:t>
    </dgm:pt>
    <dgm:pt modelId="{B422E541-CAFD-45C0-A316-8CC447459468}" type="parTrans" cxnId="{AE00D226-1477-40C6-AB3D-B71B18B5BE03}">
      <dgm:prSet/>
      <dgm:spPr/>
      <dgm:t>
        <a:bodyPr/>
        <a:lstStyle/>
        <a:p>
          <a:endParaRPr lang="sl-SI"/>
        </a:p>
      </dgm:t>
    </dgm:pt>
    <dgm:pt modelId="{A50753D2-62D8-4B0A-BA3B-EEC10596C977}" type="sibTrans" cxnId="{AE00D226-1477-40C6-AB3D-B71B18B5BE03}">
      <dgm:prSet/>
      <dgm:spPr/>
      <dgm:t>
        <a:bodyPr/>
        <a:lstStyle/>
        <a:p>
          <a:endParaRPr lang="sl-SI"/>
        </a:p>
      </dgm:t>
    </dgm:pt>
    <dgm:pt modelId="{D24550B5-8A18-4522-886D-9F751F1840A6}">
      <dgm:prSet phldrT="[besedilo]" custT="1">
        <dgm:style>
          <a:lnRef idx="1">
            <a:schemeClr val="accent6"/>
          </a:lnRef>
          <a:fillRef idx="2">
            <a:schemeClr val="accent6"/>
          </a:fillRef>
          <a:effectRef idx="1">
            <a:schemeClr val="accent6"/>
          </a:effectRef>
          <a:fontRef idx="minor">
            <a:schemeClr val="dk1"/>
          </a:fontRef>
        </dgm:style>
      </dgm:prSe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sl-SI" sz="1800" b="1" dirty="0" smtClean="0">
              <a:effectLst/>
              <a:latin typeface="+mn-lt"/>
              <a:ea typeface="Times New Roman" panose="02020603050405020304" pitchFamily="18" charset="0"/>
            </a:rPr>
            <a:t>P38 Spodbujati digitalizacijo in krepitev kompetenc v kmetijstvu, gozdarstvu in ŽPI </a:t>
          </a:r>
        </a:p>
        <a:p>
          <a:pPr lvl="0" defTabSz="1600200">
            <a:lnSpc>
              <a:spcPct val="90000"/>
            </a:lnSpc>
            <a:spcBef>
              <a:spcPct val="0"/>
            </a:spcBef>
          </a:pPr>
          <a:endParaRPr lang="sl-SI" dirty="0"/>
        </a:p>
      </dgm:t>
    </dgm:pt>
    <dgm:pt modelId="{9680EB60-D586-43A4-8F58-31EC3883EECF}" type="parTrans" cxnId="{10775ED3-0833-41A0-857D-5BA1A2C13B23}">
      <dgm:prSet/>
      <dgm:spPr/>
      <dgm:t>
        <a:bodyPr/>
        <a:lstStyle/>
        <a:p>
          <a:endParaRPr lang="sl-SI"/>
        </a:p>
      </dgm:t>
    </dgm:pt>
    <dgm:pt modelId="{8551EDE0-7315-4E9B-9327-816E448D8DC4}" type="sibTrans" cxnId="{10775ED3-0833-41A0-857D-5BA1A2C13B23}">
      <dgm:prSet/>
      <dgm:spPr/>
      <dgm:t>
        <a:bodyPr/>
        <a:lstStyle/>
        <a:p>
          <a:endParaRPr lang="sl-SI"/>
        </a:p>
      </dgm:t>
    </dgm:pt>
    <dgm:pt modelId="{20CE481B-6C87-445A-9576-8F6DCDB7FB2B}">
      <dgm:prSet phldrT="[besedilo]" custT="1"/>
      <dgm:spPr/>
      <dgm:t>
        <a:bodyPr/>
        <a:lstStyle/>
        <a:p>
          <a:r>
            <a:rPr lang="sl-SI" sz="1800" dirty="0" smtClean="0"/>
            <a:t>Digitalizacija podprta v okviru različnih investicijskih ukrepov</a:t>
          </a:r>
          <a:endParaRPr lang="sl-SI" sz="1800" dirty="0"/>
        </a:p>
      </dgm:t>
    </dgm:pt>
    <dgm:pt modelId="{9C3C5BC9-497D-43CD-BE19-D1B4BD0BA235}" type="parTrans" cxnId="{B5AA6181-2B69-4FFC-A0DB-000F5997D889}">
      <dgm:prSet/>
      <dgm:spPr/>
      <dgm:t>
        <a:bodyPr/>
        <a:lstStyle/>
        <a:p>
          <a:endParaRPr lang="sl-SI"/>
        </a:p>
      </dgm:t>
    </dgm:pt>
    <dgm:pt modelId="{F56C782E-8BFE-4671-B111-EEB7411023D3}" type="sibTrans" cxnId="{B5AA6181-2B69-4FFC-A0DB-000F5997D889}">
      <dgm:prSet/>
      <dgm:spPr/>
      <dgm:t>
        <a:bodyPr/>
        <a:lstStyle/>
        <a:p>
          <a:endParaRPr lang="sl-SI"/>
        </a:p>
      </dgm:t>
    </dgm:pt>
    <dgm:pt modelId="{770BCA26-6352-454C-9166-F82B89DA3FF7}">
      <dgm:prSet phldrT="[besedilo]" custT="1"/>
      <dgm:spPr/>
      <dgm:t>
        <a:bodyPr/>
        <a:lstStyle/>
        <a:p>
          <a:pPr marL="0" marR="0" lvl="1" indent="0" algn="l" defTabSz="666750" eaLnBrk="1" fontAlgn="auto" latinLnBrk="0" hangingPunct="1">
            <a:lnSpc>
              <a:spcPct val="90000"/>
            </a:lnSpc>
            <a:spcBef>
              <a:spcPct val="0"/>
            </a:spcBef>
            <a:spcAft>
              <a:spcPts val="0"/>
            </a:spcAft>
            <a:buClrTx/>
            <a:buSzTx/>
            <a:buFontTx/>
            <a:buNone/>
            <a:tabLst/>
            <a:defRPr/>
          </a:pPr>
          <a:r>
            <a:rPr lang="sl-SI" sz="1800" b="1" dirty="0" smtClean="0">
              <a:effectLst/>
              <a:latin typeface="+mn-lt"/>
              <a:ea typeface="Times New Roman" panose="02020603050405020304" pitchFamily="18" charset="0"/>
            </a:rPr>
            <a:t>Intervencija</a:t>
          </a:r>
          <a:r>
            <a:rPr lang="sl-SI" sz="1800" dirty="0" smtClean="0">
              <a:effectLst/>
              <a:latin typeface="+mn-lt"/>
              <a:ea typeface="Times New Roman" panose="02020603050405020304" pitchFamily="18" charset="0"/>
            </a:rPr>
            <a:t>: </a:t>
          </a:r>
          <a:r>
            <a:rPr lang="sl-SI" sz="1800" dirty="0" smtClean="0">
              <a:solidFill>
                <a:srgbClr val="000000"/>
              </a:solidFill>
              <a:effectLst/>
              <a:latin typeface="+mn-lt"/>
              <a:ea typeface="Calibri" panose="020F0502020204030204" pitchFamily="34" charset="0"/>
            </a:rPr>
            <a:t>Izmenjava znanja in prenos informacij kmetom in gozdarjem ter usposabljanje svetovalcev</a:t>
          </a:r>
          <a:endParaRPr lang="sl-SI" sz="1800" dirty="0">
            <a:latin typeface="+mn-lt"/>
          </a:endParaRPr>
        </a:p>
      </dgm:t>
    </dgm:pt>
    <dgm:pt modelId="{DB19B1CE-5049-4B93-8CFF-85DD9350A921}" type="sibTrans" cxnId="{A5B0E61B-06BF-4A25-95BF-6BFDFE03C818}">
      <dgm:prSet/>
      <dgm:spPr/>
      <dgm:t>
        <a:bodyPr/>
        <a:lstStyle/>
        <a:p>
          <a:endParaRPr lang="sl-SI"/>
        </a:p>
      </dgm:t>
    </dgm:pt>
    <dgm:pt modelId="{6277BF84-D9C0-4EED-AEAC-50816E4FD0D0}" type="parTrans" cxnId="{A5B0E61B-06BF-4A25-95BF-6BFDFE03C818}">
      <dgm:prSet/>
      <dgm:spPr/>
      <dgm:t>
        <a:bodyPr/>
        <a:lstStyle/>
        <a:p>
          <a:endParaRPr lang="sl-SI"/>
        </a:p>
      </dgm:t>
    </dgm:pt>
    <dgm:pt modelId="{C08F0C57-38ED-47ED-B332-930D959117A3}">
      <dgm:prSet phldrT="[besedilo]" custT="1">
        <dgm:style>
          <a:lnRef idx="1">
            <a:schemeClr val="accent6"/>
          </a:lnRef>
          <a:fillRef idx="2">
            <a:schemeClr val="accent6"/>
          </a:fillRef>
          <a:effectRef idx="1">
            <a:schemeClr val="accent6"/>
          </a:effectRef>
          <a:fontRef idx="minor">
            <a:schemeClr val="dk1"/>
          </a:fontRef>
        </dgm:style>
      </dgm:prSet>
      <dgm:spPr/>
      <dgm: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sl-SI" sz="1800" b="1" dirty="0" smtClean="0">
              <a:effectLst/>
              <a:latin typeface="+mn-lt"/>
              <a:ea typeface="Times New Roman" panose="02020603050405020304" pitchFamily="18" charset="0"/>
            </a:rPr>
            <a:t>P35 Izboljšanje izmenjave znanja in prenosa informacij</a:t>
          </a:r>
        </a:p>
        <a:p>
          <a:pPr lvl="0" defTabSz="444500">
            <a:lnSpc>
              <a:spcPct val="90000"/>
            </a:lnSpc>
            <a:spcBef>
              <a:spcPct val="0"/>
            </a:spcBef>
          </a:pPr>
          <a:endParaRPr lang="sl-SI" sz="1800" dirty="0"/>
        </a:p>
      </dgm:t>
    </dgm:pt>
    <dgm:pt modelId="{AD9F8EA2-09DB-4970-85D2-2D9B76578EC3}" type="sibTrans" cxnId="{037B74D9-F3E0-4CF3-9F97-F398B87593A2}">
      <dgm:prSet/>
      <dgm:spPr/>
      <dgm:t>
        <a:bodyPr/>
        <a:lstStyle/>
        <a:p>
          <a:endParaRPr lang="sl-SI"/>
        </a:p>
      </dgm:t>
    </dgm:pt>
    <dgm:pt modelId="{5DDC00DC-8983-45C7-BB36-971EE84F3347}" type="parTrans" cxnId="{037B74D9-F3E0-4CF3-9F97-F398B87593A2}">
      <dgm:prSet/>
      <dgm:spPr/>
      <dgm:t>
        <a:bodyPr/>
        <a:lstStyle/>
        <a:p>
          <a:endParaRPr lang="sl-SI"/>
        </a:p>
      </dgm:t>
    </dgm:pt>
    <dgm:pt modelId="{2C03F6EA-29CC-4B0B-AE69-F94CE1F57504}">
      <dgm:prSet phldrT="[besedilo]" custT="1"/>
      <dgm:spPr/>
      <dgm:t>
        <a:bodyPr/>
        <a:lstStyle/>
        <a:p>
          <a:r>
            <a:rPr lang="sl-SI" sz="1800" dirty="0" smtClean="0"/>
            <a:t>Dopolnjevanje z Mehanizmom za okrevanje in odpornost</a:t>
          </a:r>
          <a:endParaRPr lang="sl-SI" sz="1800" dirty="0"/>
        </a:p>
      </dgm:t>
    </dgm:pt>
    <dgm:pt modelId="{FD850E61-251E-42A7-9113-A9AD0604FC4F}" type="parTrans" cxnId="{E4E9444C-C876-4C6A-89D1-5A2BF3144F7D}">
      <dgm:prSet/>
      <dgm:spPr/>
      <dgm:t>
        <a:bodyPr/>
        <a:lstStyle/>
        <a:p>
          <a:endParaRPr lang="sl-SI"/>
        </a:p>
      </dgm:t>
    </dgm:pt>
    <dgm:pt modelId="{38046932-5327-48FB-8686-C6DC3FD45017}" type="sibTrans" cxnId="{E4E9444C-C876-4C6A-89D1-5A2BF3144F7D}">
      <dgm:prSet/>
      <dgm:spPr/>
      <dgm:t>
        <a:bodyPr/>
        <a:lstStyle/>
        <a:p>
          <a:endParaRPr lang="sl-SI"/>
        </a:p>
      </dgm:t>
    </dgm:pt>
    <dgm:pt modelId="{90E905FA-16A3-4E2D-AD85-3E28A4DFFF97}">
      <dgm:prSet phldrT="[besedilo]" custT="1"/>
      <dgm:spPr/>
      <dgm:t>
        <a:bodyPr/>
        <a:lstStyle/>
        <a:p>
          <a:pPr marL="0" marR="0" lvl="1" indent="0" algn="l" defTabSz="666750" eaLnBrk="1" fontAlgn="auto" latinLnBrk="0" hangingPunct="1">
            <a:lnSpc>
              <a:spcPct val="90000"/>
            </a:lnSpc>
            <a:spcBef>
              <a:spcPct val="0"/>
            </a:spcBef>
            <a:spcAft>
              <a:spcPts val="0"/>
            </a:spcAft>
            <a:buClrTx/>
            <a:buSzTx/>
            <a:buFontTx/>
            <a:buNone/>
            <a:tabLst/>
            <a:defRPr/>
          </a:pPr>
          <a:r>
            <a:rPr lang="sl-SI" sz="1800" b="1" dirty="0" smtClean="0">
              <a:effectLst/>
              <a:latin typeface="+mn-lt"/>
              <a:ea typeface="Times New Roman" panose="02020603050405020304" pitchFamily="18" charset="0"/>
            </a:rPr>
            <a:t>Intervencija</a:t>
          </a:r>
          <a:r>
            <a:rPr lang="sl-SI" sz="1800" dirty="0" smtClean="0">
              <a:effectLst/>
              <a:latin typeface="+mn-lt"/>
              <a:ea typeface="Times New Roman" panose="02020603050405020304" pitchFamily="18" charset="0"/>
            </a:rPr>
            <a:t>: </a:t>
          </a:r>
          <a:r>
            <a:rPr lang="sl-SI" sz="1800" dirty="0" smtClean="0">
              <a:solidFill>
                <a:srgbClr val="000000"/>
              </a:solidFill>
              <a:effectLst/>
              <a:latin typeface="+mn-lt"/>
              <a:ea typeface="Calibri" panose="020F0502020204030204" pitchFamily="34" charset="0"/>
            </a:rPr>
            <a:t>Medgeneracijski prenos znanja</a:t>
          </a:r>
          <a:r>
            <a:rPr lang="sl-SI" sz="1800" dirty="0" smtClean="0">
              <a:effectLst/>
              <a:latin typeface="+mn-lt"/>
              <a:ea typeface="Times New Roman" panose="02020603050405020304" pitchFamily="18" charset="0"/>
            </a:rPr>
            <a:t> </a:t>
          </a:r>
        </a:p>
        <a:p>
          <a:pPr marL="0" marR="0" lvl="0" indent="0" algn="l" defTabSz="914400" eaLnBrk="1" fontAlgn="auto" latinLnBrk="0" hangingPunct="1">
            <a:lnSpc>
              <a:spcPct val="100000"/>
            </a:lnSpc>
            <a:spcBef>
              <a:spcPts val="0"/>
            </a:spcBef>
            <a:spcAft>
              <a:spcPts val="0"/>
            </a:spcAft>
            <a:buClrTx/>
            <a:buSzTx/>
            <a:buFontTx/>
            <a:buNone/>
            <a:tabLst/>
            <a:defRPr/>
          </a:pPr>
          <a:endParaRPr lang="sl-SI" dirty="0"/>
        </a:p>
      </dgm:t>
    </dgm:pt>
    <dgm:pt modelId="{15FBC4E3-D2C0-4C3A-AFC2-99D0FC361E09}" type="parTrans" cxnId="{E45782D8-5474-4F7E-A371-0F4E055F7453}">
      <dgm:prSet/>
      <dgm:spPr/>
      <dgm:t>
        <a:bodyPr/>
        <a:lstStyle/>
        <a:p>
          <a:endParaRPr lang="sl-SI"/>
        </a:p>
      </dgm:t>
    </dgm:pt>
    <dgm:pt modelId="{181F5C05-FA42-4D73-B737-417ABFF2090A}" type="sibTrans" cxnId="{E45782D8-5474-4F7E-A371-0F4E055F7453}">
      <dgm:prSet/>
      <dgm:spPr/>
      <dgm:t>
        <a:bodyPr/>
        <a:lstStyle/>
        <a:p>
          <a:endParaRPr lang="sl-SI"/>
        </a:p>
      </dgm:t>
    </dgm:pt>
    <dgm:pt modelId="{918DEC33-E6B9-47CB-BACE-275DFEB27461}">
      <dgm:prSet phldrT="[besedilo]" custT="1"/>
      <dgm:spPr/>
      <dgm:t>
        <a:bodyPr/>
        <a:lstStyle/>
        <a:p>
          <a:pPr marL="0" marR="0" lvl="1" indent="0" algn="l" defTabSz="666750" eaLnBrk="1" fontAlgn="auto" latinLnBrk="0" hangingPunct="1">
            <a:lnSpc>
              <a:spcPct val="90000"/>
            </a:lnSpc>
            <a:spcBef>
              <a:spcPct val="0"/>
            </a:spcBef>
            <a:spcAft>
              <a:spcPts val="0"/>
            </a:spcAft>
            <a:buClrTx/>
            <a:buSzTx/>
            <a:buFontTx/>
            <a:buNone/>
            <a:tabLst/>
            <a:defRPr/>
          </a:pPr>
          <a:endParaRPr lang="sl-SI" sz="1800" dirty="0">
            <a:latin typeface="+mn-lt"/>
          </a:endParaRPr>
        </a:p>
      </dgm:t>
    </dgm:pt>
    <dgm:pt modelId="{09E08860-59FD-4F3B-ABF5-40EDD1FFF9C7}" type="parTrans" cxnId="{C63CE59F-47A4-4861-97EC-48BCAD25325E}">
      <dgm:prSet/>
      <dgm:spPr/>
      <dgm:t>
        <a:bodyPr/>
        <a:lstStyle/>
        <a:p>
          <a:endParaRPr lang="sl-SI"/>
        </a:p>
      </dgm:t>
    </dgm:pt>
    <dgm:pt modelId="{5026085F-DE41-4E94-8119-8EE2F94645EE}" type="sibTrans" cxnId="{C63CE59F-47A4-4861-97EC-48BCAD25325E}">
      <dgm:prSet/>
      <dgm:spPr/>
      <dgm:t>
        <a:bodyPr/>
        <a:lstStyle/>
        <a:p>
          <a:endParaRPr lang="sl-SI"/>
        </a:p>
      </dgm:t>
    </dgm:pt>
    <dgm:pt modelId="{C1ED7A7A-9D56-45B0-AF38-B8F665B1F513}">
      <dgm:prSet phldrT="[besedilo]" custT="1"/>
      <dgm:spPr/>
      <dgm:t>
        <a:bodyPr/>
        <a:lstStyle/>
        <a:p>
          <a:endParaRPr lang="sl-SI" sz="1800" dirty="0"/>
        </a:p>
      </dgm:t>
    </dgm:pt>
    <dgm:pt modelId="{70DAAD05-7B83-4336-9DA4-ACAB60C34B8A}" type="parTrans" cxnId="{2FA142CB-765B-4EBF-97AF-44CB28555116}">
      <dgm:prSet/>
      <dgm:spPr/>
      <dgm:t>
        <a:bodyPr/>
        <a:lstStyle/>
        <a:p>
          <a:endParaRPr lang="sl-SI"/>
        </a:p>
      </dgm:t>
    </dgm:pt>
    <dgm:pt modelId="{ADF8E9E0-06A4-40FF-957F-27510FE35400}" type="sibTrans" cxnId="{2FA142CB-765B-4EBF-97AF-44CB28555116}">
      <dgm:prSet/>
      <dgm:spPr/>
      <dgm:t>
        <a:bodyPr/>
        <a:lstStyle/>
        <a:p>
          <a:endParaRPr lang="sl-SI"/>
        </a:p>
      </dgm:t>
    </dgm:pt>
    <dgm:pt modelId="{E54089DF-3274-4B63-B276-4C248888E817}" type="pres">
      <dgm:prSet presAssocID="{B82432E1-95E7-4E7D-A8B4-37885639B39D}" presName="Name0" presStyleCnt="0">
        <dgm:presLayoutVars>
          <dgm:dir/>
          <dgm:animLvl val="lvl"/>
          <dgm:resizeHandles val="exact"/>
        </dgm:presLayoutVars>
      </dgm:prSet>
      <dgm:spPr/>
      <dgm:t>
        <a:bodyPr/>
        <a:lstStyle/>
        <a:p>
          <a:endParaRPr lang="sl-SI"/>
        </a:p>
      </dgm:t>
    </dgm:pt>
    <dgm:pt modelId="{CC776785-B20E-4AA9-A98F-19928B6395C9}" type="pres">
      <dgm:prSet presAssocID="{C08F0C57-38ED-47ED-B332-930D959117A3}" presName="composite" presStyleCnt="0"/>
      <dgm:spPr/>
    </dgm:pt>
    <dgm:pt modelId="{356E48D2-0DFD-4424-93A7-BD4815425848}" type="pres">
      <dgm:prSet presAssocID="{C08F0C57-38ED-47ED-B332-930D959117A3}" presName="parTx" presStyleLbl="alignNode1" presStyleIdx="0" presStyleCnt="3" custScaleY="179177">
        <dgm:presLayoutVars>
          <dgm:chMax val="0"/>
          <dgm:chPref val="0"/>
          <dgm:bulletEnabled val="1"/>
        </dgm:presLayoutVars>
      </dgm:prSet>
      <dgm:spPr/>
      <dgm:t>
        <a:bodyPr/>
        <a:lstStyle/>
        <a:p>
          <a:endParaRPr lang="sl-SI"/>
        </a:p>
      </dgm:t>
    </dgm:pt>
    <dgm:pt modelId="{802F7AAD-AF59-4F71-9903-D76E19C1E864}" type="pres">
      <dgm:prSet presAssocID="{C08F0C57-38ED-47ED-B332-930D959117A3}" presName="desTx" presStyleLbl="alignAccFollowNode1" presStyleIdx="0" presStyleCnt="3" custLinFactNeighborX="-2884" custLinFactNeighborY="17053">
        <dgm:presLayoutVars>
          <dgm:bulletEnabled val="1"/>
        </dgm:presLayoutVars>
      </dgm:prSet>
      <dgm:spPr/>
      <dgm:t>
        <a:bodyPr/>
        <a:lstStyle/>
        <a:p>
          <a:endParaRPr lang="sl-SI"/>
        </a:p>
      </dgm:t>
    </dgm:pt>
    <dgm:pt modelId="{33576F25-D1EE-4186-B1AB-FCB50CD8306D}" type="pres">
      <dgm:prSet presAssocID="{AD9F8EA2-09DB-4970-85D2-2D9B76578EC3}" presName="space" presStyleCnt="0"/>
      <dgm:spPr/>
    </dgm:pt>
    <dgm:pt modelId="{1E6B77A9-A117-4926-95BD-BF67DE1EFDFB}" type="pres">
      <dgm:prSet presAssocID="{782E7619-CE64-4281-AA24-B0052404CCA1}" presName="composite" presStyleCnt="0"/>
      <dgm:spPr/>
    </dgm:pt>
    <dgm:pt modelId="{C31B005E-DC4C-4428-AF65-F1A074C1B49C}" type="pres">
      <dgm:prSet presAssocID="{782E7619-CE64-4281-AA24-B0052404CCA1}" presName="parTx" presStyleLbl="alignNode1" presStyleIdx="1" presStyleCnt="3" custScaleY="170632">
        <dgm:presLayoutVars>
          <dgm:chMax val="0"/>
          <dgm:chPref val="0"/>
          <dgm:bulletEnabled val="1"/>
        </dgm:presLayoutVars>
      </dgm:prSet>
      <dgm:spPr/>
      <dgm:t>
        <a:bodyPr/>
        <a:lstStyle/>
        <a:p>
          <a:endParaRPr lang="sl-SI"/>
        </a:p>
      </dgm:t>
    </dgm:pt>
    <dgm:pt modelId="{43C55724-968A-4033-9B39-FF05A3DE58CD}" type="pres">
      <dgm:prSet presAssocID="{782E7619-CE64-4281-AA24-B0052404CCA1}" presName="desTx" presStyleLbl="alignAccFollowNode1" presStyleIdx="1" presStyleCnt="3" custLinFactNeighborX="-776" custLinFactNeighborY="25411">
        <dgm:presLayoutVars>
          <dgm:bulletEnabled val="1"/>
        </dgm:presLayoutVars>
      </dgm:prSet>
      <dgm:spPr/>
      <dgm:t>
        <a:bodyPr/>
        <a:lstStyle/>
        <a:p>
          <a:endParaRPr lang="sl-SI"/>
        </a:p>
      </dgm:t>
    </dgm:pt>
    <dgm:pt modelId="{51C2EE60-A89F-4AB6-BB11-BDD2CC0426CF}" type="pres">
      <dgm:prSet presAssocID="{1666B29A-FDD5-4D16-AC58-996AAA34881B}" presName="space" presStyleCnt="0"/>
      <dgm:spPr/>
    </dgm:pt>
    <dgm:pt modelId="{88068FA4-5611-44A3-AFE9-DC4F5BBE7B76}" type="pres">
      <dgm:prSet presAssocID="{D24550B5-8A18-4522-886D-9F751F1840A6}" presName="composite" presStyleCnt="0"/>
      <dgm:spPr/>
    </dgm:pt>
    <dgm:pt modelId="{2AF4ACD9-0074-412A-B2E1-9D4C0EFDA5A0}" type="pres">
      <dgm:prSet presAssocID="{D24550B5-8A18-4522-886D-9F751F1840A6}" presName="parTx" presStyleLbl="alignNode1" presStyleIdx="2" presStyleCnt="3" custScaleY="182506">
        <dgm:presLayoutVars>
          <dgm:chMax val="0"/>
          <dgm:chPref val="0"/>
          <dgm:bulletEnabled val="1"/>
        </dgm:presLayoutVars>
      </dgm:prSet>
      <dgm:spPr/>
      <dgm:t>
        <a:bodyPr/>
        <a:lstStyle/>
        <a:p>
          <a:endParaRPr lang="sl-SI"/>
        </a:p>
      </dgm:t>
    </dgm:pt>
    <dgm:pt modelId="{BAD55CDD-AF4C-4798-811D-1E72B9F538C9}" type="pres">
      <dgm:prSet presAssocID="{D24550B5-8A18-4522-886D-9F751F1840A6}" presName="desTx" presStyleLbl="alignAccFollowNode1" presStyleIdx="2" presStyleCnt="3" custLinFactNeighborX="41" custLinFactNeighborY="24368">
        <dgm:presLayoutVars>
          <dgm:bulletEnabled val="1"/>
        </dgm:presLayoutVars>
      </dgm:prSet>
      <dgm:spPr/>
      <dgm:t>
        <a:bodyPr/>
        <a:lstStyle/>
        <a:p>
          <a:endParaRPr lang="sl-SI"/>
        </a:p>
      </dgm:t>
    </dgm:pt>
  </dgm:ptLst>
  <dgm:cxnLst>
    <dgm:cxn modelId="{63A175D2-0786-4E58-B3CD-7556F8A240E2}" type="presOf" srcId="{90E905FA-16A3-4E2D-AD85-3E28A4DFFF97}" destId="{802F7AAD-AF59-4F71-9903-D76E19C1E864}" srcOrd="0" destOrd="2" presId="urn:microsoft.com/office/officeart/2005/8/layout/hList1"/>
    <dgm:cxn modelId="{AC7636CC-4A6A-4866-81C6-A97C84C4C7B7}" type="presOf" srcId="{20CE481B-6C87-445A-9576-8F6DCDB7FB2B}" destId="{BAD55CDD-AF4C-4798-811D-1E72B9F538C9}" srcOrd="0" destOrd="0" presId="urn:microsoft.com/office/officeart/2005/8/layout/hList1"/>
    <dgm:cxn modelId="{FE3B486D-8B04-4614-ABCD-EBB358006B83}" type="presOf" srcId="{D24550B5-8A18-4522-886D-9F751F1840A6}" destId="{2AF4ACD9-0074-412A-B2E1-9D4C0EFDA5A0}" srcOrd="0" destOrd="0" presId="urn:microsoft.com/office/officeart/2005/8/layout/hList1"/>
    <dgm:cxn modelId="{C3A3D4BE-56D5-43F5-B5F9-720857B23723}" type="presOf" srcId="{918DEC33-E6B9-47CB-BACE-275DFEB27461}" destId="{802F7AAD-AF59-4F71-9903-D76E19C1E864}" srcOrd="0" destOrd="1" presId="urn:microsoft.com/office/officeart/2005/8/layout/hList1"/>
    <dgm:cxn modelId="{EA1499B6-7BDD-4B14-9C7A-3F6F277C847A}" type="presOf" srcId="{D30D1CFC-0AB8-4462-9380-EDA98F4DD52E}" destId="{43C55724-968A-4033-9B39-FF05A3DE58CD}" srcOrd="0" destOrd="0" presId="urn:microsoft.com/office/officeart/2005/8/layout/hList1"/>
    <dgm:cxn modelId="{037B74D9-F3E0-4CF3-9F97-F398B87593A2}" srcId="{B82432E1-95E7-4E7D-A8B4-37885639B39D}" destId="{C08F0C57-38ED-47ED-B332-930D959117A3}" srcOrd="0" destOrd="0" parTransId="{5DDC00DC-8983-45C7-BB36-971EE84F3347}" sibTransId="{AD9F8EA2-09DB-4970-85D2-2D9B76578EC3}"/>
    <dgm:cxn modelId="{A5B0E61B-06BF-4A25-95BF-6BFDFE03C818}" srcId="{C08F0C57-38ED-47ED-B332-930D959117A3}" destId="{770BCA26-6352-454C-9166-F82B89DA3FF7}" srcOrd="0" destOrd="0" parTransId="{6277BF84-D9C0-4EED-AEAC-50816E4FD0D0}" sibTransId="{DB19B1CE-5049-4B93-8CFF-85DD9350A921}"/>
    <dgm:cxn modelId="{ADFAD20E-04D4-4EA6-B07A-26C3BF32670B}" type="presOf" srcId="{C08F0C57-38ED-47ED-B332-930D959117A3}" destId="{356E48D2-0DFD-4424-93A7-BD4815425848}" srcOrd="0" destOrd="0" presId="urn:microsoft.com/office/officeart/2005/8/layout/hList1"/>
    <dgm:cxn modelId="{10775ED3-0833-41A0-857D-5BA1A2C13B23}" srcId="{B82432E1-95E7-4E7D-A8B4-37885639B39D}" destId="{D24550B5-8A18-4522-886D-9F751F1840A6}" srcOrd="2" destOrd="0" parTransId="{9680EB60-D586-43A4-8F58-31EC3883EECF}" sibTransId="{8551EDE0-7315-4E9B-9327-816E448D8DC4}"/>
    <dgm:cxn modelId="{B5AA6181-2B69-4FFC-A0DB-000F5997D889}" srcId="{D24550B5-8A18-4522-886D-9F751F1840A6}" destId="{20CE481B-6C87-445A-9576-8F6DCDB7FB2B}" srcOrd="0" destOrd="0" parTransId="{9C3C5BC9-497D-43CD-BE19-D1B4BD0BA235}" sibTransId="{F56C782E-8BFE-4671-B111-EEB7411023D3}"/>
    <dgm:cxn modelId="{E45782D8-5474-4F7E-A371-0F4E055F7453}" srcId="{C08F0C57-38ED-47ED-B332-930D959117A3}" destId="{90E905FA-16A3-4E2D-AD85-3E28A4DFFF97}" srcOrd="2" destOrd="0" parTransId="{15FBC4E3-D2C0-4C3A-AFC2-99D0FC361E09}" sibTransId="{181F5C05-FA42-4D73-B737-417ABFF2090A}"/>
    <dgm:cxn modelId="{9EECE6D0-65A7-46A7-90A4-51CEA4EBA30D}" type="presOf" srcId="{782E7619-CE64-4281-AA24-B0052404CCA1}" destId="{C31B005E-DC4C-4428-AF65-F1A074C1B49C}" srcOrd="0" destOrd="0" presId="urn:microsoft.com/office/officeart/2005/8/layout/hList1"/>
    <dgm:cxn modelId="{AE00D226-1477-40C6-AB3D-B71B18B5BE03}" srcId="{782E7619-CE64-4281-AA24-B0052404CCA1}" destId="{D30D1CFC-0AB8-4462-9380-EDA98F4DD52E}" srcOrd="0" destOrd="0" parTransId="{B422E541-CAFD-45C0-A316-8CC447459468}" sibTransId="{A50753D2-62D8-4B0A-BA3B-EEC10596C977}"/>
    <dgm:cxn modelId="{C63CE59F-47A4-4861-97EC-48BCAD25325E}" srcId="{C08F0C57-38ED-47ED-B332-930D959117A3}" destId="{918DEC33-E6B9-47CB-BACE-275DFEB27461}" srcOrd="1" destOrd="0" parTransId="{09E08860-59FD-4F3B-ABF5-40EDD1FFF9C7}" sibTransId="{5026085F-DE41-4E94-8119-8EE2F94645EE}"/>
    <dgm:cxn modelId="{5B354B63-D1B3-461F-8805-2BC441B63EA0}" type="presOf" srcId="{2C03F6EA-29CC-4B0B-AE69-F94CE1F57504}" destId="{BAD55CDD-AF4C-4798-811D-1E72B9F538C9}" srcOrd="0" destOrd="2" presId="urn:microsoft.com/office/officeart/2005/8/layout/hList1"/>
    <dgm:cxn modelId="{7FFFFEEF-BE5F-426A-A163-B89FA36E62AD}" srcId="{B82432E1-95E7-4E7D-A8B4-37885639B39D}" destId="{782E7619-CE64-4281-AA24-B0052404CCA1}" srcOrd="1" destOrd="0" parTransId="{CDA59A35-D5D1-4EFF-89E6-76596AFAA191}" sibTransId="{1666B29A-FDD5-4D16-AC58-996AAA34881B}"/>
    <dgm:cxn modelId="{E4E9444C-C876-4C6A-89D1-5A2BF3144F7D}" srcId="{D24550B5-8A18-4522-886D-9F751F1840A6}" destId="{2C03F6EA-29CC-4B0B-AE69-F94CE1F57504}" srcOrd="2" destOrd="0" parTransId="{FD850E61-251E-42A7-9113-A9AD0604FC4F}" sibTransId="{38046932-5327-48FB-8686-C6DC3FD45017}"/>
    <dgm:cxn modelId="{BE00099D-47DB-4034-B661-491BD2D1DB47}" type="presOf" srcId="{B82432E1-95E7-4E7D-A8B4-37885639B39D}" destId="{E54089DF-3274-4B63-B276-4C248888E817}" srcOrd="0" destOrd="0" presId="urn:microsoft.com/office/officeart/2005/8/layout/hList1"/>
    <dgm:cxn modelId="{2FA142CB-765B-4EBF-97AF-44CB28555116}" srcId="{D24550B5-8A18-4522-886D-9F751F1840A6}" destId="{C1ED7A7A-9D56-45B0-AF38-B8F665B1F513}" srcOrd="1" destOrd="0" parTransId="{70DAAD05-7B83-4336-9DA4-ACAB60C34B8A}" sibTransId="{ADF8E9E0-06A4-40FF-957F-27510FE35400}"/>
    <dgm:cxn modelId="{7ADC835F-49C0-48E0-A473-7B11B97DE2BE}" type="presOf" srcId="{C1ED7A7A-9D56-45B0-AF38-B8F665B1F513}" destId="{BAD55CDD-AF4C-4798-811D-1E72B9F538C9}" srcOrd="0" destOrd="1" presId="urn:microsoft.com/office/officeart/2005/8/layout/hList1"/>
    <dgm:cxn modelId="{B4B71CF6-B234-401E-BDBC-5C8EB5AF0BEE}" type="presOf" srcId="{770BCA26-6352-454C-9166-F82B89DA3FF7}" destId="{802F7AAD-AF59-4F71-9903-D76E19C1E864}" srcOrd="0" destOrd="0" presId="urn:microsoft.com/office/officeart/2005/8/layout/hList1"/>
    <dgm:cxn modelId="{D71F8714-EDCE-4C16-BF99-01DB3BED2106}" type="presParOf" srcId="{E54089DF-3274-4B63-B276-4C248888E817}" destId="{CC776785-B20E-4AA9-A98F-19928B6395C9}" srcOrd="0" destOrd="0" presId="urn:microsoft.com/office/officeart/2005/8/layout/hList1"/>
    <dgm:cxn modelId="{AA43D8D9-E202-4235-BFA8-BD8513C1802C}" type="presParOf" srcId="{CC776785-B20E-4AA9-A98F-19928B6395C9}" destId="{356E48D2-0DFD-4424-93A7-BD4815425848}" srcOrd="0" destOrd="0" presId="urn:microsoft.com/office/officeart/2005/8/layout/hList1"/>
    <dgm:cxn modelId="{ECD55104-8655-4529-B816-77778F830697}" type="presParOf" srcId="{CC776785-B20E-4AA9-A98F-19928B6395C9}" destId="{802F7AAD-AF59-4F71-9903-D76E19C1E864}" srcOrd="1" destOrd="0" presId="urn:microsoft.com/office/officeart/2005/8/layout/hList1"/>
    <dgm:cxn modelId="{C9A45E34-5C87-4F57-AF69-827AD55AC524}" type="presParOf" srcId="{E54089DF-3274-4B63-B276-4C248888E817}" destId="{33576F25-D1EE-4186-B1AB-FCB50CD8306D}" srcOrd="1" destOrd="0" presId="urn:microsoft.com/office/officeart/2005/8/layout/hList1"/>
    <dgm:cxn modelId="{06009993-3340-48E1-B5CD-B6FB3A4C86EC}" type="presParOf" srcId="{E54089DF-3274-4B63-B276-4C248888E817}" destId="{1E6B77A9-A117-4926-95BD-BF67DE1EFDFB}" srcOrd="2" destOrd="0" presId="urn:microsoft.com/office/officeart/2005/8/layout/hList1"/>
    <dgm:cxn modelId="{9F1D3420-38AE-47C4-81F0-016D9C3B2D13}" type="presParOf" srcId="{1E6B77A9-A117-4926-95BD-BF67DE1EFDFB}" destId="{C31B005E-DC4C-4428-AF65-F1A074C1B49C}" srcOrd="0" destOrd="0" presId="urn:microsoft.com/office/officeart/2005/8/layout/hList1"/>
    <dgm:cxn modelId="{AB4C418D-96AB-4B57-92C2-CDD9B4FCBE56}" type="presParOf" srcId="{1E6B77A9-A117-4926-95BD-BF67DE1EFDFB}" destId="{43C55724-968A-4033-9B39-FF05A3DE58CD}" srcOrd="1" destOrd="0" presId="urn:microsoft.com/office/officeart/2005/8/layout/hList1"/>
    <dgm:cxn modelId="{D8F81F62-AEFC-4D81-B8C1-C38DDDE0D5C3}" type="presParOf" srcId="{E54089DF-3274-4B63-B276-4C248888E817}" destId="{51C2EE60-A89F-4AB6-BB11-BDD2CC0426CF}" srcOrd="3" destOrd="0" presId="urn:microsoft.com/office/officeart/2005/8/layout/hList1"/>
    <dgm:cxn modelId="{B71AF531-7EBE-4F4F-9615-0D834E81797A}" type="presParOf" srcId="{E54089DF-3274-4B63-B276-4C248888E817}" destId="{88068FA4-5611-44A3-AFE9-DC4F5BBE7B76}" srcOrd="4" destOrd="0" presId="urn:microsoft.com/office/officeart/2005/8/layout/hList1"/>
    <dgm:cxn modelId="{E5A41C4A-F8D5-43F4-A5C4-004B06E1D333}" type="presParOf" srcId="{88068FA4-5611-44A3-AFE9-DC4F5BBE7B76}" destId="{2AF4ACD9-0074-412A-B2E1-9D4C0EFDA5A0}" srcOrd="0" destOrd="0" presId="urn:microsoft.com/office/officeart/2005/8/layout/hList1"/>
    <dgm:cxn modelId="{C74D0B62-95BF-4DA1-87FA-BB69F627C84D}" type="presParOf" srcId="{88068FA4-5611-44A3-AFE9-DC4F5BBE7B76}" destId="{BAD55CDD-AF4C-4798-811D-1E72B9F538C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0323A7-449F-4B6B-B1DF-442E3B61A449}">
      <dsp:nvSpPr>
        <dsp:cNvPr id="0" name=""/>
        <dsp:cNvSpPr/>
      </dsp:nvSpPr>
      <dsp:spPr>
        <a:xfrm>
          <a:off x="0" y="0"/>
          <a:ext cx="2392844" cy="3915498"/>
        </a:xfrm>
        <a:prstGeom prst="roundRect">
          <a:avLst>
            <a:gd name="adj" fmla="val 10000"/>
          </a:avLst>
        </a:prstGeom>
        <a:solidFill>
          <a:schemeClr val="accent4">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0">
            <a:lnSpc>
              <a:spcPct val="90000"/>
            </a:lnSpc>
            <a:spcBef>
              <a:spcPct val="0"/>
            </a:spcBef>
            <a:spcAft>
              <a:spcPct val="35000"/>
            </a:spcAft>
          </a:pPr>
          <a:r>
            <a:rPr lang="sl-SI" sz="1800" b="1" u="none" kern="1200" dirty="0" smtClean="0">
              <a:solidFill>
                <a:schemeClr val="tx1"/>
              </a:solidFill>
            </a:rPr>
            <a:t>Svet za </a:t>
          </a:r>
          <a:r>
            <a:rPr lang="sl-SI" sz="1800" b="1" u="none" kern="1200" dirty="0" smtClean="0">
              <a:solidFill>
                <a:schemeClr val="tx1"/>
              </a:solidFill>
            </a:rPr>
            <a:t>razvoj/AKIS </a:t>
          </a:r>
          <a:r>
            <a:rPr lang="sl-SI" sz="1800" b="1" u="none" kern="1200" dirty="0" smtClean="0">
              <a:solidFill>
                <a:schemeClr val="tx1"/>
              </a:solidFill>
            </a:rPr>
            <a:t>+ </a:t>
          </a:r>
          <a:r>
            <a:rPr lang="sl-SI" sz="1800" b="1" u="none" kern="1200" dirty="0" smtClean="0">
              <a:solidFill>
                <a:schemeClr val="tx1"/>
              </a:solidFill>
            </a:rPr>
            <a:t>Operativno koordinacijsko </a:t>
          </a:r>
          <a:r>
            <a:rPr lang="sl-SI" sz="1800" b="1" u="none" kern="1200" dirty="0" smtClean="0">
              <a:solidFill>
                <a:schemeClr val="tx1"/>
              </a:solidFill>
            </a:rPr>
            <a:t>telo AKIS </a:t>
          </a:r>
        </a:p>
        <a:p>
          <a:pPr lvl="0" algn="ctr" defTabSz="800100" rtl="0">
            <a:lnSpc>
              <a:spcPct val="90000"/>
            </a:lnSpc>
            <a:spcBef>
              <a:spcPct val="0"/>
            </a:spcBef>
            <a:spcAft>
              <a:spcPct val="35000"/>
            </a:spcAft>
          </a:pPr>
          <a:r>
            <a:rPr lang="sl-SI" sz="1200" i="1" kern="1200" dirty="0" smtClean="0">
              <a:solidFill>
                <a:schemeClr val="tx1"/>
              </a:solidFill>
            </a:rPr>
            <a:t>nujna </a:t>
          </a:r>
          <a:r>
            <a:rPr lang="sl-SI" sz="1200" i="1" kern="1200" dirty="0" smtClean="0">
              <a:solidFill>
                <a:schemeClr val="tx1"/>
              </a:solidFill>
            </a:rPr>
            <a:t>koordinacija </a:t>
          </a:r>
          <a:r>
            <a:rPr lang="sl-SI" sz="1200" i="1" kern="1200" dirty="0" smtClean="0">
              <a:solidFill>
                <a:schemeClr val="tx1"/>
              </a:solidFill>
            </a:rPr>
            <a:t>vseh institucij, tudi ministrstev: </a:t>
          </a:r>
          <a:r>
            <a:rPr lang="sl-SI" sz="1200" i="1" kern="1200" dirty="0" smtClean="0">
              <a:solidFill>
                <a:schemeClr val="tx1"/>
              </a:solidFill>
            </a:rPr>
            <a:t>na </a:t>
          </a:r>
          <a:r>
            <a:rPr lang="sl-SI" sz="1200" i="1" kern="1200" dirty="0" smtClean="0">
              <a:solidFill>
                <a:schemeClr val="tx1"/>
              </a:solidFill>
            </a:rPr>
            <a:t>področju formalnega izobraževanja, NPK, raziskav in </a:t>
          </a:r>
          <a:r>
            <a:rPr lang="sl-SI" sz="1200" i="1" kern="1200" dirty="0" smtClean="0">
              <a:solidFill>
                <a:schemeClr val="tx1"/>
              </a:solidFill>
            </a:rPr>
            <a:t>razvoja idr.. </a:t>
          </a:r>
          <a:endParaRPr lang="sl-SI" sz="1200" i="1" kern="1200" dirty="0" smtClean="0">
            <a:solidFill>
              <a:schemeClr val="tx1"/>
            </a:solidFill>
          </a:endParaRPr>
        </a:p>
        <a:p>
          <a:pPr lvl="0" algn="ctr" defTabSz="800100" rtl="0">
            <a:lnSpc>
              <a:spcPct val="90000"/>
            </a:lnSpc>
            <a:spcBef>
              <a:spcPct val="0"/>
            </a:spcBef>
            <a:spcAft>
              <a:spcPct val="35000"/>
            </a:spcAft>
          </a:pPr>
          <a:r>
            <a:rPr lang="sl-SI" sz="1200" b="1" kern="1200" dirty="0" smtClean="0">
              <a:solidFill>
                <a:schemeClr val="tx1"/>
              </a:solidFill>
            </a:rPr>
            <a:t>VENDAR</a:t>
          </a:r>
        </a:p>
        <a:p>
          <a:pPr lvl="0" algn="l" defTabSz="800100" rtl="0">
            <a:lnSpc>
              <a:spcPct val="90000"/>
            </a:lnSpc>
            <a:spcBef>
              <a:spcPct val="0"/>
            </a:spcBef>
            <a:spcAft>
              <a:spcPct val="35000"/>
            </a:spcAft>
          </a:pPr>
          <a:r>
            <a:rPr lang="sl-SI" sz="1200" kern="1200" dirty="0" smtClean="0">
              <a:solidFill>
                <a:schemeClr val="tx1"/>
              </a:solidFill>
            </a:rPr>
            <a:t>1) </a:t>
          </a:r>
          <a:r>
            <a:rPr lang="sl-SI" sz="1200" kern="1200" dirty="0" smtClean="0">
              <a:solidFill>
                <a:schemeClr val="tx1"/>
              </a:solidFill>
            </a:rPr>
            <a:t>Ne </a:t>
          </a:r>
          <a:r>
            <a:rPr lang="sl-SI" sz="1200" kern="1200" dirty="0" smtClean="0">
              <a:solidFill>
                <a:schemeClr val="tx1"/>
              </a:solidFill>
            </a:rPr>
            <a:t>sme priti do konflikta interesov, „arbitrarnega odločanja“ o vsebinah projektov… </a:t>
          </a:r>
        </a:p>
        <a:p>
          <a:pPr lvl="0" algn="l" defTabSz="800100" rtl="0">
            <a:lnSpc>
              <a:spcPct val="90000"/>
            </a:lnSpc>
            <a:spcBef>
              <a:spcPct val="0"/>
            </a:spcBef>
            <a:spcAft>
              <a:spcPct val="35000"/>
            </a:spcAft>
          </a:pPr>
          <a:r>
            <a:rPr lang="sl-SI" sz="1200" kern="1200" dirty="0" smtClean="0">
              <a:solidFill>
                <a:schemeClr val="tx1"/>
              </a:solidFill>
            </a:rPr>
            <a:t>2) </a:t>
          </a:r>
          <a:r>
            <a:rPr lang="sl-SI" sz="1200" kern="1200" dirty="0" smtClean="0">
              <a:solidFill>
                <a:schemeClr val="tx1"/>
              </a:solidFill>
            </a:rPr>
            <a:t>Ali </a:t>
          </a:r>
          <a:r>
            <a:rPr lang="sl-SI" sz="1200" kern="1200" dirty="0" smtClean="0">
              <a:solidFill>
                <a:schemeClr val="tx1"/>
              </a:solidFill>
            </a:rPr>
            <a:t>smo sposobni premagati „parcialne interese“ institucij?</a:t>
          </a:r>
        </a:p>
        <a:p>
          <a:pPr lvl="0" algn="l" defTabSz="800100" rtl="0">
            <a:lnSpc>
              <a:spcPct val="90000"/>
            </a:lnSpc>
            <a:spcBef>
              <a:spcPct val="0"/>
            </a:spcBef>
            <a:spcAft>
              <a:spcPct val="35000"/>
            </a:spcAft>
          </a:pPr>
          <a:r>
            <a:rPr lang="sl-SI" sz="1200" kern="1200" dirty="0" smtClean="0">
              <a:solidFill>
                <a:schemeClr val="tx1"/>
              </a:solidFill>
            </a:rPr>
            <a:t> 3) </a:t>
          </a:r>
          <a:r>
            <a:rPr lang="sl-SI" sz="1200" kern="1200" dirty="0" smtClean="0">
              <a:solidFill>
                <a:schemeClr val="tx1"/>
              </a:solidFill>
            </a:rPr>
            <a:t>Ali </a:t>
          </a:r>
          <a:r>
            <a:rPr lang="sl-SI" sz="1200" kern="1200" dirty="0" smtClean="0">
              <a:solidFill>
                <a:schemeClr val="tx1"/>
              </a:solidFill>
            </a:rPr>
            <a:t>smo sposobni preseči „ad hoc“ usmerjanje, temveč preiti na sistematični razvojni koncept pri AKIS?</a:t>
          </a:r>
          <a:endParaRPr lang="sl-SI" sz="1200" kern="1200" dirty="0">
            <a:solidFill>
              <a:schemeClr val="tx1"/>
            </a:solidFill>
          </a:endParaRPr>
        </a:p>
      </dsp:txBody>
      <dsp:txXfrm>
        <a:off x="70084" y="70084"/>
        <a:ext cx="2252676" cy="3775330"/>
      </dsp:txXfrm>
    </dsp:sp>
    <dsp:sp modelId="{789C101D-8DE9-49C0-954B-2A4EA9F33C7D}">
      <dsp:nvSpPr>
        <dsp:cNvPr id="0" name=""/>
        <dsp:cNvSpPr/>
      </dsp:nvSpPr>
      <dsp:spPr>
        <a:xfrm>
          <a:off x="2604620" y="1698185"/>
          <a:ext cx="448965" cy="519127"/>
        </a:xfrm>
        <a:prstGeom prst="rightArrow">
          <a:avLst>
            <a:gd name="adj1" fmla="val 60000"/>
            <a:gd name="adj2" fmla="val 5000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sl-SI" sz="2200" kern="1200"/>
        </a:p>
      </dsp:txBody>
      <dsp:txXfrm>
        <a:off x="2604620" y="1802010"/>
        <a:ext cx="314276" cy="311477"/>
      </dsp:txXfrm>
    </dsp:sp>
    <dsp:sp modelId="{6D7252DC-77B8-4A38-B771-BA448EB69648}">
      <dsp:nvSpPr>
        <dsp:cNvPr id="0" name=""/>
        <dsp:cNvSpPr/>
      </dsp:nvSpPr>
      <dsp:spPr>
        <a:xfrm>
          <a:off x="3239949" y="0"/>
          <a:ext cx="2093257" cy="3915498"/>
        </a:xfrm>
        <a:prstGeom prst="roundRect">
          <a:avLst>
            <a:gd name="adj" fmla="val 10000"/>
          </a:avLst>
        </a:prstGeom>
        <a:solidFill>
          <a:schemeClr val="accent4">
            <a:lumMod val="60000"/>
            <a:lumOff val="4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sl-SI" sz="1800" b="1" kern="1200" dirty="0" smtClean="0">
              <a:solidFill>
                <a:schemeClr val="tx1"/>
              </a:solidFill>
            </a:rPr>
            <a:t>Preprečevanje konflikta interesov in podvajanja</a:t>
          </a:r>
        </a:p>
        <a:p>
          <a:pPr lvl="0" algn="ctr" defTabSz="800100" rtl="0">
            <a:lnSpc>
              <a:spcPct val="90000"/>
            </a:lnSpc>
            <a:spcBef>
              <a:spcPct val="0"/>
            </a:spcBef>
            <a:spcAft>
              <a:spcPct val="35000"/>
            </a:spcAft>
          </a:pPr>
          <a:endParaRPr lang="sl-SI" sz="2000" b="1" kern="1200" dirty="0" smtClean="0">
            <a:solidFill>
              <a:schemeClr val="tx1"/>
            </a:solidFill>
          </a:endParaRPr>
        </a:p>
        <a:p>
          <a:pPr lvl="0" algn="ctr" defTabSz="800100" rtl="0">
            <a:lnSpc>
              <a:spcPct val="90000"/>
            </a:lnSpc>
            <a:spcBef>
              <a:spcPct val="0"/>
            </a:spcBef>
            <a:spcAft>
              <a:spcPct val="35000"/>
            </a:spcAft>
          </a:pPr>
          <a:r>
            <a:rPr lang="sl-SI" sz="1600" kern="1200" dirty="0" smtClean="0">
              <a:solidFill>
                <a:schemeClr val="tx1"/>
              </a:solidFill>
            </a:rPr>
            <a:t>Preprečevanje konflikta interesov in podvajanja nalog, financiranih iz različnih virov.</a:t>
          </a:r>
          <a:endParaRPr lang="sl-SI" sz="1600" kern="1200" dirty="0">
            <a:solidFill>
              <a:schemeClr val="tx1"/>
            </a:solidFill>
          </a:endParaRPr>
        </a:p>
      </dsp:txBody>
      <dsp:txXfrm>
        <a:off x="3301258" y="61309"/>
        <a:ext cx="1970639" cy="3792880"/>
      </dsp:txXfrm>
    </dsp:sp>
    <dsp:sp modelId="{09C1B7F5-A17B-4333-829E-5BAA43C44B98}">
      <dsp:nvSpPr>
        <dsp:cNvPr id="0" name=""/>
        <dsp:cNvSpPr/>
      </dsp:nvSpPr>
      <dsp:spPr>
        <a:xfrm>
          <a:off x="5542533" y="1698185"/>
          <a:ext cx="443770" cy="519127"/>
        </a:xfrm>
        <a:prstGeom prst="rightArrow">
          <a:avLst>
            <a:gd name="adj1" fmla="val 60000"/>
            <a:gd name="adj2" fmla="val 50000"/>
          </a:avLst>
        </a:prstGeom>
        <a:gradFill rotWithShape="0">
          <a:gsLst>
            <a:gs pos="0">
              <a:schemeClr val="accent2">
                <a:hueOff val="-727682"/>
                <a:satOff val="-41964"/>
                <a:lumOff val="4314"/>
                <a:alphaOff val="0"/>
                <a:satMod val="103000"/>
                <a:lumMod val="102000"/>
                <a:tint val="94000"/>
              </a:schemeClr>
            </a:gs>
            <a:gs pos="50000">
              <a:schemeClr val="accent2">
                <a:hueOff val="-727682"/>
                <a:satOff val="-41964"/>
                <a:lumOff val="4314"/>
                <a:alphaOff val="0"/>
                <a:satMod val="110000"/>
                <a:lumMod val="100000"/>
                <a:shade val="100000"/>
              </a:schemeClr>
            </a:gs>
            <a:gs pos="100000">
              <a:schemeClr val="accent2">
                <a:hueOff val="-727682"/>
                <a:satOff val="-41964"/>
                <a:lumOff val="4314"/>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sl-SI" sz="2200" kern="1200"/>
        </a:p>
      </dsp:txBody>
      <dsp:txXfrm>
        <a:off x="5542533" y="1802010"/>
        <a:ext cx="310639" cy="311477"/>
      </dsp:txXfrm>
    </dsp:sp>
    <dsp:sp modelId="{3AF717D2-0A83-407E-9605-AA132BE030EC}">
      <dsp:nvSpPr>
        <dsp:cNvPr id="0" name=""/>
        <dsp:cNvSpPr/>
      </dsp:nvSpPr>
      <dsp:spPr>
        <a:xfrm>
          <a:off x="6170510" y="0"/>
          <a:ext cx="2093257" cy="3915498"/>
        </a:xfrm>
        <a:prstGeom prst="roundRect">
          <a:avLst>
            <a:gd name="adj" fmla="val 10000"/>
          </a:avLst>
        </a:prstGeom>
        <a:solidFill>
          <a:schemeClr val="accent4">
            <a:lumMod val="40000"/>
            <a:lumOff val="6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sl-SI" sz="1800" b="1" kern="1200" noProof="0" dirty="0" err="1" smtClean="0">
              <a:solidFill>
                <a:schemeClr val="tx1"/>
              </a:solidFill>
            </a:rPr>
            <a:t>Opolnomočenje</a:t>
          </a:r>
          <a:r>
            <a:rPr lang="sl-SI" sz="1800" b="1" kern="1200" noProof="0" dirty="0" smtClean="0">
              <a:solidFill>
                <a:schemeClr val="tx1"/>
              </a:solidFill>
            </a:rPr>
            <a:t> kmetov</a:t>
          </a:r>
          <a:r>
            <a:rPr lang="sl-SI" sz="1200" kern="1200" noProof="0" dirty="0" smtClean="0">
              <a:solidFill>
                <a:schemeClr val="tx1"/>
              </a:solidFill>
            </a:rPr>
            <a:t> </a:t>
          </a:r>
        </a:p>
        <a:p>
          <a:pPr lvl="0" algn="ctr" defTabSz="800100" rtl="0">
            <a:lnSpc>
              <a:spcPct val="90000"/>
            </a:lnSpc>
            <a:spcBef>
              <a:spcPct val="0"/>
            </a:spcBef>
            <a:spcAft>
              <a:spcPct val="35000"/>
            </a:spcAft>
          </a:pPr>
          <a:endParaRPr lang="sl-SI" sz="1200" kern="1200" dirty="0" smtClean="0">
            <a:solidFill>
              <a:schemeClr val="tx1"/>
            </a:solidFill>
          </a:endParaRPr>
        </a:p>
        <a:p>
          <a:pPr lvl="0" algn="ctr" defTabSz="800100" rtl="0">
            <a:lnSpc>
              <a:spcPct val="90000"/>
            </a:lnSpc>
            <a:spcBef>
              <a:spcPct val="0"/>
            </a:spcBef>
            <a:spcAft>
              <a:spcPct val="35000"/>
            </a:spcAft>
          </a:pPr>
          <a:r>
            <a:rPr lang="sl-SI" sz="1400" b="0" kern="1200" dirty="0" smtClean="0">
              <a:solidFill>
                <a:schemeClr val="tx1"/>
              </a:solidFill>
            </a:rPr>
            <a:t>Več poudarka na demonstracijskih projektih in demonstracijskih kmetijah (namesto na pilotnih </a:t>
          </a:r>
          <a:r>
            <a:rPr lang="sl-SI" sz="1400" b="0" kern="1200" dirty="0" smtClean="0">
              <a:solidFill>
                <a:schemeClr val="tx1"/>
              </a:solidFill>
            </a:rPr>
            <a:t>projektov), </a:t>
          </a:r>
          <a:r>
            <a:rPr lang="sl-SI" sz="1400" b="0" kern="1200" dirty="0" smtClean="0">
              <a:solidFill>
                <a:schemeClr val="tx1"/>
              </a:solidFill>
            </a:rPr>
            <a:t>sodelovanju med kmeti („panožni krožki“).</a:t>
          </a:r>
        </a:p>
        <a:p>
          <a:pPr lvl="0" algn="ctr" defTabSz="800100" rtl="0">
            <a:lnSpc>
              <a:spcPct val="90000"/>
            </a:lnSpc>
            <a:spcBef>
              <a:spcPct val="0"/>
            </a:spcBef>
            <a:spcAft>
              <a:spcPct val="35000"/>
            </a:spcAft>
          </a:pPr>
          <a:endParaRPr lang="sl-SI" sz="1400" b="0" kern="1200" dirty="0" smtClean="0">
            <a:solidFill>
              <a:schemeClr val="tx1"/>
            </a:solidFill>
          </a:endParaRPr>
        </a:p>
        <a:p>
          <a:pPr lvl="0" algn="ctr" defTabSz="800100" rtl="0">
            <a:lnSpc>
              <a:spcPct val="90000"/>
            </a:lnSpc>
            <a:spcBef>
              <a:spcPct val="0"/>
            </a:spcBef>
            <a:spcAft>
              <a:spcPct val="35000"/>
            </a:spcAft>
          </a:pPr>
          <a:r>
            <a:rPr lang="sl-SI" sz="1400" b="0" kern="1200" dirty="0" smtClean="0">
              <a:solidFill>
                <a:schemeClr val="tx1"/>
              </a:solidFill>
            </a:rPr>
            <a:t>Čim več „moči“ dati </a:t>
          </a:r>
          <a:r>
            <a:rPr lang="sl-SI" sz="1400" b="0" kern="1200" dirty="0" smtClean="0">
              <a:solidFill>
                <a:schemeClr val="tx1"/>
              </a:solidFill>
            </a:rPr>
            <a:t>kmetovalcu, </a:t>
          </a:r>
          <a:r>
            <a:rPr lang="sl-SI" sz="1400" b="0" kern="1200" dirty="0" smtClean="0">
              <a:solidFill>
                <a:schemeClr val="tx1"/>
              </a:solidFill>
            </a:rPr>
            <a:t>ki naj „določa“, kaj potrebuje na svoji kmetiji, kakšno podporno okolje rabi.</a:t>
          </a:r>
          <a:r>
            <a:rPr lang="sl-SI" sz="1400" b="1" kern="1200" dirty="0" smtClean="0">
              <a:solidFill>
                <a:schemeClr val="tx1"/>
              </a:solidFill>
            </a:rPr>
            <a:t> </a:t>
          </a:r>
          <a:endParaRPr lang="sl-SI" sz="1400" b="1" kern="1200" dirty="0">
            <a:solidFill>
              <a:schemeClr val="tx1"/>
            </a:solidFill>
          </a:endParaRPr>
        </a:p>
      </dsp:txBody>
      <dsp:txXfrm>
        <a:off x="6231819" y="61309"/>
        <a:ext cx="1970639" cy="3792880"/>
      </dsp:txXfrm>
    </dsp:sp>
    <dsp:sp modelId="{6E39E5BA-AF7A-423D-8226-386E4CDC6F14}">
      <dsp:nvSpPr>
        <dsp:cNvPr id="0" name=""/>
        <dsp:cNvSpPr/>
      </dsp:nvSpPr>
      <dsp:spPr>
        <a:xfrm>
          <a:off x="8475544" y="1698185"/>
          <a:ext cx="448965" cy="519127"/>
        </a:xfrm>
        <a:prstGeom prst="rightArrow">
          <a:avLst>
            <a:gd name="adj1" fmla="val 60000"/>
            <a:gd name="adj2" fmla="val 50000"/>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sl-SI" sz="2200" kern="1200"/>
        </a:p>
      </dsp:txBody>
      <dsp:txXfrm>
        <a:off x="8475544" y="1802010"/>
        <a:ext cx="314276" cy="311477"/>
      </dsp:txXfrm>
    </dsp:sp>
    <dsp:sp modelId="{C82F781A-E9AD-4270-87CA-54D3F1FE21F1}">
      <dsp:nvSpPr>
        <dsp:cNvPr id="0" name=""/>
        <dsp:cNvSpPr/>
      </dsp:nvSpPr>
      <dsp:spPr>
        <a:xfrm>
          <a:off x="9110873" y="0"/>
          <a:ext cx="2093257" cy="3915498"/>
        </a:xfrm>
        <a:prstGeom prst="roundRect">
          <a:avLst>
            <a:gd name="adj" fmla="val 10000"/>
          </a:avLst>
        </a:prstGeom>
        <a:solidFill>
          <a:schemeClr val="accent4">
            <a:lumMod val="20000"/>
            <a:lumOff val="8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t" anchorCtr="0">
          <a:noAutofit/>
        </a:bodyPr>
        <a:lstStyle/>
        <a:p>
          <a:pPr lvl="0" algn="ctr" defTabSz="800100" rtl="0">
            <a:lnSpc>
              <a:spcPct val="90000"/>
            </a:lnSpc>
            <a:spcBef>
              <a:spcPct val="0"/>
            </a:spcBef>
            <a:spcAft>
              <a:spcPct val="35000"/>
            </a:spcAft>
          </a:pPr>
          <a:r>
            <a:rPr lang="sl-SI" sz="1800" b="1" kern="1200" dirty="0" smtClean="0">
              <a:solidFill>
                <a:schemeClr val="tx1"/>
              </a:solidFill>
            </a:rPr>
            <a:t>Novi upravičenci </a:t>
          </a:r>
        </a:p>
        <a:p>
          <a:pPr lvl="0" algn="ctr" defTabSz="800100" rtl="0">
            <a:lnSpc>
              <a:spcPct val="90000"/>
            </a:lnSpc>
            <a:spcBef>
              <a:spcPct val="0"/>
            </a:spcBef>
            <a:spcAft>
              <a:spcPct val="35000"/>
            </a:spcAft>
          </a:pPr>
          <a:endParaRPr lang="sl-SI" sz="1800" kern="1200" dirty="0" smtClean="0">
            <a:solidFill>
              <a:schemeClr val="tx1"/>
            </a:solidFill>
          </a:endParaRPr>
        </a:p>
        <a:p>
          <a:pPr lvl="0" algn="ctr" defTabSz="800100" rtl="0">
            <a:lnSpc>
              <a:spcPct val="90000"/>
            </a:lnSpc>
            <a:spcBef>
              <a:spcPct val="0"/>
            </a:spcBef>
            <a:spcAft>
              <a:spcPct val="35000"/>
            </a:spcAft>
          </a:pPr>
          <a:endParaRPr lang="sl-SI" sz="1800" kern="1200" dirty="0" smtClean="0">
            <a:solidFill>
              <a:schemeClr val="tx1"/>
            </a:solidFill>
          </a:endParaRPr>
        </a:p>
        <a:p>
          <a:pPr lvl="0" algn="ctr" defTabSz="800100" rtl="0">
            <a:lnSpc>
              <a:spcPct val="90000"/>
            </a:lnSpc>
            <a:spcBef>
              <a:spcPct val="0"/>
            </a:spcBef>
            <a:spcAft>
              <a:spcPct val="35000"/>
            </a:spcAft>
          </a:pPr>
          <a:r>
            <a:rPr lang="sl-SI" sz="1400" b="0" kern="1200" dirty="0" smtClean="0">
              <a:solidFill>
                <a:schemeClr val="tx1"/>
              </a:solidFill>
            </a:rPr>
            <a:t>Večji poudarek na partnerstvih, skupinah / organizacijah proizvajalcev, rejskih organizacijah, medpanožnih organizacijah …</a:t>
          </a:r>
          <a:endParaRPr lang="sl-SI" sz="1400" b="0" kern="1200" dirty="0">
            <a:solidFill>
              <a:schemeClr val="tx1"/>
            </a:solidFill>
          </a:endParaRPr>
        </a:p>
      </dsp:txBody>
      <dsp:txXfrm>
        <a:off x="9172182" y="61309"/>
        <a:ext cx="1970639" cy="3792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B7B0B1-3C30-4E52-91D0-190C7054494E}">
      <dsp:nvSpPr>
        <dsp:cNvPr id="0" name=""/>
        <dsp:cNvSpPr/>
      </dsp:nvSpPr>
      <dsp:spPr>
        <a:xfrm>
          <a:off x="0" y="50343"/>
          <a:ext cx="9454186" cy="842400"/>
        </a:xfrm>
        <a:prstGeom prst="roundRect">
          <a:avLst/>
        </a:prstGeom>
        <a:solidFill>
          <a:schemeClr val="accent6">
            <a:lumMod val="75000"/>
          </a:schemeClr>
        </a:solidFill>
        <a:ln w="6350" cap="flat" cmpd="sng" algn="ctr">
          <a:solidFill>
            <a:schemeClr val="accent6"/>
          </a:solidFill>
          <a:prstDash val="solid"/>
          <a:miter lim="800000"/>
        </a:ln>
        <a:effectLst/>
      </dsp:spPr>
      <dsp:style>
        <a:lnRef idx="1">
          <a:schemeClr val="accent6"/>
        </a:lnRef>
        <a:fillRef idx="3">
          <a:schemeClr val="accent6"/>
        </a:fillRef>
        <a:effectRef idx="2">
          <a:schemeClr val="accent6"/>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sl-SI" sz="2400" b="1" kern="1200" dirty="0" smtClean="0">
              <a:solidFill>
                <a:srgbClr val="FFC000"/>
              </a:solidFill>
            </a:rPr>
            <a:t>Rezultatska usmerjenost </a:t>
          </a:r>
          <a:r>
            <a:rPr lang="sl-SI" sz="2400" b="1" kern="1200" dirty="0" smtClean="0">
              <a:solidFill>
                <a:srgbClr val="FFC000"/>
              </a:solidFill>
            </a:rPr>
            <a:t>AKIS !</a:t>
          </a:r>
        </a:p>
        <a:p>
          <a:pPr lvl="0" algn="ctr" defTabSz="1066800" rtl="0">
            <a:lnSpc>
              <a:spcPct val="90000"/>
            </a:lnSpc>
            <a:spcBef>
              <a:spcPct val="0"/>
            </a:spcBef>
            <a:spcAft>
              <a:spcPct val="35000"/>
            </a:spcAft>
          </a:pPr>
          <a:r>
            <a:rPr lang="sl-SI" sz="1800" b="0" kern="1200" dirty="0" smtClean="0"/>
            <a:t>Zgraditi moramo </a:t>
          </a:r>
          <a:r>
            <a:rPr lang="sl-SI" sz="1800" b="0" kern="1200" dirty="0" smtClean="0"/>
            <a:t>sistem presoje uspešnosti </a:t>
          </a:r>
          <a:r>
            <a:rPr lang="sl-SI" sz="1800" b="0" kern="1200" dirty="0" smtClean="0"/>
            <a:t>in  </a:t>
          </a:r>
          <a:r>
            <a:rPr lang="sl-SI" sz="1800" b="0" kern="1200" dirty="0" smtClean="0"/>
            <a:t>učinkovitosti svetovanja in izmenjave </a:t>
          </a:r>
          <a:r>
            <a:rPr lang="sl-SI" sz="1800" b="0" kern="1200" dirty="0" smtClean="0"/>
            <a:t>znanja</a:t>
          </a:r>
          <a:endParaRPr lang="sl-SI" sz="1800" b="0" kern="1200" dirty="0"/>
        </a:p>
      </dsp:txBody>
      <dsp:txXfrm>
        <a:off x="41123" y="91466"/>
        <a:ext cx="9371940" cy="7601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6E48D2-0DFD-4424-93A7-BD4815425848}">
      <dsp:nvSpPr>
        <dsp:cNvPr id="0" name=""/>
        <dsp:cNvSpPr/>
      </dsp:nvSpPr>
      <dsp:spPr>
        <a:xfrm>
          <a:off x="2779" y="26122"/>
          <a:ext cx="2709836" cy="1599692"/>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8016" tIns="73152" rIns="128016" bIns="73152"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sl-SI" sz="1800" b="1" kern="1200" dirty="0" smtClean="0">
              <a:effectLst/>
              <a:latin typeface="+mn-lt"/>
              <a:ea typeface="Times New Roman" panose="02020603050405020304" pitchFamily="18" charset="0"/>
            </a:rPr>
            <a:t>P35 Izboljšanje izmenjave znanja in prenosa informacij</a:t>
          </a:r>
        </a:p>
        <a:p>
          <a:pPr lvl="0" defTabSz="444500">
            <a:lnSpc>
              <a:spcPct val="90000"/>
            </a:lnSpc>
            <a:spcBef>
              <a:spcPct val="0"/>
            </a:spcBef>
          </a:pPr>
          <a:endParaRPr lang="sl-SI" sz="1800" kern="1200" dirty="0"/>
        </a:p>
      </dsp:txBody>
      <dsp:txXfrm>
        <a:off x="2779" y="26122"/>
        <a:ext cx="2709836" cy="1599692"/>
      </dsp:txXfrm>
    </dsp:sp>
    <dsp:sp modelId="{802F7AAD-AF59-4F71-9903-D76E19C1E864}">
      <dsp:nvSpPr>
        <dsp:cNvPr id="0" name=""/>
        <dsp:cNvSpPr/>
      </dsp:nvSpPr>
      <dsp:spPr>
        <a:xfrm>
          <a:off x="0" y="1298491"/>
          <a:ext cx="2709836" cy="28081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marR="0" lvl="1" indent="0" algn="l" defTabSz="666750" eaLnBrk="1" fontAlgn="auto" latinLnBrk="0" hangingPunct="1">
            <a:lnSpc>
              <a:spcPct val="90000"/>
            </a:lnSpc>
            <a:spcBef>
              <a:spcPct val="0"/>
            </a:spcBef>
            <a:spcAft>
              <a:spcPts val="0"/>
            </a:spcAft>
            <a:buClrTx/>
            <a:buSzTx/>
            <a:buFontTx/>
            <a:buChar char="••"/>
            <a:tabLst/>
            <a:defRPr/>
          </a:pPr>
          <a:r>
            <a:rPr lang="sl-SI" sz="1800" b="1" kern="1200" dirty="0" smtClean="0">
              <a:effectLst/>
              <a:latin typeface="+mn-lt"/>
              <a:ea typeface="Times New Roman" panose="02020603050405020304" pitchFamily="18" charset="0"/>
            </a:rPr>
            <a:t>Intervencija</a:t>
          </a:r>
          <a:r>
            <a:rPr lang="sl-SI" sz="1800" kern="1200" dirty="0" smtClean="0">
              <a:effectLst/>
              <a:latin typeface="+mn-lt"/>
              <a:ea typeface="Times New Roman" panose="02020603050405020304" pitchFamily="18" charset="0"/>
            </a:rPr>
            <a:t>: </a:t>
          </a:r>
          <a:r>
            <a:rPr lang="sl-SI" sz="1800" kern="1200" dirty="0" smtClean="0">
              <a:solidFill>
                <a:srgbClr val="000000"/>
              </a:solidFill>
              <a:effectLst/>
              <a:latin typeface="+mn-lt"/>
              <a:ea typeface="Calibri" panose="020F0502020204030204" pitchFamily="34" charset="0"/>
            </a:rPr>
            <a:t>Izmenjava znanja in prenos informacij kmetom in gozdarjem ter usposabljanje svetovalcev</a:t>
          </a:r>
          <a:endParaRPr lang="sl-SI" sz="1800" kern="1200" dirty="0">
            <a:latin typeface="+mn-lt"/>
          </a:endParaRPr>
        </a:p>
        <a:p>
          <a:pPr marL="0" marR="0" lvl="1" indent="0" algn="l" defTabSz="666750" eaLnBrk="1" fontAlgn="auto" latinLnBrk="0" hangingPunct="1">
            <a:lnSpc>
              <a:spcPct val="90000"/>
            </a:lnSpc>
            <a:spcBef>
              <a:spcPct val="0"/>
            </a:spcBef>
            <a:spcAft>
              <a:spcPts val="0"/>
            </a:spcAft>
            <a:buClrTx/>
            <a:buSzTx/>
            <a:buFontTx/>
            <a:buChar char="••"/>
            <a:tabLst/>
            <a:defRPr/>
          </a:pPr>
          <a:endParaRPr lang="sl-SI" sz="1800" kern="1200" dirty="0">
            <a:latin typeface="+mn-lt"/>
          </a:endParaRPr>
        </a:p>
        <a:p>
          <a:pPr marL="0" marR="0" lvl="1" indent="0" algn="l" defTabSz="666750" eaLnBrk="1" fontAlgn="auto" latinLnBrk="0" hangingPunct="1">
            <a:lnSpc>
              <a:spcPct val="90000"/>
            </a:lnSpc>
            <a:spcBef>
              <a:spcPct val="0"/>
            </a:spcBef>
            <a:spcAft>
              <a:spcPts val="0"/>
            </a:spcAft>
            <a:buClrTx/>
            <a:buSzTx/>
            <a:buFontTx/>
            <a:buChar char="••"/>
            <a:tabLst/>
            <a:defRPr/>
          </a:pPr>
          <a:r>
            <a:rPr lang="sl-SI" sz="1800" b="1" kern="1200" dirty="0" smtClean="0">
              <a:effectLst/>
              <a:latin typeface="+mn-lt"/>
              <a:ea typeface="Times New Roman" panose="02020603050405020304" pitchFamily="18" charset="0"/>
            </a:rPr>
            <a:t>Intervencija</a:t>
          </a:r>
          <a:r>
            <a:rPr lang="sl-SI" sz="1800" kern="1200" dirty="0" smtClean="0">
              <a:effectLst/>
              <a:latin typeface="+mn-lt"/>
              <a:ea typeface="Times New Roman" panose="02020603050405020304" pitchFamily="18" charset="0"/>
            </a:rPr>
            <a:t>: </a:t>
          </a:r>
          <a:r>
            <a:rPr lang="sl-SI" sz="1800" kern="1200" dirty="0" smtClean="0">
              <a:solidFill>
                <a:srgbClr val="000000"/>
              </a:solidFill>
              <a:effectLst/>
              <a:latin typeface="+mn-lt"/>
              <a:ea typeface="Calibri" panose="020F0502020204030204" pitchFamily="34" charset="0"/>
            </a:rPr>
            <a:t>Medgeneracijski prenos znanja</a:t>
          </a:r>
          <a:r>
            <a:rPr lang="sl-SI" sz="1800" kern="1200" dirty="0" smtClean="0">
              <a:effectLst/>
              <a:latin typeface="+mn-lt"/>
              <a:ea typeface="Times New Roman" panose="02020603050405020304" pitchFamily="18" charset="0"/>
            </a:rPr>
            <a:t> </a:t>
          </a:r>
        </a:p>
        <a:p>
          <a:pPr marL="0" marR="0" lvl="0" indent="0" algn="l" defTabSz="914400" eaLnBrk="1" fontAlgn="auto" latinLnBrk="0" hangingPunct="1">
            <a:lnSpc>
              <a:spcPct val="100000"/>
            </a:lnSpc>
            <a:spcBef>
              <a:spcPct val="0"/>
            </a:spcBef>
            <a:spcAft>
              <a:spcPts val="0"/>
            </a:spcAft>
            <a:buClrTx/>
            <a:buSzTx/>
            <a:buFontTx/>
            <a:buChar char="••"/>
            <a:tabLst/>
            <a:defRPr/>
          </a:pPr>
          <a:endParaRPr lang="sl-SI" kern="1200" dirty="0"/>
        </a:p>
      </dsp:txBody>
      <dsp:txXfrm>
        <a:off x="0" y="1298491"/>
        <a:ext cx="2709836" cy="2808135"/>
      </dsp:txXfrm>
    </dsp:sp>
    <dsp:sp modelId="{C31B005E-DC4C-4428-AF65-F1A074C1B49C}">
      <dsp:nvSpPr>
        <dsp:cNvPr id="0" name=""/>
        <dsp:cNvSpPr/>
      </dsp:nvSpPr>
      <dsp:spPr>
        <a:xfrm>
          <a:off x="3091992" y="45195"/>
          <a:ext cx="2709836" cy="1523402"/>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8016" tIns="73152" rIns="128016" bIns="73152"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sl-SI" sz="1800" b="1" kern="1200" dirty="0" smtClean="0">
              <a:effectLst/>
              <a:latin typeface="+mn-lt"/>
              <a:ea typeface="Times New Roman" panose="02020603050405020304" pitchFamily="18" charset="0"/>
            </a:rPr>
            <a:t>P37 Krepitev raziskav in razvoja, inovacij in sodelovanja</a:t>
          </a:r>
        </a:p>
        <a:p>
          <a:pPr lvl="0" algn="l" defTabSz="444500">
            <a:lnSpc>
              <a:spcPct val="90000"/>
            </a:lnSpc>
            <a:spcBef>
              <a:spcPct val="0"/>
            </a:spcBef>
          </a:pPr>
          <a:endParaRPr lang="sl-SI" sz="1600" kern="1200" dirty="0"/>
        </a:p>
      </dsp:txBody>
      <dsp:txXfrm>
        <a:off x="3091992" y="45195"/>
        <a:ext cx="2709836" cy="1523402"/>
      </dsp:txXfrm>
    </dsp:sp>
    <dsp:sp modelId="{43C55724-968A-4033-9B39-FF05A3DE58CD}">
      <dsp:nvSpPr>
        <dsp:cNvPr id="0" name=""/>
        <dsp:cNvSpPr/>
      </dsp:nvSpPr>
      <dsp:spPr>
        <a:xfrm>
          <a:off x="3070964" y="1298491"/>
          <a:ext cx="2709836" cy="28081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Char char="••"/>
            <a:tabLst/>
            <a:defRPr/>
          </a:pPr>
          <a:r>
            <a:rPr lang="sl-SI" sz="1800" b="1" kern="1200" dirty="0" smtClean="0">
              <a:effectLst/>
              <a:latin typeface="+mn-lt"/>
              <a:ea typeface="Times New Roman" panose="02020603050405020304" pitchFamily="18" charset="0"/>
            </a:rPr>
            <a:t>Intervencija</a:t>
          </a:r>
          <a:r>
            <a:rPr lang="sl-SI" sz="1800" kern="1200" dirty="0" smtClean="0">
              <a:effectLst/>
              <a:latin typeface="+mn-lt"/>
              <a:ea typeface="Times New Roman" panose="02020603050405020304" pitchFamily="18" charset="0"/>
            </a:rPr>
            <a:t>: </a:t>
          </a:r>
          <a:r>
            <a:rPr lang="sl-SI" sz="1800" kern="1200" dirty="0" smtClean="0">
              <a:effectLst/>
              <a:latin typeface="+mn-lt"/>
              <a:ea typeface="Times New Roman" panose="02020603050405020304" pitchFamily="18" charset="0"/>
            </a:rPr>
            <a:t>Podpora za projekte EIP ter razvojna partnerstva raziskovalnih institucij</a:t>
          </a:r>
        </a:p>
      </dsp:txBody>
      <dsp:txXfrm>
        <a:off x="3070964" y="1298491"/>
        <a:ext cx="2709836" cy="2808135"/>
      </dsp:txXfrm>
    </dsp:sp>
    <dsp:sp modelId="{2AF4ACD9-0074-412A-B2E1-9D4C0EFDA5A0}">
      <dsp:nvSpPr>
        <dsp:cNvPr id="0" name=""/>
        <dsp:cNvSpPr/>
      </dsp:nvSpPr>
      <dsp:spPr>
        <a:xfrm>
          <a:off x="6181206" y="18692"/>
          <a:ext cx="2709836" cy="1629413"/>
        </a:xfrm>
        <a:prstGeom prst="rect">
          <a:avLst/>
        </a:prstGeom>
        <a:gradFill rotWithShape="1">
          <a:gsLst>
            <a:gs pos="0">
              <a:schemeClr val="accent6">
                <a:lumMod val="110000"/>
                <a:satMod val="105000"/>
                <a:tint val="67000"/>
              </a:schemeClr>
            </a:gs>
            <a:gs pos="50000">
              <a:schemeClr val="accent6">
                <a:lumMod val="105000"/>
                <a:satMod val="103000"/>
                <a:tint val="73000"/>
              </a:schemeClr>
            </a:gs>
            <a:gs pos="100000">
              <a:schemeClr val="accent6">
                <a:lumMod val="105000"/>
                <a:satMod val="109000"/>
                <a:tint val="81000"/>
              </a:schemeClr>
            </a:gs>
          </a:gsLst>
          <a:lin ang="5400000" scaled="0"/>
        </a:gradFill>
        <a:ln w="6350" cap="flat" cmpd="sng" algn="ctr">
          <a:solidFill>
            <a:schemeClr val="accent6"/>
          </a:solidFill>
          <a:prstDash val="solid"/>
          <a:miter lim="800000"/>
        </a:ln>
        <a:effectLst/>
      </dsp:spPr>
      <dsp:style>
        <a:lnRef idx="1">
          <a:schemeClr val="accent6"/>
        </a:lnRef>
        <a:fillRef idx="2">
          <a:schemeClr val="accent6"/>
        </a:fillRef>
        <a:effectRef idx="1">
          <a:schemeClr val="accent6"/>
        </a:effectRef>
        <a:fontRef idx="minor">
          <a:schemeClr val="dk1"/>
        </a:fontRef>
      </dsp:style>
      <dsp:txBody>
        <a:bodyPr spcFirstLastPara="0" vert="horz" wrap="square" lIns="128016" tIns="73152" rIns="128016" bIns="73152"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sl-SI" sz="1800" b="1" kern="1200" dirty="0" smtClean="0">
              <a:effectLst/>
              <a:latin typeface="+mn-lt"/>
              <a:ea typeface="Times New Roman" panose="02020603050405020304" pitchFamily="18" charset="0"/>
            </a:rPr>
            <a:t>P38 Spodbujati digitalizacijo in krepitev kompetenc v kmetijstvu, gozdarstvu in ŽPI </a:t>
          </a:r>
        </a:p>
        <a:p>
          <a:pPr lvl="0" defTabSz="1600200">
            <a:lnSpc>
              <a:spcPct val="90000"/>
            </a:lnSpc>
            <a:spcBef>
              <a:spcPct val="0"/>
            </a:spcBef>
          </a:pPr>
          <a:endParaRPr lang="sl-SI" kern="1200" dirty="0"/>
        </a:p>
      </dsp:txBody>
      <dsp:txXfrm>
        <a:off x="6181206" y="18692"/>
        <a:ext cx="2709836" cy="1629413"/>
      </dsp:txXfrm>
    </dsp:sp>
    <dsp:sp modelId="{BAD55CDD-AF4C-4798-811D-1E72B9F538C9}">
      <dsp:nvSpPr>
        <dsp:cNvPr id="0" name=""/>
        <dsp:cNvSpPr/>
      </dsp:nvSpPr>
      <dsp:spPr>
        <a:xfrm>
          <a:off x="6182317" y="1298491"/>
          <a:ext cx="2709836" cy="280813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sl-SI" sz="1800" kern="1200" dirty="0" smtClean="0"/>
            <a:t>Digitalizacija podprta v okviru različnih investicijskih ukrepov</a:t>
          </a:r>
          <a:endParaRPr lang="sl-SI" sz="1800" kern="1200" dirty="0"/>
        </a:p>
        <a:p>
          <a:pPr marL="171450" lvl="1" indent="-171450" algn="l" defTabSz="800100">
            <a:lnSpc>
              <a:spcPct val="90000"/>
            </a:lnSpc>
            <a:spcBef>
              <a:spcPct val="0"/>
            </a:spcBef>
            <a:spcAft>
              <a:spcPct val="15000"/>
            </a:spcAft>
            <a:buChar char="••"/>
          </a:pPr>
          <a:endParaRPr lang="sl-SI" sz="1800" kern="1200" dirty="0"/>
        </a:p>
        <a:p>
          <a:pPr marL="171450" lvl="1" indent="-171450" algn="l" defTabSz="800100">
            <a:lnSpc>
              <a:spcPct val="90000"/>
            </a:lnSpc>
            <a:spcBef>
              <a:spcPct val="0"/>
            </a:spcBef>
            <a:spcAft>
              <a:spcPct val="15000"/>
            </a:spcAft>
            <a:buChar char="••"/>
          </a:pPr>
          <a:r>
            <a:rPr lang="sl-SI" sz="1800" kern="1200" dirty="0" smtClean="0"/>
            <a:t>Dopolnjevanje z Mehanizmom za okrevanje in odpornost</a:t>
          </a:r>
          <a:endParaRPr lang="sl-SI" sz="1800" kern="1200" dirty="0"/>
        </a:p>
      </dsp:txBody>
      <dsp:txXfrm>
        <a:off x="6182317" y="1298491"/>
        <a:ext cx="2709836" cy="280813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značba mesta glav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Označba mesta datum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7A9B15D-C44D-42AF-9561-0E54A32961FF}" type="datetimeFigureOut">
              <a:rPr lang="sl-SI" smtClean="0"/>
              <a:t>19. 11. 2021</a:t>
            </a:fld>
            <a:endParaRPr lang="sl-SI"/>
          </a:p>
        </p:txBody>
      </p:sp>
      <p:sp>
        <p:nvSpPr>
          <p:cNvPr id="4" name="Označba mesta stranske slik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Označba mesta opomb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6" name="Označba mesta no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Označba mesta številke diapoz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717E69-4190-4A17-960C-36F018590C82}" type="slidenum">
              <a:rPr lang="sl-SI" smtClean="0"/>
              <a:t>‹#›</a:t>
            </a:fld>
            <a:endParaRPr lang="sl-SI"/>
          </a:p>
        </p:txBody>
      </p:sp>
    </p:spTree>
    <p:extLst>
      <p:ext uri="{BB962C8B-B14F-4D97-AF65-F5344CB8AC3E}">
        <p14:creationId xmlns:p14="http://schemas.microsoft.com/office/powerpoint/2010/main" val="3438992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sz="1200" kern="1200" dirty="0" smtClean="0">
              <a:solidFill>
                <a:schemeClr val="tx1"/>
              </a:solidFill>
              <a:effectLst/>
              <a:latin typeface="+mn-lt"/>
              <a:ea typeface="+mn-ea"/>
              <a:cs typeface="+mn-cs"/>
            </a:endParaRPr>
          </a:p>
          <a:p>
            <a:endParaRPr lang="sl-SI" sz="2800"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1</a:t>
            </a:fld>
            <a:endParaRPr lang="sl-SI"/>
          </a:p>
        </p:txBody>
      </p:sp>
    </p:spTree>
    <p:extLst>
      <p:ext uri="{BB962C8B-B14F-4D97-AF65-F5344CB8AC3E}">
        <p14:creationId xmlns:p14="http://schemas.microsoft.com/office/powerpoint/2010/main" val="10187736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16</a:t>
            </a:fld>
            <a:endParaRPr lang="sl-SI"/>
          </a:p>
        </p:txBody>
      </p:sp>
    </p:spTree>
    <p:extLst>
      <p:ext uri="{BB962C8B-B14F-4D97-AF65-F5344CB8AC3E}">
        <p14:creationId xmlns:p14="http://schemas.microsoft.com/office/powerpoint/2010/main" val="8615625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smtClean="0"/>
              <a:t>The plan is to collect and offer information to all listed AKIS stakeholders</a:t>
            </a:r>
            <a:r>
              <a:rPr lang="sl-SI" dirty="0" smtClean="0"/>
              <a:t>.</a:t>
            </a:r>
            <a:endParaRPr lang="sl-SI"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18</a:t>
            </a:fld>
            <a:endParaRPr lang="sl-SI"/>
          </a:p>
        </p:txBody>
      </p:sp>
    </p:spTree>
    <p:extLst>
      <p:ext uri="{BB962C8B-B14F-4D97-AF65-F5344CB8AC3E}">
        <p14:creationId xmlns:p14="http://schemas.microsoft.com/office/powerpoint/2010/main" val="1154160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19</a:t>
            </a:fld>
            <a:endParaRPr lang="sl-SI"/>
          </a:p>
        </p:txBody>
      </p:sp>
    </p:spTree>
    <p:extLst>
      <p:ext uri="{BB962C8B-B14F-4D97-AF65-F5344CB8AC3E}">
        <p14:creationId xmlns:p14="http://schemas.microsoft.com/office/powerpoint/2010/main" val="13122041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22</a:t>
            </a:fld>
            <a:endParaRPr lang="sl-SI"/>
          </a:p>
        </p:txBody>
      </p:sp>
    </p:spTree>
    <p:extLst>
      <p:ext uri="{BB962C8B-B14F-4D97-AF65-F5344CB8AC3E}">
        <p14:creationId xmlns:p14="http://schemas.microsoft.com/office/powerpoint/2010/main" val="35818727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26</a:t>
            </a:fld>
            <a:endParaRPr lang="sl-SI"/>
          </a:p>
        </p:txBody>
      </p:sp>
    </p:spTree>
    <p:extLst>
      <p:ext uri="{BB962C8B-B14F-4D97-AF65-F5344CB8AC3E}">
        <p14:creationId xmlns:p14="http://schemas.microsoft.com/office/powerpoint/2010/main" val="2486568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2</a:t>
            </a:fld>
            <a:endParaRPr lang="sl-SI"/>
          </a:p>
        </p:txBody>
      </p:sp>
    </p:spTree>
    <p:extLst>
      <p:ext uri="{BB962C8B-B14F-4D97-AF65-F5344CB8AC3E}">
        <p14:creationId xmlns:p14="http://schemas.microsoft.com/office/powerpoint/2010/main" val="41723033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4</a:t>
            </a:fld>
            <a:endParaRPr lang="sl-SI"/>
          </a:p>
        </p:txBody>
      </p:sp>
    </p:spTree>
    <p:extLst>
      <p:ext uri="{BB962C8B-B14F-4D97-AF65-F5344CB8AC3E}">
        <p14:creationId xmlns:p14="http://schemas.microsoft.com/office/powerpoint/2010/main" val="35556152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r>
              <a:rPr lang="en-US" dirty="0" smtClean="0"/>
              <a:t>4 TO 5 MILLION ARE AVAILABLE FOR RESEARCH ANNUALLY</a:t>
            </a:r>
            <a:endParaRPr lang="sl-SI"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5</a:t>
            </a:fld>
            <a:endParaRPr lang="sl-SI"/>
          </a:p>
        </p:txBody>
      </p:sp>
    </p:spTree>
    <p:extLst>
      <p:ext uri="{BB962C8B-B14F-4D97-AF65-F5344CB8AC3E}">
        <p14:creationId xmlns:p14="http://schemas.microsoft.com/office/powerpoint/2010/main" val="129660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B74EE9-A216-48B6-A426-CA474471840A}" type="slidenum">
              <a:rPr lang="sl-SI" altLang="sl-SI" sz="1300" smtClean="0"/>
              <a:pPr>
                <a:spcBef>
                  <a:spcPct val="0"/>
                </a:spcBef>
              </a:pPr>
              <a:t>8</a:t>
            </a:fld>
            <a:endParaRPr lang="sl-SI" altLang="sl-SI" sz="1300" smtClean="0"/>
          </a:p>
        </p:txBody>
      </p:sp>
      <p:sp>
        <p:nvSpPr>
          <p:cNvPr id="14339" name="Rectangle 2"/>
          <p:cNvSpPr>
            <a:spLocks noGrp="1" noRot="1" noChangeAspect="1" noChangeArrowheads="1" noTextEdit="1"/>
          </p:cNvSpPr>
          <p:nvPr>
            <p:ph type="sldImg"/>
          </p:nvPr>
        </p:nvSpPr>
        <p:spPr>
          <a:xfrm>
            <a:off x="142875" y="768350"/>
            <a:ext cx="6818313" cy="3835400"/>
          </a:xfrm>
          <a:ln/>
        </p:spPr>
      </p:sp>
      <p:sp>
        <p:nvSpPr>
          <p:cNvPr id="14340"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08" tIns="49454" rIns="98908" bIns="49454"/>
          <a:lstStyle/>
          <a:p>
            <a:pPr eaLnBrk="1" hangingPunct="1"/>
            <a:endParaRPr lang="en-US" altLang="sl-SI" dirty="0" smtClean="0">
              <a:latin typeface="Arial" panose="020B0604020202020204" pitchFamily="34" charset="0"/>
            </a:endParaRPr>
          </a:p>
        </p:txBody>
      </p:sp>
    </p:spTree>
    <p:extLst>
      <p:ext uri="{BB962C8B-B14F-4D97-AF65-F5344CB8AC3E}">
        <p14:creationId xmlns:p14="http://schemas.microsoft.com/office/powerpoint/2010/main" val="16586379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defTabSz="990600">
              <a:spcBef>
                <a:spcPct val="30000"/>
              </a:spcBef>
              <a:defRPr sz="1200">
                <a:solidFill>
                  <a:schemeClr val="tx1"/>
                </a:solidFill>
                <a:latin typeface="Arial" panose="020B0604020202020204" pitchFamily="34" charset="0"/>
              </a:defRPr>
            </a:lvl1pPr>
            <a:lvl2pPr marL="742950" indent="-285750" defTabSz="990600">
              <a:spcBef>
                <a:spcPct val="30000"/>
              </a:spcBef>
              <a:defRPr sz="1200">
                <a:solidFill>
                  <a:schemeClr val="tx1"/>
                </a:solidFill>
                <a:latin typeface="Arial" panose="020B0604020202020204" pitchFamily="34" charset="0"/>
              </a:defRPr>
            </a:lvl2pPr>
            <a:lvl3pPr marL="1143000" indent="-228600" defTabSz="990600">
              <a:spcBef>
                <a:spcPct val="30000"/>
              </a:spcBef>
              <a:defRPr sz="1200">
                <a:solidFill>
                  <a:schemeClr val="tx1"/>
                </a:solidFill>
                <a:latin typeface="Arial" panose="020B0604020202020204" pitchFamily="34" charset="0"/>
              </a:defRPr>
            </a:lvl3pPr>
            <a:lvl4pPr marL="1600200" indent="-228600" defTabSz="990600">
              <a:spcBef>
                <a:spcPct val="30000"/>
              </a:spcBef>
              <a:defRPr sz="1200">
                <a:solidFill>
                  <a:schemeClr val="tx1"/>
                </a:solidFill>
                <a:latin typeface="Arial" panose="020B0604020202020204" pitchFamily="34" charset="0"/>
              </a:defRPr>
            </a:lvl4pPr>
            <a:lvl5pPr marL="2057400" indent="-228600" defTabSz="990600">
              <a:spcBef>
                <a:spcPct val="30000"/>
              </a:spcBef>
              <a:defRPr sz="1200">
                <a:solidFill>
                  <a:schemeClr val="tx1"/>
                </a:solidFill>
                <a:latin typeface="Arial" panose="020B0604020202020204" pitchFamily="34" charset="0"/>
              </a:defRPr>
            </a:lvl5pPr>
            <a:lvl6pPr marL="2514600" indent="-228600" defTabSz="990600"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90600"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90600"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90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09EA3A-0F59-45B2-9783-FB3C576F0813}" type="slidenum">
              <a:rPr lang="sl-SI" altLang="sl-SI" sz="1300" smtClean="0"/>
              <a:pPr>
                <a:spcBef>
                  <a:spcPct val="0"/>
                </a:spcBef>
              </a:pPr>
              <a:t>9</a:t>
            </a:fld>
            <a:endParaRPr lang="sl-SI" altLang="sl-SI" sz="1300" smtClean="0"/>
          </a:p>
        </p:txBody>
      </p:sp>
      <p:sp>
        <p:nvSpPr>
          <p:cNvPr id="16387" name="Rectangle 2"/>
          <p:cNvSpPr>
            <a:spLocks noGrp="1" noRot="1" noChangeAspect="1" noChangeArrowheads="1" noTextEdit="1"/>
          </p:cNvSpPr>
          <p:nvPr>
            <p:ph type="sldImg"/>
          </p:nvPr>
        </p:nvSpPr>
        <p:spPr>
          <a:xfrm>
            <a:off x="142875" y="768350"/>
            <a:ext cx="6818313" cy="3835400"/>
          </a:xfrm>
          <a:ln/>
        </p:spPr>
      </p:sp>
      <p:sp>
        <p:nvSpPr>
          <p:cNvPr id="16388"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8908" tIns="49454" rIns="98908" bIns="49454"/>
          <a:lstStyle/>
          <a:p>
            <a:pPr eaLnBrk="1" hangingPunct="1"/>
            <a:r>
              <a:rPr lang="sl-SI" altLang="sl-SI" dirty="0" err="1" smtClean="0">
                <a:latin typeface="Arial" panose="020B0604020202020204" pitchFamily="34" charset="0"/>
              </a:rPr>
              <a:t>Yearly</a:t>
            </a:r>
            <a:r>
              <a:rPr lang="sl-SI" altLang="sl-SI" dirty="0" smtClean="0">
                <a:latin typeface="Arial" panose="020B0604020202020204" pitchFamily="34" charset="0"/>
              </a:rPr>
              <a:t> </a:t>
            </a:r>
            <a:r>
              <a:rPr lang="sl-SI" altLang="sl-SI" dirty="0" err="1" smtClean="0">
                <a:latin typeface="Arial" panose="020B0604020202020204" pitchFamily="34" charset="0"/>
              </a:rPr>
              <a:t>event</a:t>
            </a:r>
            <a:r>
              <a:rPr lang="sl-SI" altLang="sl-SI" dirty="0" smtClean="0">
                <a:latin typeface="Arial" panose="020B0604020202020204" pitchFamily="34" charset="0"/>
              </a:rPr>
              <a:t>, </a:t>
            </a:r>
            <a:r>
              <a:rPr lang="sl-SI" altLang="sl-SI" dirty="0" err="1" smtClean="0">
                <a:latin typeface="Arial" panose="020B0604020202020204" pitchFamily="34" charset="0"/>
              </a:rPr>
              <a:t>which</a:t>
            </a:r>
            <a:r>
              <a:rPr lang="sl-SI" altLang="sl-SI" dirty="0" smtClean="0">
                <a:latin typeface="Arial" panose="020B0604020202020204" pitchFamily="34" charset="0"/>
              </a:rPr>
              <a:t> is </a:t>
            </a:r>
            <a:r>
              <a:rPr lang="sl-SI" altLang="sl-SI" dirty="0" err="1" smtClean="0">
                <a:latin typeface="Arial" panose="020B0604020202020204" pitchFamily="34" charset="0"/>
              </a:rPr>
              <a:t>very</a:t>
            </a:r>
            <a:r>
              <a:rPr lang="sl-SI" altLang="sl-SI" baseline="0" dirty="0" smtClean="0">
                <a:latin typeface="Arial" panose="020B0604020202020204" pitchFamily="34" charset="0"/>
              </a:rPr>
              <a:t> </a:t>
            </a:r>
            <a:r>
              <a:rPr lang="sl-SI" altLang="sl-SI" baseline="0" dirty="0" err="1" smtClean="0">
                <a:latin typeface="Arial" panose="020B0604020202020204" pitchFamily="34" charset="0"/>
              </a:rPr>
              <a:t>wel</a:t>
            </a:r>
            <a:r>
              <a:rPr lang="sl-SI" altLang="sl-SI" baseline="0" dirty="0" smtClean="0">
                <a:latin typeface="Arial" panose="020B0604020202020204" pitchFamily="34" charset="0"/>
              </a:rPr>
              <a:t> </a:t>
            </a:r>
            <a:r>
              <a:rPr lang="sl-SI" altLang="sl-SI" baseline="0" dirty="0" err="1" smtClean="0">
                <a:latin typeface="Arial" panose="020B0604020202020204" pitchFamily="34" charset="0"/>
              </a:rPr>
              <a:t>accepted</a:t>
            </a:r>
            <a:r>
              <a:rPr lang="sl-SI" altLang="sl-SI" baseline="0" dirty="0" smtClean="0">
                <a:latin typeface="Arial" panose="020B0604020202020204" pitchFamily="34" charset="0"/>
              </a:rPr>
              <a:t> </a:t>
            </a:r>
            <a:endParaRPr lang="en-US" altLang="sl-SI" dirty="0" smtClean="0">
              <a:latin typeface="Arial" panose="020B0604020202020204" pitchFamily="34" charset="0"/>
            </a:endParaRPr>
          </a:p>
        </p:txBody>
      </p:sp>
    </p:spTree>
    <p:extLst>
      <p:ext uri="{BB962C8B-B14F-4D97-AF65-F5344CB8AC3E}">
        <p14:creationId xmlns:p14="http://schemas.microsoft.com/office/powerpoint/2010/main" val="13088382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11</a:t>
            </a:fld>
            <a:endParaRPr lang="sl-SI"/>
          </a:p>
        </p:txBody>
      </p:sp>
    </p:spTree>
    <p:extLst>
      <p:ext uri="{BB962C8B-B14F-4D97-AF65-F5344CB8AC3E}">
        <p14:creationId xmlns:p14="http://schemas.microsoft.com/office/powerpoint/2010/main" val="23885734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Označba mesta stranske slik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Označba mesta opomb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sl-SI" altLang="sl-SI" smtClean="0"/>
          </a:p>
        </p:txBody>
      </p:sp>
      <p:sp>
        <p:nvSpPr>
          <p:cNvPr id="87044" name="Označba mesta številke diapoz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9B9775F5-E906-4C5C-A740-C97390AA76E9}" type="slidenum">
              <a:rPr lang="sl-SI" altLang="sl-SI">
                <a:solidFill>
                  <a:srgbClr val="000000"/>
                </a:solidFill>
              </a:rPr>
              <a:pPr/>
              <a:t>12</a:t>
            </a:fld>
            <a:endParaRPr lang="sl-SI" altLang="sl-SI">
              <a:solidFill>
                <a:srgbClr val="000000"/>
              </a:solidFill>
            </a:endParaRPr>
          </a:p>
        </p:txBody>
      </p:sp>
    </p:spTree>
    <p:extLst>
      <p:ext uri="{BB962C8B-B14F-4D97-AF65-F5344CB8AC3E}">
        <p14:creationId xmlns:p14="http://schemas.microsoft.com/office/powerpoint/2010/main" val="4014020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značba mesta stranske slike 1"/>
          <p:cNvSpPr>
            <a:spLocks noGrp="1" noRot="1" noChangeAspect="1"/>
          </p:cNvSpPr>
          <p:nvPr>
            <p:ph type="sldImg"/>
          </p:nvPr>
        </p:nvSpPr>
        <p:spPr/>
      </p:sp>
      <p:sp>
        <p:nvSpPr>
          <p:cNvPr id="3" name="Označba mesta opomb 2"/>
          <p:cNvSpPr>
            <a:spLocks noGrp="1"/>
          </p:cNvSpPr>
          <p:nvPr>
            <p:ph type="body" idx="1"/>
          </p:nvPr>
        </p:nvSpPr>
        <p:spPr/>
        <p:txBody>
          <a:bodyPr/>
          <a:lstStyle/>
          <a:p>
            <a:endParaRPr lang="sl-SI" dirty="0"/>
          </a:p>
        </p:txBody>
      </p:sp>
      <p:sp>
        <p:nvSpPr>
          <p:cNvPr id="4" name="Označba mesta številke diapozitiva 3"/>
          <p:cNvSpPr>
            <a:spLocks noGrp="1"/>
          </p:cNvSpPr>
          <p:nvPr>
            <p:ph type="sldNum" sz="quarter" idx="10"/>
          </p:nvPr>
        </p:nvSpPr>
        <p:spPr/>
        <p:txBody>
          <a:bodyPr/>
          <a:lstStyle/>
          <a:p>
            <a:fld id="{4C717E69-4190-4A17-960C-36F018590C82}" type="slidenum">
              <a:rPr lang="sl-SI" smtClean="0"/>
              <a:t>13</a:t>
            </a:fld>
            <a:endParaRPr lang="sl-SI"/>
          </a:p>
        </p:txBody>
      </p:sp>
    </p:spTree>
    <p:extLst>
      <p:ext uri="{BB962C8B-B14F-4D97-AF65-F5344CB8AC3E}">
        <p14:creationId xmlns:p14="http://schemas.microsoft.com/office/powerpoint/2010/main" val="367418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Naslov 1"/>
          <p:cNvSpPr>
            <a:spLocks noGrp="1"/>
          </p:cNvSpPr>
          <p:nvPr>
            <p:ph type="ctrTitle"/>
          </p:nvPr>
        </p:nvSpPr>
        <p:spPr>
          <a:xfrm>
            <a:off x="1524000" y="1122363"/>
            <a:ext cx="9144000" cy="2387600"/>
          </a:xfrm>
        </p:spPr>
        <p:txBody>
          <a:bodyPr anchor="b"/>
          <a:lstStyle>
            <a:lvl1pPr algn="ctr">
              <a:defRPr sz="6000"/>
            </a:lvl1pPr>
          </a:lstStyle>
          <a:p>
            <a:r>
              <a:rPr lang="sl-SI" smtClean="0"/>
              <a:t>Uredite slog naslova matrice</a:t>
            </a:r>
            <a:endParaRPr lang="sl-SI"/>
          </a:p>
        </p:txBody>
      </p:sp>
      <p:sp>
        <p:nvSpPr>
          <p:cNvPr id="3" name="Podnaslov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sl-SI"/>
          </a:p>
        </p:txBody>
      </p:sp>
      <p:sp>
        <p:nvSpPr>
          <p:cNvPr id="4" name="Označba mesta datuma 3"/>
          <p:cNvSpPr>
            <a:spLocks noGrp="1"/>
          </p:cNvSpPr>
          <p:nvPr>
            <p:ph type="dt" sz="half" idx="10"/>
          </p:nvPr>
        </p:nvSpPr>
        <p:spPr/>
        <p:txBody>
          <a:bodyPr/>
          <a:lstStyle/>
          <a:p>
            <a:fld id="{0C8F2524-B764-4835-AEE2-DDF2D8AB05E1}" type="datetimeFigureOut">
              <a:rPr lang="sl-SI" smtClean="0"/>
              <a:t>19. 11. 2021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2342421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navpičnega besedila 2"/>
          <p:cNvSpPr>
            <a:spLocks noGrp="1"/>
          </p:cNvSpPr>
          <p:nvPr>
            <p:ph type="body" orient="vert" idx="1"/>
          </p:nvPr>
        </p:nvSpPr>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0C8F2524-B764-4835-AEE2-DDF2D8AB05E1}" type="datetimeFigureOut">
              <a:rPr lang="sl-SI" smtClean="0"/>
              <a:t>19. 11. 2021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3756589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Navpični naslov 1"/>
          <p:cNvSpPr>
            <a:spLocks noGrp="1"/>
          </p:cNvSpPr>
          <p:nvPr>
            <p:ph type="title" orient="vert"/>
          </p:nvPr>
        </p:nvSpPr>
        <p:spPr>
          <a:xfrm>
            <a:off x="8724900" y="365125"/>
            <a:ext cx="2628900" cy="5811838"/>
          </a:xfrm>
        </p:spPr>
        <p:txBody>
          <a:bodyPr vert="eaVert"/>
          <a:lstStyle/>
          <a:p>
            <a:r>
              <a:rPr lang="sl-SI" smtClean="0"/>
              <a:t>Uredite slog naslova matrice</a:t>
            </a:r>
            <a:endParaRPr lang="sl-SI"/>
          </a:p>
        </p:txBody>
      </p:sp>
      <p:sp>
        <p:nvSpPr>
          <p:cNvPr id="3" name="Označba mesta navpičnega besedila 2"/>
          <p:cNvSpPr>
            <a:spLocks noGrp="1"/>
          </p:cNvSpPr>
          <p:nvPr>
            <p:ph type="body" orient="vert" idx="1"/>
          </p:nvPr>
        </p:nvSpPr>
        <p:spPr>
          <a:xfrm>
            <a:off x="838200" y="365125"/>
            <a:ext cx="7734300" cy="5811838"/>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0C8F2524-B764-4835-AEE2-DDF2D8AB05E1}" type="datetimeFigureOut">
              <a:rPr lang="sl-SI" smtClean="0"/>
              <a:t>19. 11. 2021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31315925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l-SI"/>
          </a:p>
        </p:txBody>
      </p:sp>
      <p:sp>
        <p:nvSpPr>
          <p:cNvPr id="13" name="Text Placeholder 11"/>
          <p:cNvSpPr>
            <a:spLocks noGrp="1"/>
          </p:cNvSpPr>
          <p:nvPr>
            <p:ph type="body" sz="quarter" idx="13"/>
          </p:nvPr>
        </p:nvSpPr>
        <p:spPr>
          <a:xfrm>
            <a:off x="1295234" y="3240088"/>
            <a:ext cx="9601367" cy="2627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l-SI"/>
          </a:p>
        </p:txBody>
      </p:sp>
      <p:sp>
        <p:nvSpPr>
          <p:cNvPr id="4" name="Date Placeholder 3"/>
          <p:cNvSpPr>
            <a:spLocks noGrp="1"/>
          </p:cNvSpPr>
          <p:nvPr>
            <p:ph type="dt" sz="half" idx="14"/>
          </p:nvPr>
        </p:nvSpPr>
        <p:spPr/>
        <p:txBody>
          <a:bodyPr/>
          <a:lstStyle>
            <a:lvl1pPr>
              <a:defRPr/>
            </a:lvl1pPr>
          </a:lstStyle>
          <a:p>
            <a:pPr>
              <a:defRPr/>
            </a:pPr>
            <a:fld id="{238C3079-48BA-42D0-9960-952D76417E45}" type="datetimeFigureOut">
              <a:rPr lang="sl-SI"/>
              <a:pPr>
                <a:defRPr/>
              </a:pPr>
              <a:t>19. 11. 2021</a:t>
            </a:fld>
            <a:endParaRPr lang="sl-SI" dirty="0"/>
          </a:p>
        </p:txBody>
      </p:sp>
      <p:sp>
        <p:nvSpPr>
          <p:cNvPr id="5" name="Footer Placeholder 4"/>
          <p:cNvSpPr>
            <a:spLocks noGrp="1"/>
          </p:cNvSpPr>
          <p:nvPr>
            <p:ph type="ftr" sz="quarter" idx="15"/>
          </p:nvPr>
        </p:nvSpPr>
        <p:spPr/>
        <p:txBody>
          <a:bodyPr/>
          <a:lstStyle>
            <a:lvl1pPr>
              <a:defRPr/>
            </a:lvl1pPr>
          </a:lstStyle>
          <a:p>
            <a:pPr>
              <a:defRPr/>
            </a:pPr>
            <a:endParaRPr lang="sl-SI"/>
          </a:p>
        </p:txBody>
      </p:sp>
      <p:sp>
        <p:nvSpPr>
          <p:cNvPr id="6" name="Slide Number Placeholder 5"/>
          <p:cNvSpPr>
            <a:spLocks noGrp="1"/>
          </p:cNvSpPr>
          <p:nvPr>
            <p:ph type="sldNum" sz="quarter" idx="16"/>
          </p:nvPr>
        </p:nvSpPr>
        <p:spPr/>
        <p:txBody>
          <a:bodyPr/>
          <a:lstStyle>
            <a:lvl1pPr>
              <a:defRPr/>
            </a:lvl1pPr>
          </a:lstStyle>
          <a:p>
            <a:pPr>
              <a:defRPr/>
            </a:pPr>
            <a:fld id="{122A0FD5-2716-4491-AA1B-ADF1B0D196B4}" type="slidenum">
              <a:rPr lang="sl-SI" altLang="sl-SI"/>
              <a:pPr>
                <a:defRPr/>
              </a:pPr>
              <a:t>‹#›</a:t>
            </a:fld>
            <a:endParaRPr lang="sl-SI" altLang="sl-SI"/>
          </a:p>
        </p:txBody>
      </p:sp>
    </p:spTree>
    <p:extLst>
      <p:ext uri="{BB962C8B-B14F-4D97-AF65-F5344CB8AC3E}">
        <p14:creationId xmlns:p14="http://schemas.microsoft.com/office/powerpoint/2010/main" val="260550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10"/>
          </p:nvPr>
        </p:nvSpPr>
        <p:spPr/>
        <p:txBody>
          <a:bodyPr/>
          <a:lstStyle/>
          <a:p>
            <a:fld id="{0C8F2524-B764-4835-AEE2-DDF2D8AB05E1}" type="datetimeFigureOut">
              <a:rPr lang="sl-SI" smtClean="0"/>
              <a:t>19. 11. 2021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3387610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Naslov 1"/>
          <p:cNvSpPr>
            <a:spLocks noGrp="1"/>
          </p:cNvSpPr>
          <p:nvPr>
            <p:ph type="title"/>
          </p:nvPr>
        </p:nvSpPr>
        <p:spPr>
          <a:xfrm>
            <a:off x="831850" y="1709738"/>
            <a:ext cx="10515600" cy="2852737"/>
          </a:xfrm>
        </p:spPr>
        <p:txBody>
          <a:bodyPr anchor="b"/>
          <a:lstStyle>
            <a:lvl1pPr>
              <a:defRPr sz="6000"/>
            </a:lvl1pPr>
          </a:lstStyle>
          <a:p>
            <a:r>
              <a:rPr lang="sl-SI" smtClean="0"/>
              <a:t>Uredite slog naslova matrice</a:t>
            </a:r>
            <a:endParaRPr lang="sl-SI"/>
          </a:p>
        </p:txBody>
      </p:sp>
      <p:sp>
        <p:nvSpPr>
          <p:cNvPr id="3" name="Označba mesta besedila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Označba mesta datuma 3"/>
          <p:cNvSpPr>
            <a:spLocks noGrp="1"/>
          </p:cNvSpPr>
          <p:nvPr>
            <p:ph type="dt" sz="half" idx="10"/>
          </p:nvPr>
        </p:nvSpPr>
        <p:spPr/>
        <p:txBody>
          <a:bodyPr/>
          <a:lstStyle/>
          <a:p>
            <a:fld id="{0C8F2524-B764-4835-AEE2-DDF2D8AB05E1}" type="datetimeFigureOut">
              <a:rPr lang="sl-SI" smtClean="0"/>
              <a:t>19. 11. 2021</a:t>
            </a:fld>
            <a:endParaRPr lang="sl-SI"/>
          </a:p>
        </p:txBody>
      </p:sp>
      <p:sp>
        <p:nvSpPr>
          <p:cNvPr id="5" name="Označba mesta noge 4"/>
          <p:cNvSpPr>
            <a:spLocks noGrp="1"/>
          </p:cNvSpPr>
          <p:nvPr>
            <p:ph type="ftr" sz="quarter" idx="11"/>
          </p:nvPr>
        </p:nvSpPr>
        <p:spPr/>
        <p:txBody>
          <a:bodyPr/>
          <a:lstStyle/>
          <a:p>
            <a:endParaRPr lang="sl-SI"/>
          </a:p>
        </p:txBody>
      </p:sp>
      <p:sp>
        <p:nvSpPr>
          <p:cNvPr id="6" name="Označba mesta številke diapozitiva 5"/>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330981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vsebine 2"/>
          <p:cNvSpPr>
            <a:spLocks noGrp="1"/>
          </p:cNvSpPr>
          <p:nvPr>
            <p:ph sz="half" idx="1"/>
          </p:nvPr>
        </p:nvSpPr>
        <p:spPr>
          <a:xfrm>
            <a:off x="838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vsebine 3"/>
          <p:cNvSpPr>
            <a:spLocks noGrp="1"/>
          </p:cNvSpPr>
          <p:nvPr>
            <p:ph sz="half" idx="2"/>
          </p:nvPr>
        </p:nvSpPr>
        <p:spPr>
          <a:xfrm>
            <a:off x="6172200" y="1825625"/>
            <a:ext cx="5181600" cy="435133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datuma 4"/>
          <p:cNvSpPr>
            <a:spLocks noGrp="1"/>
          </p:cNvSpPr>
          <p:nvPr>
            <p:ph type="dt" sz="half" idx="10"/>
          </p:nvPr>
        </p:nvSpPr>
        <p:spPr/>
        <p:txBody>
          <a:bodyPr/>
          <a:lstStyle/>
          <a:p>
            <a:fld id="{0C8F2524-B764-4835-AEE2-DDF2D8AB05E1}" type="datetimeFigureOut">
              <a:rPr lang="sl-SI" smtClean="0"/>
              <a:t>19. 11. 2021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1600508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Naslov 1"/>
          <p:cNvSpPr>
            <a:spLocks noGrp="1"/>
          </p:cNvSpPr>
          <p:nvPr>
            <p:ph type="title"/>
          </p:nvPr>
        </p:nvSpPr>
        <p:spPr>
          <a:xfrm>
            <a:off x="839788" y="365125"/>
            <a:ext cx="10515600" cy="1325563"/>
          </a:xfrm>
        </p:spPr>
        <p:txBody>
          <a:bodyPr/>
          <a:lstStyle/>
          <a:p>
            <a:r>
              <a:rPr lang="sl-SI" smtClean="0"/>
              <a:t>Uredite slog naslova matrice</a:t>
            </a:r>
            <a:endParaRPr lang="sl-SI"/>
          </a:p>
        </p:txBody>
      </p:sp>
      <p:sp>
        <p:nvSpPr>
          <p:cNvPr id="3" name="Označba mesta besedila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Označba mesta vsebine 3"/>
          <p:cNvSpPr>
            <a:spLocks noGrp="1"/>
          </p:cNvSpPr>
          <p:nvPr>
            <p:ph sz="half" idx="2"/>
          </p:nvPr>
        </p:nvSpPr>
        <p:spPr>
          <a:xfrm>
            <a:off x="839788" y="2505075"/>
            <a:ext cx="5157787"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5" name="Označba mesta besedila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Označba mesta vsebine 5"/>
          <p:cNvSpPr>
            <a:spLocks noGrp="1"/>
          </p:cNvSpPr>
          <p:nvPr>
            <p:ph sz="quarter" idx="4"/>
          </p:nvPr>
        </p:nvSpPr>
        <p:spPr>
          <a:xfrm>
            <a:off x="6172200" y="2505075"/>
            <a:ext cx="5183188" cy="3684588"/>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7" name="Označba mesta datuma 6"/>
          <p:cNvSpPr>
            <a:spLocks noGrp="1"/>
          </p:cNvSpPr>
          <p:nvPr>
            <p:ph type="dt" sz="half" idx="10"/>
          </p:nvPr>
        </p:nvSpPr>
        <p:spPr/>
        <p:txBody>
          <a:bodyPr/>
          <a:lstStyle/>
          <a:p>
            <a:fld id="{0C8F2524-B764-4835-AEE2-DDF2D8AB05E1}" type="datetimeFigureOut">
              <a:rPr lang="sl-SI" smtClean="0"/>
              <a:t>19. 11. 2021</a:t>
            </a:fld>
            <a:endParaRPr lang="sl-SI"/>
          </a:p>
        </p:txBody>
      </p:sp>
      <p:sp>
        <p:nvSpPr>
          <p:cNvPr id="8" name="Označba mesta noge 7"/>
          <p:cNvSpPr>
            <a:spLocks noGrp="1"/>
          </p:cNvSpPr>
          <p:nvPr>
            <p:ph type="ftr" sz="quarter" idx="11"/>
          </p:nvPr>
        </p:nvSpPr>
        <p:spPr/>
        <p:txBody>
          <a:bodyPr/>
          <a:lstStyle/>
          <a:p>
            <a:endParaRPr lang="sl-SI"/>
          </a:p>
        </p:txBody>
      </p:sp>
      <p:sp>
        <p:nvSpPr>
          <p:cNvPr id="9" name="Označba mesta številke diapozitiva 8"/>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375957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Naslov 1"/>
          <p:cNvSpPr>
            <a:spLocks noGrp="1"/>
          </p:cNvSpPr>
          <p:nvPr>
            <p:ph type="title"/>
          </p:nvPr>
        </p:nvSpPr>
        <p:spPr/>
        <p:txBody>
          <a:bodyPr/>
          <a:lstStyle/>
          <a:p>
            <a:r>
              <a:rPr lang="sl-SI" smtClean="0"/>
              <a:t>Uredite slog naslova matrice</a:t>
            </a:r>
            <a:endParaRPr lang="sl-SI"/>
          </a:p>
        </p:txBody>
      </p:sp>
      <p:sp>
        <p:nvSpPr>
          <p:cNvPr id="3" name="Označba mesta datuma 2"/>
          <p:cNvSpPr>
            <a:spLocks noGrp="1"/>
          </p:cNvSpPr>
          <p:nvPr>
            <p:ph type="dt" sz="half" idx="10"/>
          </p:nvPr>
        </p:nvSpPr>
        <p:spPr/>
        <p:txBody>
          <a:bodyPr/>
          <a:lstStyle/>
          <a:p>
            <a:fld id="{0C8F2524-B764-4835-AEE2-DDF2D8AB05E1}" type="datetimeFigureOut">
              <a:rPr lang="sl-SI" smtClean="0"/>
              <a:t>19. 11. 2021</a:t>
            </a:fld>
            <a:endParaRPr lang="sl-SI"/>
          </a:p>
        </p:txBody>
      </p:sp>
      <p:sp>
        <p:nvSpPr>
          <p:cNvPr id="4" name="Označba mesta noge 3"/>
          <p:cNvSpPr>
            <a:spLocks noGrp="1"/>
          </p:cNvSpPr>
          <p:nvPr>
            <p:ph type="ftr" sz="quarter" idx="11"/>
          </p:nvPr>
        </p:nvSpPr>
        <p:spPr/>
        <p:txBody>
          <a:bodyPr/>
          <a:lstStyle/>
          <a:p>
            <a:endParaRPr lang="sl-SI"/>
          </a:p>
        </p:txBody>
      </p:sp>
      <p:sp>
        <p:nvSpPr>
          <p:cNvPr id="5" name="Označba mesta številke diapozitiva 4"/>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2692502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Označba mesta datuma 1"/>
          <p:cNvSpPr>
            <a:spLocks noGrp="1"/>
          </p:cNvSpPr>
          <p:nvPr>
            <p:ph type="dt" sz="half" idx="10"/>
          </p:nvPr>
        </p:nvSpPr>
        <p:spPr/>
        <p:txBody>
          <a:bodyPr/>
          <a:lstStyle/>
          <a:p>
            <a:fld id="{0C8F2524-B764-4835-AEE2-DDF2D8AB05E1}" type="datetimeFigureOut">
              <a:rPr lang="sl-SI" smtClean="0"/>
              <a:t>19. 11. 2021</a:t>
            </a:fld>
            <a:endParaRPr lang="sl-SI"/>
          </a:p>
        </p:txBody>
      </p:sp>
      <p:sp>
        <p:nvSpPr>
          <p:cNvPr id="3" name="Označba mesta noge 2"/>
          <p:cNvSpPr>
            <a:spLocks noGrp="1"/>
          </p:cNvSpPr>
          <p:nvPr>
            <p:ph type="ftr" sz="quarter" idx="11"/>
          </p:nvPr>
        </p:nvSpPr>
        <p:spPr/>
        <p:txBody>
          <a:bodyPr/>
          <a:lstStyle/>
          <a:p>
            <a:endParaRPr lang="sl-SI"/>
          </a:p>
        </p:txBody>
      </p:sp>
      <p:sp>
        <p:nvSpPr>
          <p:cNvPr id="4" name="Označba mesta številke diapozitiva 3"/>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105796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vsebine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0C8F2524-B764-4835-AEE2-DDF2D8AB05E1}" type="datetimeFigureOut">
              <a:rPr lang="sl-SI" smtClean="0"/>
              <a:t>19. 11. 2021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2617265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Naslov 1"/>
          <p:cNvSpPr>
            <a:spLocks noGrp="1"/>
          </p:cNvSpPr>
          <p:nvPr>
            <p:ph type="title"/>
          </p:nvPr>
        </p:nvSpPr>
        <p:spPr>
          <a:xfrm>
            <a:off x="839788" y="457200"/>
            <a:ext cx="3932237" cy="1600200"/>
          </a:xfrm>
        </p:spPr>
        <p:txBody>
          <a:bodyPr anchor="b"/>
          <a:lstStyle>
            <a:lvl1pPr>
              <a:defRPr sz="3200"/>
            </a:lvl1pPr>
          </a:lstStyle>
          <a:p>
            <a:r>
              <a:rPr lang="sl-SI" smtClean="0"/>
              <a:t>Uredite slog naslova matrice</a:t>
            </a:r>
            <a:endParaRPr lang="sl-SI"/>
          </a:p>
        </p:txBody>
      </p:sp>
      <p:sp>
        <p:nvSpPr>
          <p:cNvPr id="3" name="Označba mesta slik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Označba mesta besedila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Označba mesta datuma 4"/>
          <p:cNvSpPr>
            <a:spLocks noGrp="1"/>
          </p:cNvSpPr>
          <p:nvPr>
            <p:ph type="dt" sz="half" idx="10"/>
          </p:nvPr>
        </p:nvSpPr>
        <p:spPr/>
        <p:txBody>
          <a:bodyPr/>
          <a:lstStyle/>
          <a:p>
            <a:fld id="{0C8F2524-B764-4835-AEE2-DDF2D8AB05E1}" type="datetimeFigureOut">
              <a:rPr lang="sl-SI" smtClean="0"/>
              <a:t>19. 11. 2021</a:t>
            </a:fld>
            <a:endParaRPr lang="sl-SI"/>
          </a:p>
        </p:txBody>
      </p:sp>
      <p:sp>
        <p:nvSpPr>
          <p:cNvPr id="6" name="Označba mesta noge 5"/>
          <p:cNvSpPr>
            <a:spLocks noGrp="1"/>
          </p:cNvSpPr>
          <p:nvPr>
            <p:ph type="ftr" sz="quarter" idx="11"/>
          </p:nvPr>
        </p:nvSpPr>
        <p:spPr/>
        <p:txBody>
          <a:bodyPr/>
          <a:lstStyle/>
          <a:p>
            <a:endParaRPr lang="sl-SI"/>
          </a:p>
        </p:txBody>
      </p:sp>
      <p:sp>
        <p:nvSpPr>
          <p:cNvPr id="7" name="Označba mesta številke diapozitiva 6"/>
          <p:cNvSpPr>
            <a:spLocks noGrp="1"/>
          </p:cNvSpPr>
          <p:nvPr>
            <p:ph type="sldNum" sz="quarter" idx="12"/>
          </p:nvPr>
        </p:nvSpPr>
        <p:spPr/>
        <p:txBody>
          <a:bodyPr/>
          <a:lstStyle/>
          <a:p>
            <a:fld id="{7348E693-66CE-4BD0-92C1-924B85B73B8B}" type="slidenum">
              <a:rPr lang="sl-SI" smtClean="0"/>
              <a:t>‹#›</a:t>
            </a:fld>
            <a:endParaRPr lang="sl-SI"/>
          </a:p>
        </p:txBody>
      </p:sp>
    </p:spTree>
    <p:extLst>
      <p:ext uri="{BB962C8B-B14F-4D97-AF65-F5344CB8AC3E}">
        <p14:creationId xmlns:p14="http://schemas.microsoft.com/office/powerpoint/2010/main" val="4011145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Označba mesta naslova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sl-SI" smtClean="0"/>
              <a:t>Uredite slog naslova matrice</a:t>
            </a:r>
            <a:endParaRPr lang="sl-SI"/>
          </a:p>
        </p:txBody>
      </p:sp>
      <p:sp>
        <p:nvSpPr>
          <p:cNvPr id="3" name="Označba mesta besedila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sl-SI"/>
          </a:p>
        </p:txBody>
      </p:sp>
      <p:sp>
        <p:nvSpPr>
          <p:cNvPr id="4" name="Označba mesta datum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8F2524-B764-4835-AEE2-DDF2D8AB05E1}" type="datetimeFigureOut">
              <a:rPr lang="sl-SI" smtClean="0"/>
              <a:t>19. 11. 2021</a:t>
            </a:fld>
            <a:endParaRPr lang="sl-SI"/>
          </a:p>
        </p:txBody>
      </p:sp>
      <p:sp>
        <p:nvSpPr>
          <p:cNvPr id="5" name="Označba mesta no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Označba mesta številke diapoz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48E693-66CE-4BD0-92C1-924B85B73B8B}" type="slidenum">
              <a:rPr lang="sl-SI" smtClean="0"/>
              <a:t>‹#›</a:t>
            </a:fld>
            <a:endParaRPr lang="sl-SI"/>
          </a:p>
        </p:txBody>
      </p:sp>
    </p:spTree>
    <p:extLst>
      <p:ext uri="{BB962C8B-B14F-4D97-AF65-F5344CB8AC3E}">
        <p14:creationId xmlns:p14="http://schemas.microsoft.com/office/powerpoint/2010/main" val="27260047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Data" Target="../diagrams/data2.xml"/><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Naslov 1"/>
          <p:cNvSpPr>
            <a:spLocks noGrp="1"/>
          </p:cNvSpPr>
          <p:nvPr>
            <p:ph type="ctrTitle"/>
          </p:nvPr>
        </p:nvSpPr>
        <p:spPr>
          <a:xfrm>
            <a:off x="6985565" y="1713126"/>
            <a:ext cx="4901635" cy="5144874"/>
          </a:xfrm>
        </p:spPr>
        <p:txBody>
          <a:bodyPr>
            <a:noAutofit/>
          </a:bodyPr>
          <a:lstStyle/>
          <a:p>
            <a:r>
              <a:rPr lang="sl-SI" sz="2000" dirty="0" smtClean="0"/>
              <a:t/>
            </a:r>
            <a:br>
              <a:rPr lang="sl-SI" sz="2000" dirty="0" smtClean="0"/>
            </a:br>
            <a:r>
              <a:rPr lang="sl-SI" sz="2000" dirty="0"/>
              <a:t/>
            </a:r>
            <a:br>
              <a:rPr lang="sl-SI" sz="2000" dirty="0"/>
            </a:br>
            <a:r>
              <a:rPr lang="en-US" sz="2000" dirty="0"/>
              <a:t/>
            </a:r>
            <a:br>
              <a:rPr lang="en-US" sz="2000" dirty="0"/>
            </a:br>
            <a:r>
              <a:rPr lang="sl-SI" sz="2000" dirty="0" smtClean="0"/>
              <a:t/>
            </a:r>
            <a:br>
              <a:rPr lang="sl-SI" sz="2000" dirty="0" smtClean="0"/>
            </a:br>
            <a:r>
              <a:rPr lang="sl-SI" sz="2000" dirty="0"/>
              <a:t/>
            </a:r>
            <a:br>
              <a:rPr lang="sl-SI" sz="2000" dirty="0"/>
            </a:br>
            <a:r>
              <a:rPr lang="sl-SI" sz="3600" b="1" dirty="0" smtClean="0">
                <a:solidFill>
                  <a:schemeClr val="accent6">
                    <a:lumMod val="75000"/>
                  </a:schemeClr>
                </a:solidFill>
                <a:latin typeface="+mn-lt"/>
              </a:rPr>
              <a:t>Podpora </a:t>
            </a:r>
            <a:r>
              <a:rPr lang="sl-SI" sz="3600" b="1" dirty="0">
                <a:solidFill>
                  <a:schemeClr val="accent6">
                    <a:lumMod val="75000"/>
                  </a:schemeClr>
                </a:solidFill>
                <a:latin typeface="+mn-lt"/>
              </a:rPr>
              <a:t>prenosu znanja z intervencijami strateškega načrta SKP</a:t>
            </a:r>
            <a:r>
              <a:rPr lang="sl-SI" sz="3600" b="1" dirty="0">
                <a:solidFill>
                  <a:schemeClr val="accent6">
                    <a:lumMod val="75000"/>
                  </a:schemeClr>
                </a:solidFill>
              </a:rPr>
              <a:t/>
            </a:r>
            <a:br>
              <a:rPr lang="sl-SI" sz="3600" b="1" dirty="0">
                <a:solidFill>
                  <a:schemeClr val="accent6">
                    <a:lumMod val="75000"/>
                  </a:schemeClr>
                </a:solidFill>
              </a:rPr>
            </a:br>
            <a:r>
              <a:rPr lang="sl-SI" sz="3600" b="1" dirty="0" smtClean="0">
                <a:solidFill>
                  <a:schemeClr val="accent6">
                    <a:lumMod val="75000"/>
                  </a:schemeClr>
                </a:solidFill>
              </a:rPr>
              <a:t/>
            </a:r>
            <a:br>
              <a:rPr lang="sl-SI" sz="3600" b="1" dirty="0" smtClean="0">
                <a:solidFill>
                  <a:schemeClr val="accent6">
                    <a:lumMod val="75000"/>
                  </a:schemeClr>
                </a:solidFill>
              </a:rPr>
            </a:br>
            <a:r>
              <a:rPr lang="sl-SI" sz="3600" b="1" dirty="0"/>
              <a:t/>
            </a:r>
            <a:br>
              <a:rPr lang="sl-SI" sz="3600" b="1" dirty="0"/>
            </a:br>
            <a:r>
              <a:rPr lang="sl-SI" sz="2000" b="1" dirty="0" smtClean="0"/>
              <a:t>Posvet </a:t>
            </a:r>
            <a:r>
              <a:rPr lang="sl-SI" sz="2000" b="1" dirty="0"/>
              <a:t>JSKS 2021</a:t>
            </a:r>
            <a:br>
              <a:rPr lang="sl-SI" sz="2000" b="1" dirty="0"/>
            </a:br>
            <a:r>
              <a:rPr lang="sl-SI" sz="2000" b="1" dirty="0"/>
              <a:t>22. - 23. november </a:t>
            </a:r>
            <a:r>
              <a:rPr lang="sl-SI" sz="2000" b="1" dirty="0" smtClean="0"/>
              <a:t>2021</a:t>
            </a:r>
            <a:br>
              <a:rPr lang="sl-SI" sz="2000" b="1" dirty="0" smtClean="0"/>
            </a:br>
            <a:r>
              <a:rPr lang="sl-SI" sz="2000" b="1" dirty="0" smtClean="0"/>
              <a:t/>
            </a:r>
            <a:br>
              <a:rPr lang="sl-SI" sz="2000" b="1" dirty="0" smtClean="0"/>
            </a:br>
            <a:r>
              <a:rPr lang="sl-SI" sz="1200" b="1" dirty="0" smtClean="0"/>
              <a:t>Joži J. </a:t>
            </a:r>
            <a:r>
              <a:rPr lang="sl-SI" sz="1200" b="1" dirty="0" smtClean="0"/>
              <a:t>Cvelbar, Matej Štepec, David Kadunc</a:t>
            </a:r>
            <a:r>
              <a:rPr lang="sl-SI" sz="4000" b="1" dirty="0" smtClean="0">
                <a:solidFill>
                  <a:schemeClr val="accent6">
                    <a:lumMod val="75000"/>
                  </a:schemeClr>
                </a:solidFill>
              </a:rPr>
              <a:t/>
            </a:r>
            <a:br>
              <a:rPr lang="sl-SI" sz="4000" b="1" dirty="0" smtClean="0">
                <a:solidFill>
                  <a:schemeClr val="accent6">
                    <a:lumMod val="75000"/>
                  </a:schemeClr>
                </a:solidFill>
              </a:rPr>
            </a:br>
            <a:r>
              <a:rPr lang="sl-SI" sz="4000" b="1" dirty="0" smtClean="0"/>
              <a:t> </a:t>
            </a:r>
            <a:br>
              <a:rPr lang="sl-SI" sz="4000" b="1" dirty="0" smtClean="0"/>
            </a:br>
            <a:r>
              <a:rPr lang="sl-SI" sz="4000" b="1" dirty="0" smtClean="0"/>
              <a:t/>
            </a:r>
            <a:br>
              <a:rPr lang="sl-SI" sz="4000" b="1" dirty="0" smtClean="0"/>
            </a:br>
            <a:endParaRPr lang="sl-SI" sz="4000" b="1" dirty="0"/>
          </a:p>
        </p:txBody>
      </p:sp>
    </p:spTree>
    <p:extLst>
      <p:ext uri="{BB962C8B-B14F-4D97-AF65-F5344CB8AC3E}">
        <p14:creationId xmlns:p14="http://schemas.microsoft.com/office/powerpoint/2010/main" val="36368483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916889" y="706029"/>
            <a:ext cx="8229600" cy="1143000"/>
          </a:xfrm>
        </p:spPr>
        <p:txBody>
          <a:bodyPr>
            <a:normAutofit/>
          </a:bodyPr>
          <a:lstStyle/>
          <a:p>
            <a:r>
              <a:rPr lang="sl-SI" sz="3200" b="1" dirty="0" smtClean="0">
                <a:solidFill>
                  <a:schemeClr val="accent6">
                    <a:lumMod val="75000"/>
                  </a:schemeClr>
                </a:solidFill>
                <a:latin typeface="+mn-lt"/>
              </a:rPr>
              <a:t>NACIONALNA MREŽA ZA PODEŽELJE</a:t>
            </a:r>
            <a:endParaRPr lang="sl-SI" sz="3200" b="1" dirty="0">
              <a:solidFill>
                <a:schemeClr val="accent6">
                  <a:lumMod val="75000"/>
                </a:schemeClr>
              </a:solidFill>
              <a:latin typeface="+mn-lt"/>
            </a:endParaRPr>
          </a:p>
        </p:txBody>
      </p:sp>
      <p:sp>
        <p:nvSpPr>
          <p:cNvPr id="4" name="Pravokotnik 3"/>
          <p:cNvSpPr/>
          <p:nvPr/>
        </p:nvSpPr>
        <p:spPr>
          <a:xfrm>
            <a:off x="978585" y="1944823"/>
            <a:ext cx="8853391" cy="4339650"/>
          </a:xfrm>
          <a:prstGeom prst="rect">
            <a:avLst/>
          </a:prstGeom>
        </p:spPr>
        <p:txBody>
          <a:bodyPr wrap="square">
            <a:spAutoFit/>
          </a:bodyPr>
          <a:lstStyle/>
          <a:p>
            <a:pPr marL="457200" indent="-457200">
              <a:buFont typeface="Arial" panose="020B0604020202020204" pitchFamily="34" charset="0"/>
              <a:buChar char="•"/>
            </a:pPr>
            <a:r>
              <a:rPr lang="sl-SI" sz="2400" dirty="0" smtClean="0"/>
              <a:t>Odprto članstvo</a:t>
            </a:r>
          </a:p>
          <a:p>
            <a:pPr marL="457200" indent="-457200">
              <a:buFont typeface="Arial" panose="020B0604020202020204" pitchFamily="34" charset="0"/>
              <a:buChar char="•"/>
            </a:pPr>
            <a:r>
              <a:rPr lang="sl-SI" sz="2400" dirty="0" smtClean="0"/>
              <a:t>Usmerjevalna skupina </a:t>
            </a:r>
          </a:p>
          <a:p>
            <a:pPr marL="457200" indent="-457200">
              <a:buFont typeface="Arial" panose="020B0604020202020204" pitchFamily="34" charset="0"/>
              <a:buChar char="•"/>
            </a:pPr>
            <a:r>
              <a:rPr lang="sl-SI" sz="2400" dirty="0" smtClean="0"/>
              <a:t>Podporna enota deluje znotraj MKGP</a:t>
            </a:r>
          </a:p>
          <a:p>
            <a:pPr marL="457200" indent="-457200">
              <a:buFont typeface="Arial" panose="020B0604020202020204" pitchFamily="34" charset="0"/>
              <a:buChar char="•"/>
            </a:pPr>
            <a:r>
              <a:rPr lang="sl-SI" sz="2400" dirty="0" smtClean="0"/>
              <a:t>Dobro sodelovanje z EIP in pisarno LEADER na MKGP</a:t>
            </a:r>
          </a:p>
          <a:p>
            <a:pPr marL="457200" indent="-457200">
              <a:buFont typeface="Arial" panose="020B0604020202020204" pitchFamily="34" charset="0"/>
              <a:buChar char="•"/>
            </a:pPr>
            <a:r>
              <a:rPr lang="sl-SI" sz="2400" dirty="0" smtClean="0"/>
              <a:t>Dobro sodelovanje s partnerji v mreži za </a:t>
            </a:r>
            <a:r>
              <a:rPr lang="sl-SI" sz="2400" dirty="0"/>
              <a:t>podeželje (JSKS, fakultete, združenja kmetov in druge nevladne organizacije …)</a:t>
            </a:r>
          </a:p>
          <a:p>
            <a:pPr marL="457200" indent="-457200">
              <a:buFont typeface="Arial" panose="020B0604020202020204" pitchFamily="34" charset="0"/>
              <a:buChar char="•"/>
            </a:pPr>
            <a:r>
              <a:rPr lang="sl-SI" sz="2400" dirty="0" smtClean="0"/>
              <a:t>Imamo še veliko prostora za izboljšanje sodelovanja z javnimi službami</a:t>
            </a:r>
          </a:p>
          <a:p>
            <a:pPr marL="457200" indent="-457200">
              <a:buFont typeface="Arial" panose="020B0604020202020204" pitchFamily="34" charset="0"/>
              <a:buChar char="•"/>
            </a:pPr>
            <a:r>
              <a:rPr lang="sl-SI" sz="2400" dirty="0"/>
              <a:t>Vzpostavljanje portala znanja za izmenjavo rezultatov projektov</a:t>
            </a:r>
          </a:p>
          <a:p>
            <a:endParaRPr lang="sl-SI" sz="2000" dirty="0" smtClean="0"/>
          </a:p>
          <a:p>
            <a:endParaRPr lang="en-GB" sz="2000" dirty="0"/>
          </a:p>
          <a:p>
            <a:endParaRPr lang="en-GB" sz="2000" dirty="0"/>
          </a:p>
        </p:txBody>
      </p:sp>
      <p:pic>
        <p:nvPicPr>
          <p:cNvPr id="5" name="Picture 2" descr="Rezultat iskanja slik za governanc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2051" y="4743140"/>
            <a:ext cx="2222218" cy="1747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6483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638175" y="231775"/>
            <a:ext cx="10515600" cy="1325563"/>
          </a:xfrm>
        </p:spPr>
        <p:txBody>
          <a:bodyPr>
            <a:normAutofit/>
          </a:bodyPr>
          <a:lstStyle/>
          <a:p>
            <a:r>
              <a:rPr lang="sl-SI" sz="3200" b="1" dirty="0" smtClean="0">
                <a:solidFill>
                  <a:schemeClr val="accent6">
                    <a:lumMod val="75000"/>
                  </a:schemeClr>
                </a:solidFill>
                <a:latin typeface="+mn-lt"/>
              </a:rPr>
              <a:t>STRATEGIJA DIGITALIZACIJE</a:t>
            </a:r>
            <a:endParaRPr lang="sl-SI" sz="3200" b="1" dirty="0">
              <a:solidFill>
                <a:schemeClr val="accent6">
                  <a:lumMod val="75000"/>
                </a:schemeClr>
              </a:solidFill>
              <a:latin typeface="+mn-lt"/>
            </a:endParaRPr>
          </a:p>
        </p:txBody>
      </p:sp>
      <p:sp>
        <p:nvSpPr>
          <p:cNvPr id="3" name="Označba mesta vsebine 2"/>
          <p:cNvSpPr>
            <a:spLocks noGrp="1"/>
          </p:cNvSpPr>
          <p:nvPr>
            <p:ph idx="1"/>
          </p:nvPr>
        </p:nvSpPr>
        <p:spPr>
          <a:xfrm>
            <a:off x="638175" y="1404937"/>
            <a:ext cx="9744075" cy="4948237"/>
          </a:xfrm>
        </p:spPr>
        <p:txBody>
          <a:bodyPr>
            <a:noAutofit/>
          </a:bodyPr>
          <a:lstStyle/>
          <a:p>
            <a:pPr marL="0" indent="0">
              <a:buNone/>
            </a:pPr>
            <a:r>
              <a:rPr lang="sl-SI" sz="1800" dirty="0"/>
              <a:t>Identificirali smo pet področij, ki bodo ključno vplivala na sistematičen razvoj in </a:t>
            </a:r>
            <a:r>
              <a:rPr lang="sl-SI" sz="1800" dirty="0" smtClean="0"/>
              <a:t>uporabo digitalizacije:</a:t>
            </a:r>
          </a:p>
          <a:p>
            <a:pPr marL="342900" indent="-342900">
              <a:buAutoNum type="arabicPeriod"/>
            </a:pPr>
            <a:r>
              <a:rPr lang="sl-SI" sz="1800" b="1" dirty="0" smtClean="0"/>
              <a:t>Digitalizacija </a:t>
            </a:r>
            <a:r>
              <a:rPr lang="sl-SI" sz="1800" b="1" dirty="0"/>
              <a:t>procesov</a:t>
            </a:r>
            <a:r>
              <a:rPr lang="sl-SI" sz="1800" dirty="0"/>
              <a:t>: ureditev vseh evidenc, registrov in baz podatkov znotraj ministrstva in v povezavi z drugimi institucijami, kjer je to mogoče (druga ministrstva, plačilna agencija…) - izvajanje in financiranje preko </a:t>
            </a:r>
            <a:r>
              <a:rPr lang="sl-SI" sz="1800" dirty="0" smtClean="0"/>
              <a:t>Mehanizma za okrevanje in odpornost.</a:t>
            </a:r>
          </a:p>
          <a:p>
            <a:pPr marL="342900" indent="-342900">
              <a:buAutoNum type="arabicPeriod"/>
            </a:pPr>
            <a:r>
              <a:rPr lang="sl-SI" sz="1800" b="1" dirty="0" smtClean="0"/>
              <a:t>Digitalizacija </a:t>
            </a:r>
            <a:r>
              <a:rPr lang="sl-SI" sz="1800" b="1" dirty="0"/>
              <a:t>proizvodnje</a:t>
            </a:r>
            <a:r>
              <a:rPr lang="sl-SI" sz="1800" dirty="0"/>
              <a:t>: potrebe na področju infrastrukture, strojne in programske opreme za neposredne uporabnike (</a:t>
            </a:r>
            <a:r>
              <a:rPr lang="sl-SI" sz="1800" dirty="0" smtClean="0"/>
              <a:t>kmetovalci </a:t>
            </a:r>
            <a:r>
              <a:rPr lang="sl-SI" sz="1800" dirty="0"/>
              <a:t>in živilsko predelovalna industrija) – </a:t>
            </a:r>
            <a:r>
              <a:rPr lang="sl-SI" sz="1800" dirty="0" smtClean="0"/>
              <a:t>izvajanje z intervencijami v </a:t>
            </a:r>
            <a:r>
              <a:rPr lang="sl-SI" sz="1800" dirty="0"/>
              <a:t>okviru Strateškega načrta</a:t>
            </a:r>
            <a:r>
              <a:rPr lang="sl-SI" sz="1800" dirty="0" smtClean="0"/>
              <a:t>.</a:t>
            </a:r>
          </a:p>
          <a:p>
            <a:pPr marL="342900" indent="-342900">
              <a:buAutoNum type="arabicPeriod"/>
            </a:pPr>
            <a:r>
              <a:rPr lang="sl-SI" sz="1800" b="1" dirty="0" smtClean="0"/>
              <a:t>Izmenjava znanja in digitalizacija</a:t>
            </a:r>
            <a:r>
              <a:rPr lang="sl-SI" sz="1800" dirty="0" smtClean="0"/>
              <a:t>: </a:t>
            </a:r>
            <a:r>
              <a:rPr lang="sl-SI" sz="1800" dirty="0"/>
              <a:t>vzpostavitev enotne platforme AKIS, ki bo središče za izmenjavo znanja med vsemi, ki ustvarjajo, prenašajo ali uporabljajo znanje</a:t>
            </a:r>
            <a:r>
              <a:rPr lang="sl-SI" sz="1800" dirty="0" smtClean="0"/>
              <a:t>.</a:t>
            </a:r>
          </a:p>
          <a:p>
            <a:pPr marL="342900" indent="-342900">
              <a:buAutoNum type="arabicPeriod"/>
            </a:pPr>
            <a:r>
              <a:rPr lang="sl-SI" sz="1800" b="1" dirty="0" smtClean="0"/>
              <a:t>Umestitev </a:t>
            </a:r>
            <a:r>
              <a:rPr lang="sl-SI" sz="1800" b="1" dirty="0"/>
              <a:t>digitalizacije v strateški načrt</a:t>
            </a:r>
            <a:r>
              <a:rPr lang="sl-SI" sz="1800" dirty="0"/>
              <a:t>: z intervencijami bodo obravnavane in podprte nove tehnologije v okviru </a:t>
            </a:r>
            <a:r>
              <a:rPr lang="sl-SI" sz="1800" dirty="0" smtClean="0"/>
              <a:t>strateških ciljev </a:t>
            </a:r>
            <a:r>
              <a:rPr lang="sl-SI" sz="1800" dirty="0"/>
              <a:t>2 – povečanje konkurenčnosti, 4 – podnebne spremembe, 5 – varovanje naravnih virov in 6 – biotska raznovrstnost ter s horizontalnimi </a:t>
            </a:r>
            <a:r>
              <a:rPr lang="sl-SI" sz="1800" dirty="0" smtClean="0"/>
              <a:t>intervencijami </a:t>
            </a:r>
            <a:r>
              <a:rPr lang="sl-SI" sz="1800" dirty="0"/>
              <a:t>za sodelovanje, izobraževanje in prenos znanja. Večji poudarek </a:t>
            </a:r>
            <a:r>
              <a:rPr lang="sl-SI" sz="1800" dirty="0" smtClean="0"/>
              <a:t>bo digitalizaciji namenjen tudi preko </a:t>
            </a:r>
            <a:r>
              <a:rPr lang="sl-SI" sz="1800" dirty="0"/>
              <a:t>meril za ocenjevanje prijav v izbirnem postopku za dodeljevanje javnih sredstev</a:t>
            </a:r>
            <a:r>
              <a:rPr lang="sl-SI" sz="1800" dirty="0" smtClean="0"/>
              <a:t>;</a:t>
            </a:r>
          </a:p>
          <a:p>
            <a:pPr marL="342900" indent="-342900">
              <a:buAutoNum type="arabicPeriod"/>
            </a:pPr>
            <a:r>
              <a:rPr lang="sl-SI" sz="1800" b="1" dirty="0" smtClean="0"/>
              <a:t>Razvoj </a:t>
            </a:r>
            <a:r>
              <a:rPr lang="sl-SI" sz="1800" b="1" dirty="0"/>
              <a:t>in raziskave na področju digitalizacije</a:t>
            </a:r>
            <a:r>
              <a:rPr lang="sl-SI" sz="1800" dirty="0"/>
              <a:t>: predvidena je promocija raziskovalnih projektov na področju </a:t>
            </a:r>
            <a:r>
              <a:rPr lang="sl-SI" sz="1800" dirty="0" smtClean="0"/>
              <a:t>digitalizacije ter razvoj </a:t>
            </a:r>
            <a:r>
              <a:rPr lang="sl-SI" sz="1800" dirty="0"/>
              <a:t>novih oblik digitalnih rešitev (aplikacij).</a:t>
            </a:r>
            <a:endParaRPr lang="en-US" sz="1800" dirty="0"/>
          </a:p>
        </p:txBody>
      </p:sp>
    </p:spTree>
    <p:extLst>
      <p:ext uri="{BB962C8B-B14F-4D97-AF65-F5344CB8AC3E}">
        <p14:creationId xmlns:p14="http://schemas.microsoft.com/office/powerpoint/2010/main" val="20617001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značba mesta vsebine 3"/>
          <p:cNvGraphicFramePr>
            <a:graphicFrameLocks noGrp="1"/>
          </p:cNvGraphicFramePr>
          <p:nvPr>
            <p:ph idx="1"/>
            <p:extLst>
              <p:ext uri="{D42A27DB-BD31-4B8C-83A1-F6EECF244321}">
                <p14:modId xmlns:p14="http://schemas.microsoft.com/office/powerpoint/2010/main" val="28024898"/>
              </p:ext>
            </p:extLst>
          </p:nvPr>
        </p:nvGraphicFramePr>
        <p:xfrm>
          <a:off x="883917" y="796701"/>
          <a:ext cx="10911842" cy="5752204"/>
        </p:xfrm>
        <a:graphic>
          <a:graphicData uri="http://schemas.openxmlformats.org/drawingml/2006/table">
            <a:tbl>
              <a:tblPr firstRow="1" bandRow="1">
                <a:tableStyleId>{5C22544A-7EE6-4342-B048-85BDC9FD1C3A}</a:tableStyleId>
              </a:tblPr>
              <a:tblGrid>
                <a:gridCol w="5455921">
                  <a:extLst>
                    <a:ext uri="{9D8B030D-6E8A-4147-A177-3AD203B41FA5}">
                      <a16:colId xmlns:a16="http://schemas.microsoft.com/office/drawing/2014/main" val="20000"/>
                    </a:ext>
                  </a:extLst>
                </a:gridCol>
                <a:gridCol w="5455921">
                  <a:extLst>
                    <a:ext uri="{9D8B030D-6E8A-4147-A177-3AD203B41FA5}">
                      <a16:colId xmlns:a16="http://schemas.microsoft.com/office/drawing/2014/main" val="20001"/>
                    </a:ext>
                  </a:extLst>
                </a:gridCol>
              </a:tblGrid>
              <a:tr h="934128">
                <a:tc>
                  <a:txBody>
                    <a:bodyPr/>
                    <a:lstStyle/>
                    <a:p>
                      <a:pPr algn="ctr"/>
                      <a:endParaRPr lang="sl-SI" sz="1800" b="1" dirty="0" smtClean="0">
                        <a:solidFill>
                          <a:schemeClr val="bg1"/>
                        </a:solidFill>
                      </a:endParaRPr>
                    </a:p>
                    <a:p>
                      <a:pPr algn="ctr"/>
                      <a:r>
                        <a:rPr lang="sl-SI" sz="1800" b="1" dirty="0" smtClean="0">
                          <a:solidFill>
                            <a:schemeClr val="bg1"/>
                          </a:solidFill>
                        </a:rPr>
                        <a:t>PREDNOSTI</a:t>
                      </a:r>
                      <a:endParaRPr lang="sl-SI" sz="1800" dirty="0">
                        <a:solidFill>
                          <a:schemeClr val="bg1"/>
                        </a:solidFill>
                      </a:endParaRPr>
                    </a:p>
                  </a:txBody>
                  <a:tcPr marL="91423" marR="91423" marT="45723" marB="45723">
                    <a:solidFill>
                      <a:schemeClr val="accent6">
                        <a:lumMod val="75000"/>
                      </a:schemeClr>
                    </a:solidFill>
                  </a:tcPr>
                </a:tc>
                <a:tc>
                  <a:txBody>
                    <a:bodyPr/>
                    <a:lstStyle/>
                    <a:p>
                      <a:pPr algn="ctr"/>
                      <a:endParaRPr lang="sl-SI" sz="1800" b="1" dirty="0" smtClean="0">
                        <a:solidFill>
                          <a:schemeClr val="bg1"/>
                        </a:solidFill>
                      </a:endParaRPr>
                    </a:p>
                    <a:p>
                      <a:pPr algn="ctr"/>
                      <a:r>
                        <a:rPr lang="sl-SI" sz="1800" b="1" dirty="0" smtClean="0">
                          <a:solidFill>
                            <a:schemeClr val="bg1"/>
                          </a:solidFill>
                        </a:rPr>
                        <a:t>SLABOSTI</a:t>
                      </a:r>
                      <a:endParaRPr lang="sl-SI" sz="1800" dirty="0">
                        <a:solidFill>
                          <a:schemeClr val="bg1"/>
                        </a:solidFill>
                      </a:endParaRPr>
                    </a:p>
                  </a:txBody>
                  <a:tcPr marL="91423" marR="91423" marT="45723" marB="45723">
                    <a:solidFill>
                      <a:schemeClr val="accent6">
                        <a:lumMod val="75000"/>
                      </a:schemeClr>
                    </a:solidFill>
                  </a:tcPr>
                </a:tc>
                <a:extLst>
                  <a:ext uri="{0D108BD9-81ED-4DB2-BD59-A6C34878D82A}">
                    <a16:rowId xmlns:a16="http://schemas.microsoft.com/office/drawing/2014/main" val="10000"/>
                  </a:ext>
                </a:extLst>
              </a:tr>
              <a:tr h="4818076">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izobraževanje je brezplačno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ciljni raziskovalni programi na področju kmetijstva so zasnovani kot posebni program kot del nacionalnega raziskovalnega programa</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aktivno vključevanje raziskovalcev v mednarodno sodelovanje</a:t>
                      </a:r>
                      <a:endParaRPr lang="sl-SI" sz="1800" b="0" dirty="0" smtClean="0">
                        <a:solidFill>
                          <a:schemeClr val="tx1"/>
                        </a:solidFill>
                      </a:endParaRP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svetovanje in javne storitve so brezplačne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dobra regionalna pokritost kmetijske svetovalne službe in izobraževalnih / raziskovalnih ustanov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močna tradicija kmetijske svetovalne službe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sl-SI" sz="1800" b="0" dirty="0">
                        <a:solidFill>
                          <a:schemeClr val="tx1"/>
                        </a:solidFill>
                      </a:endParaRPr>
                    </a:p>
                  </a:txBody>
                  <a:tcPr marL="91423" marR="91423" marT="45723" marB="45723">
                    <a:solidFill>
                      <a:schemeClr val="accent6">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nezadostno prepoznavanje potreb kmetov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nezadosten </a:t>
                      </a:r>
                      <a:r>
                        <a:rPr lang="sl-SI" sz="1800" b="0" noProof="0" dirty="0" smtClean="0">
                          <a:solidFill>
                            <a:schemeClr val="tx1"/>
                          </a:solidFill>
                        </a:rPr>
                        <a:t>prenos znanja in inovacij v prakso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neučinkovita komunikacija med institucijami (na primer raziskovalnimi javnimi službami in JSKS)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pomanjkanje visoko specializiranega kmetijskega svetovanja na določenih področjih (npr. varstvo naravnih virov, podnebne spremembe)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pomanjkanje mentorstva (kmet kmetu) in demonstracijskih dejavnosti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nezadostno financiranje raziskovalnih projektov</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zastarela infrastruktura in oprema za raziskave in razvoj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sl-SI" sz="1800" b="0" noProof="0" dirty="0" smtClean="0">
                          <a:solidFill>
                            <a:schemeClr val="tx1"/>
                          </a:solidFill>
                        </a:rPr>
                        <a:t>pomanjkanje usklajenih dejavnosti in ukrepov med ministrstvi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sl-SI" sz="1800" b="0" noProof="0" dirty="0" smtClean="0">
                        <a:solidFill>
                          <a:schemeClr val="tx1"/>
                        </a:solidFill>
                      </a:endParaRPr>
                    </a:p>
                  </a:txBody>
                  <a:tcPr marL="91423" marR="91423" marT="45723" marB="45723">
                    <a:solidFill>
                      <a:schemeClr val="accent4">
                        <a:lumMod val="40000"/>
                        <a:lumOff val="60000"/>
                      </a:schemeClr>
                    </a:solidFill>
                  </a:tcPr>
                </a:tc>
                <a:extLst>
                  <a:ext uri="{0D108BD9-81ED-4DB2-BD59-A6C34878D82A}">
                    <a16:rowId xmlns:a16="http://schemas.microsoft.com/office/drawing/2014/main" val="10001"/>
                  </a:ext>
                </a:extLst>
              </a:tr>
            </a:tbl>
          </a:graphicData>
        </a:graphic>
      </p:graphicFrame>
      <p:sp>
        <p:nvSpPr>
          <p:cNvPr id="3" name="Naslov 1"/>
          <p:cNvSpPr>
            <a:spLocks noGrp="1"/>
          </p:cNvSpPr>
          <p:nvPr>
            <p:ph type="title"/>
          </p:nvPr>
        </p:nvSpPr>
        <p:spPr>
          <a:xfrm>
            <a:off x="883917" y="-131344"/>
            <a:ext cx="6600824" cy="1229946"/>
          </a:xfrm>
        </p:spPr>
        <p:txBody>
          <a:bodyPr/>
          <a:lstStyle/>
          <a:p>
            <a:pPr algn="l"/>
            <a:r>
              <a:rPr lang="sl-SI" sz="3200" b="1" dirty="0" smtClean="0">
                <a:solidFill>
                  <a:schemeClr val="accent6">
                    <a:lumMod val="75000"/>
                  </a:schemeClr>
                </a:solidFill>
                <a:latin typeface="+mn-lt"/>
              </a:rPr>
              <a:t>AKIS - analiza stanja </a:t>
            </a:r>
            <a:endParaRPr lang="sl-SI" sz="1800" dirty="0">
              <a:solidFill>
                <a:schemeClr val="accent6">
                  <a:lumMod val="75000"/>
                </a:schemeClr>
              </a:solidFill>
              <a:latin typeface="+mn-lt"/>
            </a:endParaRPr>
          </a:p>
        </p:txBody>
      </p:sp>
    </p:spTree>
    <p:extLst>
      <p:ext uri="{BB962C8B-B14F-4D97-AF65-F5344CB8AC3E}">
        <p14:creationId xmlns:p14="http://schemas.microsoft.com/office/powerpoint/2010/main" val="5033286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03321" y="676023"/>
            <a:ext cx="9474925" cy="1143000"/>
          </a:xfrm>
        </p:spPr>
        <p:txBody>
          <a:bodyPr/>
          <a:lstStyle/>
          <a:p>
            <a:pPr algn="l"/>
            <a:r>
              <a:rPr lang="sl-SI" sz="2800" b="1" dirty="0">
                <a:solidFill>
                  <a:schemeClr val="accent6">
                    <a:lumMod val="75000"/>
                  </a:schemeClr>
                </a:solidFill>
                <a:latin typeface="+mn-lt"/>
              </a:rPr>
              <a:t>Ključni poudarki in premisleki </a:t>
            </a:r>
            <a:r>
              <a:rPr lang="sl-SI" sz="2800" b="1" dirty="0" smtClean="0">
                <a:solidFill>
                  <a:schemeClr val="accent6">
                    <a:lumMod val="75000"/>
                  </a:schemeClr>
                </a:solidFill>
                <a:latin typeface="+mn-lt"/>
              </a:rPr>
              <a:t>ob sistemu AKIS v Sloveniji</a:t>
            </a:r>
            <a:endParaRPr lang="sl-SI" sz="2800" b="1" dirty="0">
              <a:solidFill>
                <a:schemeClr val="accent6">
                  <a:lumMod val="75000"/>
                </a:schemeClr>
              </a:solidFill>
              <a:latin typeface="+mn-lt"/>
            </a:endParaRPr>
          </a:p>
        </p:txBody>
      </p:sp>
      <p:graphicFrame>
        <p:nvGraphicFramePr>
          <p:cNvPr id="10" name="Označba mesta vsebine 9"/>
          <p:cNvGraphicFramePr>
            <a:graphicFrameLocks noGrp="1"/>
          </p:cNvGraphicFramePr>
          <p:nvPr>
            <p:ph idx="1"/>
            <p:extLst>
              <p:ext uri="{D42A27DB-BD31-4B8C-83A1-F6EECF244321}">
                <p14:modId xmlns:p14="http://schemas.microsoft.com/office/powerpoint/2010/main" val="281194230"/>
              </p:ext>
            </p:extLst>
          </p:nvPr>
        </p:nvGraphicFramePr>
        <p:xfrm>
          <a:off x="403321" y="1643242"/>
          <a:ext cx="11204131" cy="39154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Označba mesta številke diapozitiva 3"/>
          <p:cNvSpPr>
            <a:spLocks noGrp="1"/>
          </p:cNvSpPr>
          <p:nvPr>
            <p:ph type="sldNum" sz="quarter" idx="12"/>
          </p:nvPr>
        </p:nvSpPr>
        <p:spPr/>
        <p:txBody>
          <a:bodyPr/>
          <a:lstStyle/>
          <a:p>
            <a:pPr>
              <a:defRPr/>
            </a:pPr>
            <a:fld id="{B510687E-20BC-4CC7-AF38-DA9DD57688F9}" type="slidenum">
              <a:rPr lang="sl-SI" altLang="sl-SI" smtClean="0"/>
              <a:pPr>
                <a:defRPr/>
              </a:pPr>
              <a:t>13</a:t>
            </a:fld>
            <a:endParaRPr lang="sl-SI" altLang="sl-SI"/>
          </a:p>
        </p:txBody>
      </p:sp>
      <p:graphicFrame>
        <p:nvGraphicFramePr>
          <p:cNvPr id="7" name="Diagram 6"/>
          <p:cNvGraphicFramePr/>
          <p:nvPr>
            <p:extLst>
              <p:ext uri="{D42A27DB-BD31-4B8C-83A1-F6EECF244321}">
                <p14:modId xmlns:p14="http://schemas.microsoft.com/office/powerpoint/2010/main" val="1233206250"/>
              </p:ext>
            </p:extLst>
          </p:nvPr>
        </p:nvGraphicFramePr>
        <p:xfrm>
          <a:off x="2153265" y="5812487"/>
          <a:ext cx="9454186" cy="90898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6" name="PoljeZBesedilom 5"/>
          <p:cNvSpPr txBox="1"/>
          <p:nvPr/>
        </p:nvSpPr>
        <p:spPr>
          <a:xfrm>
            <a:off x="441767" y="6040777"/>
            <a:ext cx="2801112" cy="369332"/>
          </a:xfrm>
          <a:prstGeom prst="rect">
            <a:avLst/>
          </a:prstGeom>
          <a:noFill/>
        </p:spPr>
        <p:txBody>
          <a:bodyPr wrap="square" rtlCol="0">
            <a:spAutoFit/>
          </a:bodyPr>
          <a:lstStyle/>
          <a:p>
            <a:r>
              <a:rPr lang="sl-SI" b="1" dirty="0" smtClean="0"/>
              <a:t>In KLJUČNO…</a:t>
            </a:r>
            <a:endParaRPr lang="sl-SI" b="1" dirty="0"/>
          </a:p>
        </p:txBody>
      </p:sp>
    </p:spTree>
    <p:extLst>
      <p:ext uri="{BB962C8B-B14F-4D97-AF65-F5344CB8AC3E}">
        <p14:creationId xmlns:p14="http://schemas.microsoft.com/office/powerpoint/2010/main" val="19590764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vsebine 2"/>
          <p:cNvSpPr>
            <a:spLocks noGrp="1"/>
          </p:cNvSpPr>
          <p:nvPr>
            <p:ph idx="1"/>
          </p:nvPr>
        </p:nvSpPr>
        <p:spPr>
          <a:xfrm>
            <a:off x="551420" y="2021597"/>
            <a:ext cx="10258542" cy="4409160"/>
          </a:xfrm>
        </p:spPr>
        <p:style>
          <a:lnRef idx="1">
            <a:schemeClr val="accent6"/>
          </a:lnRef>
          <a:fillRef idx="2">
            <a:schemeClr val="accent6"/>
          </a:fillRef>
          <a:effectRef idx="1">
            <a:schemeClr val="accent6"/>
          </a:effectRef>
          <a:fontRef idx="minor">
            <a:schemeClr val="dk1"/>
          </a:fontRef>
        </p:style>
        <p:txBody>
          <a:bodyPr>
            <a:normAutofit fontScale="85000" lnSpcReduction="20000"/>
          </a:bodyPr>
          <a:lstStyle/>
          <a:p>
            <a:pPr marL="0" indent="0">
              <a:buNone/>
            </a:pPr>
            <a:endParaRPr lang="sl-SI" sz="2400" b="1" dirty="0">
              <a:solidFill>
                <a:srgbClr val="0070C0"/>
              </a:solidFill>
            </a:endParaRPr>
          </a:p>
          <a:p>
            <a:pPr marL="0" indent="0">
              <a:lnSpc>
                <a:spcPct val="120000"/>
              </a:lnSpc>
              <a:spcBef>
                <a:spcPts val="600"/>
              </a:spcBef>
              <a:buNone/>
            </a:pPr>
            <a:r>
              <a:rPr lang="sl-SI" sz="2200" b="1" dirty="0" smtClean="0">
                <a:solidFill>
                  <a:schemeClr val="tx1"/>
                </a:solidFill>
              </a:rPr>
              <a:t>Na področju spodbujanja </a:t>
            </a:r>
            <a:r>
              <a:rPr lang="sl-SI" sz="2200" b="1" dirty="0">
                <a:solidFill>
                  <a:schemeClr val="tx1"/>
                </a:solidFill>
              </a:rPr>
              <a:t>in </a:t>
            </a:r>
            <a:r>
              <a:rPr lang="sl-SI" sz="2200" b="1" dirty="0" smtClean="0">
                <a:solidFill>
                  <a:schemeClr val="tx1"/>
                </a:solidFill>
              </a:rPr>
              <a:t>izmenjave </a:t>
            </a:r>
            <a:r>
              <a:rPr lang="sl-SI" sz="2200" b="1" dirty="0">
                <a:solidFill>
                  <a:schemeClr val="tx1"/>
                </a:solidFill>
              </a:rPr>
              <a:t>znanja, inovacij in digitalizacije v kmetijstvu in na podeželskih </a:t>
            </a:r>
            <a:r>
              <a:rPr lang="sl-SI" sz="2200" b="1" dirty="0" smtClean="0">
                <a:solidFill>
                  <a:schemeClr val="tx1"/>
                </a:solidFill>
              </a:rPr>
              <a:t>območjih:</a:t>
            </a:r>
            <a:endParaRPr lang="sl-SI" sz="2200" b="1" dirty="0">
              <a:solidFill>
                <a:schemeClr val="tx1"/>
              </a:solidFill>
            </a:endParaRPr>
          </a:p>
          <a:p>
            <a:pPr>
              <a:lnSpc>
                <a:spcPct val="120000"/>
              </a:lnSpc>
              <a:spcBef>
                <a:spcPts val="600"/>
              </a:spcBef>
              <a:buFont typeface="Wingdings" panose="05000000000000000000" pitchFamily="2" charset="2"/>
              <a:buChar char="Ø"/>
            </a:pPr>
            <a:endParaRPr lang="sl-SI" sz="2200" dirty="0">
              <a:solidFill>
                <a:schemeClr val="tx1"/>
              </a:solidFill>
            </a:endParaRPr>
          </a:p>
          <a:p>
            <a:pPr>
              <a:lnSpc>
                <a:spcPct val="120000"/>
              </a:lnSpc>
              <a:spcBef>
                <a:spcPts val="600"/>
              </a:spcBef>
              <a:buFont typeface="Wingdings" panose="05000000000000000000" pitchFamily="2" charset="2"/>
              <a:buChar char="Ø"/>
            </a:pPr>
            <a:r>
              <a:rPr lang="sl-SI" sz="2200" b="1" dirty="0" smtClean="0">
                <a:solidFill>
                  <a:schemeClr val="tx1"/>
                </a:solidFill>
              </a:rPr>
              <a:t>Obravnavanje </a:t>
            </a:r>
            <a:r>
              <a:rPr lang="sl-SI" sz="2200" b="1" dirty="0">
                <a:solidFill>
                  <a:schemeClr val="tx1"/>
                </a:solidFill>
              </a:rPr>
              <a:t>nezadostnih naložb v AKIS </a:t>
            </a:r>
            <a:r>
              <a:rPr lang="sl-SI" sz="2200" dirty="0">
                <a:solidFill>
                  <a:schemeClr val="tx1"/>
                </a:solidFill>
              </a:rPr>
              <a:t>ter krepitev njegovega povezovanja in skupne uspešnosti z zagotavljanjem ustrezne podpore za </a:t>
            </a:r>
            <a:r>
              <a:rPr lang="sl-SI" sz="2200" b="1" dirty="0">
                <a:solidFill>
                  <a:schemeClr val="tx1"/>
                </a:solidFill>
              </a:rPr>
              <a:t>pospešitev izmenjave znanja, usposabljanja, obveščanja in inovacijskih projektov</a:t>
            </a:r>
            <a:r>
              <a:rPr lang="sl-SI" sz="2200" dirty="0">
                <a:solidFill>
                  <a:schemeClr val="tx1"/>
                </a:solidFill>
              </a:rPr>
              <a:t>. To vključuje </a:t>
            </a:r>
            <a:r>
              <a:rPr lang="sl-SI" sz="2200" b="1" dirty="0">
                <a:solidFill>
                  <a:schemeClr val="tx1"/>
                </a:solidFill>
              </a:rPr>
              <a:t>strukturiranje in krepitev obstoječih povezav </a:t>
            </a:r>
            <a:r>
              <a:rPr lang="sl-SI" sz="2200" dirty="0">
                <a:solidFill>
                  <a:schemeClr val="tx1"/>
                </a:solidFill>
              </a:rPr>
              <a:t>med raziskavami, izobraževanjem, svetovanjem in kmetovanjem ter </a:t>
            </a:r>
            <a:r>
              <a:rPr lang="sl-SI" sz="2200" b="1" dirty="0">
                <a:solidFill>
                  <a:schemeClr val="tx1"/>
                </a:solidFill>
              </a:rPr>
              <a:t>zagotavljanje dostopa do strokovnega svetovanja in inovacijske podpore</a:t>
            </a:r>
            <a:r>
              <a:rPr lang="sl-SI" sz="2200" dirty="0">
                <a:solidFill>
                  <a:schemeClr val="tx1"/>
                </a:solidFill>
              </a:rPr>
              <a:t> v vsej kmetijski skupnosti. </a:t>
            </a:r>
          </a:p>
          <a:p>
            <a:pPr>
              <a:lnSpc>
                <a:spcPct val="120000"/>
              </a:lnSpc>
              <a:spcBef>
                <a:spcPts val="600"/>
              </a:spcBef>
              <a:buFont typeface="Wingdings" panose="05000000000000000000" pitchFamily="2" charset="2"/>
              <a:buChar char="Ø"/>
            </a:pPr>
            <a:r>
              <a:rPr lang="sl-SI" sz="2200" dirty="0" smtClean="0">
                <a:solidFill>
                  <a:schemeClr val="tx1"/>
                </a:solidFill>
              </a:rPr>
              <a:t>Pospeševanje </a:t>
            </a:r>
            <a:r>
              <a:rPr lang="sl-SI" sz="2200" dirty="0">
                <a:solidFill>
                  <a:schemeClr val="tx1"/>
                </a:solidFill>
              </a:rPr>
              <a:t>sedanjih pobud in sprejemanje novih ukrepov za </a:t>
            </a:r>
            <a:r>
              <a:rPr lang="sl-SI" sz="2200" b="1" dirty="0">
                <a:solidFill>
                  <a:schemeClr val="tx1"/>
                </a:solidFill>
              </a:rPr>
              <a:t>izboljšanje pokritosti s hitrimi širokopasovnimi povezavami</a:t>
            </a:r>
            <a:r>
              <a:rPr lang="sl-SI" sz="2200" dirty="0">
                <a:solidFill>
                  <a:schemeClr val="tx1"/>
                </a:solidFill>
              </a:rPr>
              <a:t> v skladu s ciljem strategije „od vil do vilic“ glede širokopasovnih povezav, vključno z zmanjševanjem razlik med podeželskimi in mestnimi območji ter podporo krepitvi digitalnih znanj in spretnosti. Pri tem bo pomembno zagotoviti sinergije z drugimi skladi EU in nacionalnimi skladi.</a:t>
            </a:r>
          </a:p>
          <a:p>
            <a:pPr>
              <a:lnSpc>
                <a:spcPct val="70000"/>
              </a:lnSpc>
              <a:spcBef>
                <a:spcPts val="600"/>
              </a:spcBef>
              <a:buFont typeface="Wingdings" panose="05000000000000000000" pitchFamily="2" charset="2"/>
              <a:buChar char="Ø"/>
            </a:pPr>
            <a:endParaRPr lang="sl-SI" sz="2000" dirty="0">
              <a:solidFill>
                <a:srgbClr val="002060"/>
              </a:solidFill>
            </a:endParaRPr>
          </a:p>
          <a:p>
            <a:endParaRPr lang="sl-SI" sz="1600" dirty="0">
              <a:solidFill>
                <a:srgbClr val="0070C0"/>
              </a:solidFill>
            </a:endParaRPr>
          </a:p>
        </p:txBody>
      </p:sp>
      <p:sp>
        <p:nvSpPr>
          <p:cNvPr id="4" name="Označba mesta številke diapozitiva 3"/>
          <p:cNvSpPr>
            <a:spLocks noGrp="1"/>
          </p:cNvSpPr>
          <p:nvPr>
            <p:ph type="sldNum" sz="quarter" idx="12"/>
          </p:nvPr>
        </p:nvSpPr>
        <p:spPr/>
        <p:txBody>
          <a:bodyPr/>
          <a:lstStyle/>
          <a:p>
            <a:pPr>
              <a:defRPr/>
            </a:pPr>
            <a:fld id="{B510687E-20BC-4CC7-AF38-DA9DD57688F9}" type="slidenum">
              <a:rPr lang="sl-SI" altLang="sl-SI" smtClean="0"/>
              <a:pPr>
                <a:defRPr/>
              </a:pPr>
              <a:t>14</a:t>
            </a:fld>
            <a:endParaRPr lang="sl-SI" altLang="sl-SI"/>
          </a:p>
        </p:txBody>
      </p:sp>
      <p:sp>
        <p:nvSpPr>
          <p:cNvPr id="5" name="Naslov 1"/>
          <p:cNvSpPr>
            <a:spLocks noGrp="1"/>
          </p:cNvSpPr>
          <p:nvPr>
            <p:ph type="title"/>
          </p:nvPr>
        </p:nvSpPr>
        <p:spPr>
          <a:xfrm>
            <a:off x="551420" y="1294821"/>
            <a:ext cx="8491330" cy="450919"/>
          </a:xfrm>
          <a:noFill/>
          <a:ln>
            <a:noFill/>
          </a:ln>
        </p:spPr>
        <p:style>
          <a:lnRef idx="1">
            <a:schemeClr val="accent2"/>
          </a:lnRef>
          <a:fillRef idx="2">
            <a:schemeClr val="accent2"/>
          </a:fillRef>
          <a:effectRef idx="1">
            <a:schemeClr val="accent2"/>
          </a:effectRef>
          <a:fontRef idx="minor">
            <a:schemeClr val="dk1"/>
          </a:fontRef>
        </p:style>
        <p:txBody>
          <a:bodyPr>
            <a:normAutofit fontScale="90000"/>
          </a:bodyPr>
          <a:lstStyle/>
          <a:p>
            <a:pPr algn="l"/>
            <a:r>
              <a:rPr lang="sl-SI" sz="3200" b="1" dirty="0" smtClean="0">
                <a:solidFill>
                  <a:schemeClr val="accent6">
                    <a:lumMod val="75000"/>
                  </a:schemeClr>
                </a:solidFill>
              </a:rPr>
              <a:t>Priporočila </a:t>
            </a:r>
            <a:r>
              <a:rPr lang="sl-SI" sz="3200" b="1" dirty="0" smtClean="0">
                <a:solidFill>
                  <a:schemeClr val="accent6">
                    <a:lumMod val="75000"/>
                  </a:schemeClr>
                </a:solidFill>
              </a:rPr>
              <a:t>Evropske komisije</a:t>
            </a:r>
            <a:endParaRPr lang="sl-SI" sz="1800" dirty="0">
              <a:solidFill>
                <a:schemeClr val="accent6">
                  <a:lumMod val="75000"/>
                </a:schemeClr>
              </a:solidFill>
            </a:endParaRPr>
          </a:p>
        </p:txBody>
      </p:sp>
    </p:spTree>
    <p:extLst>
      <p:ext uri="{BB962C8B-B14F-4D97-AF65-F5344CB8AC3E}">
        <p14:creationId xmlns:p14="http://schemas.microsoft.com/office/powerpoint/2010/main" val="15821366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0" y="1192150"/>
            <a:ext cx="11691257" cy="4018678"/>
          </a:xfrm>
        </p:spPr>
        <p:txBody>
          <a:bodyPr>
            <a:normAutofit/>
          </a:bodyPr>
          <a:lstStyle/>
          <a:p>
            <a:r>
              <a:rPr lang="sl-SI" sz="3200" b="1" dirty="0" smtClean="0">
                <a:solidFill>
                  <a:schemeClr val="accent6">
                    <a:lumMod val="75000"/>
                  </a:schemeClr>
                </a:solidFill>
                <a:latin typeface="+mn-lt"/>
              </a:rPr>
              <a:t>INETREVENCIJE AKIS IN PODPORNE STORITVE</a:t>
            </a:r>
            <a:r>
              <a:rPr lang="sl-SI" sz="3200" b="1" dirty="0" smtClean="0">
                <a:solidFill>
                  <a:schemeClr val="accent6">
                    <a:lumMod val="75000"/>
                  </a:schemeClr>
                </a:solidFill>
              </a:rPr>
              <a:t/>
            </a:r>
            <a:br>
              <a:rPr lang="sl-SI" sz="3200" b="1" dirty="0" smtClean="0">
                <a:solidFill>
                  <a:schemeClr val="accent6">
                    <a:lumMod val="75000"/>
                  </a:schemeClr>
                </a:solidFill>
              </a:rPr>
            </a:br>
            <a:r>
              <a:rPr lang="sl-SI" sz="3200" b="1" dirty="0">
                <a:solidFill>
                  <a:schemeClr val="accent6">
                    <a:lumMod val="75000"/>
                  </a:schemeClr>
                </a:solidFill>
              </a:rPr>
              <a:t/>
            </a:r>
            <a:br>
              <a:rPr lang="sl-SI" sz="3200" b="1" dirty="0">
                <a:solidFill>
                  <a:schemeClr val="accent6">
                    <a:lumMod val="75000"/>
                  </a:schemeClr>
                </a:solidFill>
              </a:rPr>
            </a:br>
            <a:r>
              <a:rPr lang="sl-SI" sz="3200" b="1" dirty="0" smtClean="0">
                <a:solidFill>
                  <a:schemeClr val="accent6">
                    <a:lumMod val="75000"/>
                  </a:schemeClr>
                </a:solidFill>
              </a:rPr>
              <a:t/>
            </a:r>
            <a:br>
              <a:rPr lang="sl-SI" sz="3200" b="1" dirty="0" smtClean="0">
                <a:solidFill>
                  <a:schemeClr val="accent6">
                    <a:lumMod val="75000"/>
                  </a:schemeClr>
                </a:solidFill>
              </a:rPr>
            </a:br>
            <a:endParaRPr lang="sl-SI" sz="3200" b="1" dirty="0">
              <a:solidFill>
                <a:schemeClr val="accent6">
                  <a:lumMod val="75000"/>
                </a:schemeClr>
              </a:solidFill>
            </a:endParaRPr>
          </a:p>
        </p:txBody>
      </p:sp>
    </p:spTree>
    <p:extLst>
      <p:ext uri="{BB962C8B-B14F-4D97-AF65-F5344CB8AC3E}">
        <p14:creationId xmlns:p14="http://schemas.microsoft.com/office/powerpoint/2010/main" val="2344507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394051" y="669984"/>
            <a:ext cx="4156928" cy="698234"/>
          </a:xfrm>
        </p:spPr>
        <p:txBody>
          <a:bodyPr>
            <a:noAutofit/>
          </a:bodyPr>
          <a:lstStyle/>
          <a:p>
            <a:r>
              <a:rPr lang="sl-SI" sz="3200" b="1" dirty="0" smtClean="0">
                <a:solidFill>
                  <a:schemeClr val="accent6">
                    <a:lumMod val="75000"/>
                  </a:schemeClr>
                </a:solidFill>
                <a:latin typeface="+mn-lt"/>
              </a:rPr>
              <a:t>AKIS  	</a:t>
            </a:r>
            <a:br>
              <a:rPr lang="sl-SI" sz="3200" b="1" dirty="0" smtClean="0">
                <a:solidFill>
                  <a:schemeClr val="accent6">
                    <a:lumMod val="75000"/>
                  </a:schemeClr>
                </a:solidFill>
                <a:latin typeface="+mn-lt"/>
              </a:rPr>
            </a:br>
            <a:r>
              <a:rPr lang="sl-SI" sz="2000" b="1" dirty="0" smtClean="0">
                <a:solidFill>
                  <a:schemeClr val="accent6">
                    <a:lumMod val="75000"/>
                  </a:schemeClr>
                </a:solidFill>
                <a:latin typeface="+mn-lt"/>
              </a:rPr>
              <a:t>INTERVENCIJE IN PODPORNI SISTEMI</a:t>
            </a:r>
            <a:endParaRPr lang="sl-SI" sz="2000" b="1" dirty="0">
              <a:solidFill>
                <a:schemeClr val="accent6">
                  <a:lumMod val="75000"/>
                </a:schemeClr>
              </a:solidFill>
              <a:latin typeface="+mn-lt"/>
            </a:endParaRPr>
          </a:p>
        </p:txBody>
      </p:sp>
      <p:sp>
        <p:nvSpPr>
          <p:cNvPr id="4" name="Označba mesta številke diapozitiva 3"/>
          <p:cNvSpPr>
            <a:spLocks noGrp="1"/>
          </p:cNvSpPr>
          <p:nvPr>
            <p:ph type="sldNum" sz="quarter" idx="12"/>
          </p:nvPr>
        </p:nvSpPr>
        <p:spPr/>
        <p:txBody>
          <a:bodyPr/>
          <a:lstStyle/>
          <a:p>
            <a:pPr>
              <a:defRPr/>
            </a:pPr>
            <a:fld id="{B510687E-20BC-4CC7-AF38-DA9DD57688F9}" type="slidenum">
              <a:rPr lang="sl-SI" altLang="sl-SI" smtClean="0"/>
              <a:pPr>
                <a:defRPr/>
              </a:pPr>
              <a:t>16</a:t>
            </a:fld>
            <a:endParaRPr lang="sl-SI" altLang="sl-SI" dirty="0"/>
          </a:p>
        </p:txBody>
      </p:sp>
      <p:cxnSp>
        <p:nvCxnSpPr>
          <p:cNvPr id="7" name="Raven povezovalnik 6"/>
          <p:cNvCxnSpPr/>
          <p:nvPr/>
        </p:nvCxnSpPr>
        <p:spPr>
          <a:xfrm flipH="1">
            <a:off x="9611496" y="757351"/>
            <a:ext cx="12780" cy="5487874"/>
          </a:xfrm>
          <a:prstGeom prst="line">
            <a:avLst/>
          </a:prstGeom>
          <a:ln w="38100">
            <a:solidFill>
              <a:srgbClr val="FFC000"/>
            </a:solidFill>
            <a:prstDash val="dashDot"/>
          </a:ln>
        </p:spPr>
        <p:style>
          <a:lnRef idx="1">
            <a:schemeClr val="accent1"/>
          </a:lnRef>
          <a:fillRef idx="0">
            <a:schemeClr val="accent1"/>
          </a:fillRef>
          <a:effectRef idx="0">
            <a:schemeClr val="accent1"/>
          </a:effectRef>
          <a:fontRef idx="minor">
            <a:schemeClr val="tx1"/>
          </a:fontRef>
        </p:style>
      </p:cxnSp>
      <p:sp>
        <p:nvSpPr>
          <p:cNvPr id="28" name="PoljeZBesedilom 27"/>
          <p:cNvSpPr txBox="1"/>
          <p:nvPr/>
        </p:nvSpPr>
        <p:spPr>
          <a:xfrm>
            <a:off x="5356277" y="680926"/>
            <a:ext cx="2357186" cy="830997"/>
          </a:xfrm>
          <a:prstGeom prst="rect">
            <a:avLst/>
          </a:prstGeom>
          <a:noFill/>
        </p:spPr>
        <p:txBody>
          <a:bodyPr wrap="square" rtlCol="0">
            <a:spAutoFit/>
          </a:bodyPr>
          <a:lstStyle/>
          <a:p>
            <a:r>
              <a:rPr lang="sl-SI" sz="1600" dirty="0"/>
              <a:t>Pomembno, a izven SN: </a:t>
            </a:r>
            <a:r>
              <a:rPr lang="sl-SI" sz="1600" b="1" dirty="0" smtClean="0"/>
              <a:t>MIZŠ, HORIZON </a:t>
            </a:r>
            <a:r>
              <a:rPr lang="sl-SI" sz="1600" b="1" dirty="0"/>
              <a:t>2020, CRP-i, javne službe</a:t>
            </a:r>
          </a:p>
        </p:txBody>
      </p:sp>
      <p:cxnSp>
        <p:nvCxnSpPr>
          <p:cNvPr id="34" name="Raven puščični povezovalnik 33"/>
          <p:cNvCxnSpPr/>
          <p:nvPr/>
        </p:nvCxnSpPr>
        <p:spPr>
          <a:xfrm>
            <a:off x="4550979" y="1032840"/>
            <a:ext cx="667512" cy="0"/>
          </a:xfrm>
          <a:prstGeom prst="straightConnector1">
            <a:avLst/>
          </a:prstGeom>
          <a:ln w="28575">
            <a:solidFill>
              <a:srgbClr val="FFC000"/>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41" name="Zaobljeni pravokotnik 40"/>
          <p:cNvSpPr/>
          <p:nvPr/>
        </p:nvSpPr>
        <p:spPr>
          <a:xfrm>
            <a:off x="483781" y="5959886"/>
            <a:ext cx="8893822" cy="708454"/>
          </a:xfrm>
          <a:prstGeom prst="roundRect">
            <a:avLst/>
          </a:prstGeom>
          <a:solidFill>
            <a:srgbClr val="CC9900"/>
          </a:solidFill>
          <a:ln>
            <a:solidFill>
              <a:schemeClr val="accent4">
                <a:lumMod val="60000"/>
                <a:lumOff val="40000"/>
              </a:schemeClr>
            </a:solid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sl-SI" b="1" dirty="0"/>
              <a:t>Nujno je okrepiti </a:t>
            </a:r>
            <a:r>
              <a:rPr lang="sl-SI" b="1" dirty="0" smtClean="0"/>
              <a:t>tako pogoje za ustvarjanje znanja in krepitev inovacij kot </a:t>
            </a:r>
            <a:r>
              <a:rPr lang="sl-SI" b="1" dirty="0"/>
              <a:t>izmenjavo znanja </a:t>
            </a:r>
            <a:r>
              <a:rPr lang="sl-SI" b="1" dirty="0" smtClean="0"/>
              <a:t>in sodelovanje </a:t>
            </a:r>
            <a:r>
              <a:rPr lang="sl-SI" b="1" dirty="0"/>
              <a:t>med vsemi deležniki </a:t>
            </a:r>
            <a:r>
              <a:rPr lang="sl-SI" b="1" dirty="0" smtClean="0"/>
              <a:t>sistema AKIS </a:t>
            </a:r>
            <a:endParaRPr lang="sl-SI" b="1" dirty="0"/>
          </a:p>
        </p:txBody>
      </p:sp>
      <p:sp>
        <p:nvSpPr>
          <p:cNvPr id="20" name="Zaobljeni pravokotnik 19"/>
          <p:cNvSpPr/>
          <p:nvPr/>
        </p:nvSpPr>
        <p:spPr>
          <a:xfrm>
            <a:off x="9928463" y="799999"/>
            <a:ext cx="2046406" cy="1361535"/>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r>
              <a:rPr lang="sl-SI" sz="1600" b="1" dirty="0"/>
              <a:t>P36 Izboljšanje koordinacije in vzpostavitev enotne spletne platforme AKIS</a:t>
            </a:r>
          </a:p>
        </p:txBody>
      </p:sp>
      <p:sp>
        <p:nvSpPr>
          <p:cNvPr id="22" name="Elipsa 21"/>
          <p:cNvSpPr/>
          <p:nvPr/>
        </p:nvSpPr>
        <p:spPr>
          <a:xfrm>
            <a:off x="9982200" y="2272659"/>
            <a:ext cx="1853614" cy="613288"/>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r>
              <a:rPr lang="sl-SI" sz="1600" b="1" dirty="0">
                <a:solidFill>
                  <a:schemeClr val="bg1"/>
                </a:solidFill>
              </a:rPr>
              <a:t>Svet za </a:t>
            </a:r>
            <a:r>
              <a:rPr lang="sl-SI" sz="1600" b="1" dirty="0" smtClean="0">
                <a:solidFill>
                  <a:schemeClr val="bg1"/>
                </a:solidFill>
              </a:rPr>
              <a:t>RAZVOJ/AKIS</a:t>
            </a:r>
            <a:endParaRPr lang="sl-SI" sz="1600" b="1" dirty="0">
              <a:solidFill>
                <a:schemeClr val="bg1"/>
              </a:solidFill>
            </a:endParaRPr>
          </a:p>
        </p:txBody>
      </p:sp>
      <p:sp>
        <p:nvSpPr>
          <p:cNvPr id="23" name="Elipsa 22"/>
          <p:cNvSpPr/>
          <p:nvPr/>
        </p:nvSpPr>
        <p:spPr>
          <a:xfrm>
            <a:off x="10079931" y="6190210"/>
            <a:ext cx="1965233" cy="613288"/>
          </a:xfrm>
          <a:prstGeom prst="ellipse">
            <a:avLst/>
          </a:prstGeom>
          <a:ln/>
        </p:spPr>
        <p:style>
          <a:lnRef idx="1">
            <a:schemeClr val="accent6"/>
          </a:lnRef>
          <a:fillRef idx="3">
            <a:schemeClr val="accent6"/>
          </a:fillRef>
          <a:effectRef idx="2">
            <a:schemeClr val="accent6"/>
          </a:effectRef>
          <a:fontRef idx="minor">
            <a:schemeClr val="lt1"/>
          </a:fontRef>
        </p:style>
        <p:txBody>
          <a:bodyPr rtlCol="0" anchor="ctr"/>
          <a:lstStyle/>
          <a:p>
            <a:pPr algn="ctr"/>
            <a:r>
              <a:rPr lang="sl-SI" sz="1600" b="1" dirty="0">
                <a:solidFill>
                  <a:schemeClr val="bg1"/>
                </a:solidFill>
              </a:rPr>
              <a:t>Mreža za podeželje</a:t>
            </a:r>
          </a:p>
        </p:txBody>
      </p:sp>
      <p:sp>
        <p:nvSpPr>
          <p:cNvPr id="24" name="PoljeZBesedilom 23"/>
          <p:cNvSpPr txBox="1"/>
          <p:nvPr/>
        </p:nvSpPr>
        <p:spPr>
          <a:xfrm>
            <a:off x="9774358" y="5201349"/>
            <a:ext cx="2426553" cy="1107996"/>
          </a:xfrm>
          <a:prstGeom prst="rect">
            <a:avLst/>
          </a:prstGeom>
          <a:noFill/>
        </p:spPr>
        <p:txBody>
          <a:bodyPr wrap="square" rtlCol="0">
            <a:spAutoFit/>
          </a:bodyPr>
          <a:lstStyle/>
          <a:p>
            <a:pPr algn="ctr"/>
            <a:r>
              <a:rPr lang="sl-SI" b="1" dirty="0">
                <a:solidFill>
                  <a:srgbClr val="0070C0"/>
                </a:solidFill>
              </a:rPr>
              <a:t>PLATFORMA AKIS </a:t>
            </a:r>
          </a:p>
          <a:p>
            <a:pPr algn="ctr"/>
            <a:r>
              <a:rPr lang="sl-SI" sz="1200" dirty="0"/>
              <a:t>Kot spletni servis za pretok informacij (rezultati raziskav in nalog javnih služb, EIP…)</a:t>
            </a:r>
          </a:p>
          <a:p>
            <a:pPr algn="ctr"/>
            <a:r>
              <a:rPr lang="sl-SI" sz="1200" dirty="0"/>
              <a:t>.</a:t>
            </a:r>
          </a:p>
        </p:txBody>
      </p:sp>
      <p:sp>
        <p:nvSpPr>
          <p:cNvPr id="25" name="Desno ukrivljena puščica 24"/>
          <p:cNvSpPr/>
          <p:nvPr/>
        </p:nvSpPr>
        <p:spPr>
          <a:xfrm>
            <a:off x="9774358" y="5906000"/>
            <a:ext cx="198441" cy="404373"/>
          </a:xfrm>
          <a:prstGeom prst="curvedRightArrow">
            <a:avLst/>
          </a:prstGeom>
          <a:gradFill>
            <a:gsLst>
              <a:gs pos="0">
                <a:srgbClr val="99CC00"/>
              </a:gs>
              <a:gs pos="90000">
                <a:schemeClr val="bg1"/>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a:solidFill>
                <a:schemeClr val="tx1"/>
              </a:solidFill>
            </a:endParaRPr>
          </a:p>
        </p:txBody>
      </p:sp>
      <p:sp>
        <p:nvSpPr>
          <p:cNvPr id="26" name="PoljeZBesedilom 25"/>
          <p:cNvSpPr txBox="1"/>
          <p:nvPr/>
        </p:nvSpPr>
        <p:spPr>
          <a:xfrm>
            <a:off x="9886399" y="4291151"/>
            <a:ext cx="2186995" cy="1015663"/>
          </a:xfrm>
          <a:prstGeom prst="rect">
            <a:avLst/>
          </a:prstGeom>
          <a:noFill/>
        </p:spPr>
        <p:txBody>
          <a:bodyPr wrap="square" rtlCol="0">
            <a:spAutoFit/>
          </a:bodyPr>
          <a:lstStyle/>
          <a:p>
            <a:pPr algn="ctr"/>
            <a:r>
              <a:rPr lang="sl-SI" sz="1200" dirty="0"/>
              <a:t>Upravljanje in koordinacija AKIS na operativni ravni: RRI, JSKS in ostale JS, NOE na MKGP glede AKIS, tudi z orodjem:</a:t>
            </a:r>
          </a:p>
        </p:txBody>
      </p:sp>
      <p:sp>
        <p:nvSpPr>
          <p:cNvPr id="27" name="Elipsa 26"/>
          <p:cNvSpPr/>
          <p:nvPr/>
        </p:nvSpPr>
        <p:spPr>
          <a:xfrm>
            <a:off x="9858169" y="3507579"/>
            <a:ext cx="2215225" cy="810374"/>
          </a:xfrm>
          <a:prstGeom prst="ellipse">
            <a:avLst/>
          </a:prstGeom>
          <a:solidFill>
            <a:schemeClr val="accent4">
              <a:lumMod val="75000"/>
            </a:schemeClr>
          </a:solidFill>
          <a:ln>
            <a:solidFill>
              <a:schemeClr val="accent4">
                <a:lumMod val="60000"/>
                <a:lumOff val="40000"/>
              </a:schemeClr>
            </a:solidFill>
          </a:ln>
        </p:spPr>
        <p:style>
          <a:lnRef idx="0">
            <a:schemeClr val="accent4"/>
          </a:lnRef>
          <a:fillRef idx="3">
            <a:schemeClr val="accent4"/>
          </a:fillRef>
          <a:effectRef idx="3">
            <a:schemeClr val="accent4"/>
          </a:effectRef>
          <a:fontRef idx="minor">
            <a:schemeClr val="lt1"/>
          </a:fontRef>
        </p:style>
        <p:txBody>
          <a:bodyPr rtlCol="0" anchor="ctr"/>
          <a:lstStyle/>
          <a:p>
            <a:pPr algn="ctr"/>
            <a:r>
              <a:rPr lang="sl-SI" sz="1600" b="1" dirty="0" smtClean="0">
                <a:solidFill>
                  <a:schemeClr val="bg1"/>
                </a:solidFill>
              </a:rPr>
              <a:t>Koordinacijsko </a:t>
            </a:r>
            <a:r>
              <a:rPr lang="sl-SI" sz="1600" b="1" dirty="0">
                <a:solidFill>
                  <a:schemeClr val="bg1"/>
                </a:solidFill>
              </a:rPr>
              <a:t>telo AKIS</a:t>
            </a:r>
          </a:p>
        </p:txBody>
      </p:sp>
      <p:sp>
        <p:nvSpPr>
          <p:cNvPr id="42" name="PoljeZBesedilom 41"/>
          <p:cNvSpPr txBox="1"/>
          <p:nvPr/>
        </p:nvSpPr>
        <p:spPr>
          <a:xfrm>
            <a:off x="9774358" y="2874041"/>
            <a:ext cx="2417642" cy="461665"/>
          </a:xfrm>
          <a:prstGeom prst="rect">
            <a:avLst/>
          </a:prstGeom>
          <a:noFill/>
        </p:spPr>
        <p:txBody>
          <a:bodyPr wrap="square" rtlCol="0">
            <a:spAutoFit/>
          </a:bodyPr>
          <a:lstStyle/>
          <a:p>
            <a:pPr algn="ctr"/>
            <a:r>
              <a:rPr lang="sl-SI" sz="1200" dirty="0"/>
              <a:t>Koordinacija z MIZŠ, MOP in ostalimi ministrstvi, tudi z deležniki</a:t>
            </a:r>
          </a:p>
        </p:txBody>
      </p:sp>
      <p:graphicFrame>
        <p:nvGraphicFramePr>
          <p:cNvPr id="35" name="Označba mesta vsebine 34"/>
          <p:cNvGraphicFramePr>
            <a:graphicFrameLocks noGrp="1"/>
          </p:cNvGraphicFramePr>
          <p:nvPr>
            <p:ph idx="1"/>
            <p:extLst>
              <p:ext uri="{D42A27DB-BD31-4B8C-83A1-F6EECF244321}">
                <p14:modId xmlns:p14="http://schemas.microsoft.com/office/powerpoint/2010/main" val="993247566"/>
              </p:ext>
            </p:extLst>
          </p:nvPr>
        </p:nvGraphicFramePr>
        <p:xfrm>
          <a:off x="483781" y="1540182"/>
          <a:ext cx="8893822" cy="410662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1327806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600" b="1" dirty="0" smtClean="0">
                <a:solidFill>
                  <a:schemeClr val="accent6">
                    <a:lumMod val="75000"/>
                  </a:schemeClr>
                </a:solidFill>
                <a:latin typeface="+mn-lt"/>
              </a:rPr>
              <a:t>KOORDINACIJSKO </a:t>
            </a:r>
            <a:r>
              <a:rPr lang="sl-SI" sz="3600" b="1" dirty="0" smtClean="0">
                <a:solidFill>
                  <a:schemeClr val="accent6">
                    <a:lumMod val="75000"/>
                  </a:schemeClr>
                </a:solidFill>
                <a:latin typeface="+mn-lt"/>
              </a:rPr>
              <a:t>TELO AKIS</a:t>
            </a:r>
            <a:endParaRPr lang="sl-SI" sz="3600" b="1" dirty="0">
              <a:solidFill>
                <a:schemeClr val="accent6">
                  <a:lumMod val="75000"/>
                </a:schemeClr>
              </a:solidFill>
              <a:latin typeface="+mn-lt"/>
            </a:endParaRPr>
          </a:p>
        </p:txBody>
      </p:sp>
      <p:sp>
        <p:nvSpPr>
          <p:cNvPr id="3" name="Označba mesta vsebine 2"/>
          <p:cNvSpPr>
            <a:spLocks noGrp="1"/>
          </p:cNvSpPr>
          <p:nvPr>
            <p:ph idx="1"/>
          </p:nvPr>
        </p:nvSpPr>
        <p:spPr>
          <a:xfrm>
            <a:off x="838199" y="1417638"/>
            <a:ext cx="9771345" cy="5357188"/>
          </a:xfrm>
        </p:spPr>
        <p:txBody>
          <a:bodyPr>
            <a:normAutofit/>
          </a:bodyPr>
          <a:lstStyle/>
          <a:p>
            <a:pPr>
              <a:lnSpc>
                <a:spcPct val="120000"/>
              </a:lnSpc>
            </a:pPr>
            <a:r>
              <a:rPr lang="sl-SI" sz="1800" dirty="0" smtClean="0"/>
              <a:t>Z namenom krepitve sodelovanja in medsebojnega povezovanja raziskovalnih institucij, svetovalnih in javnih služb, Mreže za podeželje in kmetovalcev, bo </a:t>
            </a:r>
            <a:r>
              <a:rPr lang="sl-SI" sz="1800" dirty="0"/>
              <a:t>ključnega </a:t>
            </a:r>
            <a:r>
              <a:rPr lang="sl-SI" sz="1800" dirty="0" smtClean="0"/>
              <a:t>pomena:</a:t>
            </a:r>
          </a:p>
          <a:p>
            <a:pPr lvl="1">
              <a:lnSpc>
                <a:spcPct val="120000"/>
              </a:lnSpc>
            </a:pPr>
            <a:r>
              <a:rPr lang="sl-SI" sz="1800" b="1" dirty="0" smtClean="0"/>
              <a:t>vzpostavitev operativnega koordinacijskega telesa AKIS v okviru MKGP </a:t>
            </a:r>
            <a:r>
              <a:rPr lang="sl-SI" sz="1800" dirty="0" smtClean="0"/>
              <a:t>in </a:t>
            </a:r>
          </a:p>
          <a:p>
            <a:pPr lvl="1">
              <a:lnSpc>
                <a:spcPct val="120000"/>
              </a:lnSpc>
            </a:pPr>
            <a:r>
              <a:rPr lang="sl-SI" sz="1800" b="1" dirty="0" smtClean="0"/>
              <a:t>vzpostavitev enotne platforme AKIS </a:t>
            </a:r>
            <a:r>
              <a:rPr lang="sl-SI" sz="1800" dirty="0" smtClean="0"/>
              <a:t>za prenos in izmenjavo znanja in informacij v kmetijstvu, gozdarstvu in prehrani.</a:t>
            </a:r>
          </a:p>
          <a:p>
            <a:pPr>
              <a:lnSpc>
                <a:spcPct val="120000"/>
              </a:lnSpc>
            </a:pPr>
            <a:r>
              <a:rPr lang="sl-SI" sz="1800" dirty="0" smtClean="0"/>
              <a:t>Načrtujemo, da bo </a:t>
            </a:r>
            <a:r>
              <a:rPr lang="sl-SI" sz="1800" dirty="0" smtClean="0"/>
              <a:t>operativno koordinacijsko </a:t>
            </a:r>
            <a:r>
              <a:rPr lang="sl-SI" sz="1800" dirty="0" smtClean="0"/>
              <a:t>telo delovalo </a:t>
            </a:r>
            <a:r>
              <a:rPr lang="sl-SI" sz="1800" b="1" dirty="0" smtClean="0"/>
              <a:t>v Direktoratu </a:t>
            </a:r>
            <a:r>
              <a:rPr lang="sl-SI" sz="1800" b="1" dirty="0" smtClean="0"/>
              <a:t>za </a:t>
            </a:r>
            <a:r>
              <a:rPr lang="sl-SI" sz="1800" b="1" dirty="0" smtClean="0"/>
              <a:t>kmetijstvo</a:t>
            </a:r>
            <a:r>
              <a:rPr lang="sl-SI" sz="1800" dirty="0"/>
              <a:t> </a:t>
            </a:r>
            <a:r>
              <a:rPr lang="sl-SI" sz="1800" dirty="0" smtClean="0"/>
              <a:t>- t</a:t>
            </a:r>
            <a:r>
              <a:rPr lang="sl-SI" sz="1800" dirty="0" smtClean="0"/>
              <a:t>o bi </a:t>
            </a:r>
            <a:r>
              <a:rPr lang="sl-SI" sz="1800" dirty="0" smtClean="0"/>
              <a:t>zagotovilo neposredno povezavo med koordinacijo javnih služb, vključno z Javno službo kmetijskega svetovanja, Mrežo za podeželje in koordinacijo </a:t>
            </a:r>
            <a:r>
              <a:rPr lang="sl-SI" sz="1800" dirty="0" smtClean="0"/>
              <a:t>SKP v sodelovanju z ostalimi direktorati in </a:t>
            </a:r>
            <a:r>
              <a:rPr lang="sl-SI" sz="1800" dirty="0" smtClean="0"/>
              <a:t>organizacijskimi enotami </a:t>
            </a:r>
            <a:r>
              <a:rPr lang="sl-SI" sz="1800" dirty="0" smtClean="0"/>
              <a:t>MKGP, ki </a:t>
            </a:r>
            <a:r>
              <a:rPr lang="sl-SI" sz="1800" dirty="0" smtClean="0"/>
              <a:t>so </a:t>
            </a:r>
            <a:r>
              <a:rPr lang="sl-SI" sz="1800" dirty="0" smtClean="0"/>
              <a:t>pomembni </a:t>
            </a:r>
            <a:r>
              <a:rPr lang="sl-SI" sz="1800" dirty="0" smtClean="0"/>
              <a:t>za dobro delovanje sistema </a:t>
            </a:r>
            <a:r>
              <a:rPr lang="sl-SI" sz="1800" dirty="0" smtClean="0"/>
              <a:t>AKIS (</a:t>
            </a:r>
            <a:r>
              <a:rPr lang="sl-SI" sz="1800" dirty="0"/>
              <a:t>tabela pristojnih oseb) .</a:t>
            </a:r>
            <a:endParaRPr lang="sl-SI" sz="1800" dirty="0" smtClean="0"/>
          </a:p>
          <a:p>
            <a:pPr>
              <a:lnSpc>
                <a:spcPct val="120000"/>
              </a:lnSpc>
            </a:pPr>
            <a:r>
              <a:rPr lang="sl-SI" sz="1800" dirty="0" smtClean="0"/>
              <a:t>Eno od orodij koordinacijskega telesa bo </a:t>
            </a:r>
            <a:r>
              <a:rPr lang="sl-SI" sz="1800" b="1" dirty="0" smtClean="0"/>
              <a:t>spletna platforma AKIS</a:t>
            </a:r>
            <a:r>
              <a:rPr lang="sl-SI" sz="1800" dirty="0" smtClean="0"/>
              <a:t>, ki bo zgrajena v okviru spletne strani Mreže za SKP v povezavi s portali ter informacijsko-digitalnimi dejavnostmi javnih služb oziroma vseh deležnikov AKIS na področju kmetijstva, gozdarstva in prehrane. </a:t>
            </a:r>
          </a:p>
        </p:txBody>
      </p:sp>
    </p:spTree>
    <p:extLst>
      <p:ext uri="{BB962C8B-B14F-4D97-AF65-F5344CB8AC3E}">
        <p14:creationId xmlns:p14="http://schemas.microsoft.com/office/powerpoint/2010/main" val="3828787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PoljeZBesedilom 11"/>
          <p:cNvSpPr txBox="1"/>
          <p:nvPr/>
        </p:nvSpPr>
        <p:spPr>
          <a:xfrm>
            <a:off x="5777360" y="2424063"/>
            <a:ext cx="1430355" cy="854080"/>
          </a:xfrm>
          <a:prstGeom prst="rect">
            <a:avLst/>
          </a:prstGeom>
          <a:noFill/>
        </p:spPr>
        <p:txBody>
          <a:bodyPr wrap="square" rtlCol="0">
            <a:spAutoFit/>
          </a:bodyPr>
          <a:lstStyle>
            <a:defPPr>
              <a:defRPr lang="sl-SI"/>
            </a:defPPr>
          </a:lstStyle>
          <a:p>
            <a:r>
              <a:rPr lang="sl-SI" sz="1650" b="1" dirty="0" smtClean="0"/>
              <a:t>KMETOVALCI</a:t>
            </a:r>
            <a:r>
              <a:rPr lang="sl-SI" sz="1650" b="1" dirty="0"/>
              <a:t>		</a:t>
            </a:r>
          </a:p>
        </p:txBody>
      </p:sp>
      <p:sp>
        <p:nvSpPr>
          <p:cNvPr id="13" name="PoljeZBesedilom 12"/>
          <p:cNvSpPr txBox="1"/>
          <p:nvPr/>
        </p:nvSpPr>
        <p:spPr>
          <a:xfrm>
            <a:off x="6932132" y="5395745"/>
            <a:ext cx="1296144" cy="600164"/>
          </a:xfrm>
          <a:prstGeom prst="rect">
            <a:avLst/>
          </a:prstGeom>
          <a:noFill/>
        </p:spPr>
        <p:txBody>
          <a:bodyPr wrap="square" rtlCol="0">
            <a:spAutoFit/>
          </a:bodyPr>
          <a:lstStyle>
            <a:defPPr>
              <a:defRPr lang="sl-SI"/>
            </a:defPPr>
          </a:lstStyle>
          <a:p>
            <a:r>
              <a:rPr lang="sl-SI" sz="1650" b="1" dirty="0" smtClean="0"/>
              <a:t>SVETOVALCI</a:t>
            </a:r>
            <a:r>
              <a:rPr lang="sl-SI" sz="1650" dirty="0"/>
              <a:t>	</a:t>
            </a:r>
          </a:p>
        </p:txBody>
      </p:sp>
      <p:sp>
        <p:nvSpPr>
          <p:cNvPr id="14" name="PoljeZBesedilom 13"/>
          <p:cNvSpPr txBox="1"/>
          <p:nvPr/>
        </p:nvSpPr>
        <p:spPr>
          <a:xfrm>
            <a:off x="7267786" y="1992107"/>
            <a:ext cx="2324057" cy="346249"/>
          </a:xfrm>
          <a:prstGeom prst="rect">
            <a:avLst/>
          </a:prstGeom>
          <a:noFill/>
          <a:ln>
            <a:noFill/>
          </a:ln>
        </p:spPr>
        <p:txBody>
          <a:bodyPr wrap="square" rtlCol="0">
            <a:spAutoFit/>
          </a:bodyPr>
          <a:lstStyle>
            <a:defPPr>
              <a:defRPr lang="sl-SI"/>
            </a:defPPr>
          </a:lstStyle>
          <a:p>
            <a:r>
              <a:rPr lang="sl-SI" sz="1650" b="1" dirty="0" smtClean="0"/>
              <a:t>RAZISKOVALCI</a:t>
            </a:r>
            <a:endParaRPr lang="sl-SI" sz="1650" b="1" dirty="0"/>
          </a:p>
        </p:txBody>
      </p:sp>
      <p:pic>
        <p:nvPicPr>
          <p:cNvPr id="15" name="Slika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40166" y="4272707"/>
            <a:ext cx="3152630" cy="2585293"/>
          </a:xfrm>
          <a:prstGeom prst="rect">
            <a:avLst/>
          </a:prstGeom>
        </p:spPr>
      </p:pic>
      <p:sp>
        <p:nvSpPr>
          <p:cNvPr id="16" name="PoljeZBesedilom 15"/>
          <p:cNvSpPr txBox="1"/>
          <p:nvPr/>
        </p:nvSpPr>
        <p:spPr>
          <a:xfrm>
            <a:off x="7502411" y="3557126"/>
            <a:ext cx="1458162" cy="715581"/>
          </a:xfrm>
          <a:prstGeom prst="rect">
            <a:avLst/>
          </a:prstGeom>
          <a:noFill/>
        </p:spPr>
        <p:txBody>
          <a:bodyPr wrap="square" rtlCol="0">
            <a:spAutoFit/>
          </a:bodyPr>
          <a:lstStyle>
            <a:defPPr>
              <a:defRPr lang="sl-SI"/>
            </a:defPPr>
          </a:lstStyle>
          <a:p>
            <a:pPr algn="ctr"/>
            <a:r>
              <a:rPr lang="sl-SI" sz="1350" b="1" dirty="0" smtClean="0"/>
              <a:t>REZULTATI RAZISKAV</a:t>
            </a:r>
            <a:r>
              <a:rPr lang="sl-SI" sz="1350" b="1" dirty="0"/>
              <a:t>		</a:t>
            </a:r>
          </a:p>
        </p:txBody>
      </p:sp>
      <p:sp>
        <p:nvSpPr>
          <p:cNvPr id="23" name="Eksplozija 1 22"/>
          <p:cNvSpPr/>
          <p:nvPr/>
        </p:nvSpPr>
        <p:spPr>
          <a:xfrm>
            <a:off x="6784151" y="2687267"/>
            <a:ext cx="2754306" cy="2414888"/>
          </a:xfrm>
          <a:prstGeom prst="irregularSeal1">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p>
        </p:txBody>
      </p:sp>
      <p:pic>
        <p:nvPicPr>
          <p:cNvPr id="25" name="Slika 24"/>
          <p:cNvPicPr>
            <a:picLocks noChangeAspect="1"/>
          </p:cNvPicPr>
          <p:nvPr/>
        </p:nvPicPr>
        <p:blipFill rotWithShape="1">
          <a:blip r:embed="rId4"/>
          <a:srcRect l="9643" t="11892" r="13220" b="10970"/>
          <a:stretch/>
        </p:blipFill>
        <p:spPr>
          <a:xfrm>
            <a:off x="8389745" y="2635574"/>
            <a:ext cx="1141655" cy="973245"/>
          </a:xfrm>
          <a:prstGeom prst="rect">
            <a:avLst/>
          </a:prstGeom>
        </p:spPr>
      </p:pic>
      <p:sp>
        <p:nvSpPr>
          <p:cNvPr id="11" name="PoljeZBesedilom 10"/>
          <p:cNvSpPr txBox="1"/>
          <p:nvPr/>
        </p:nvSpPr>
        <p:spPr>
          <a:xfrm>
            <a:off x="9790925" y="3761489"/>
            <a:ext cx="2679825" cy="346249"/>
          </a:xfrm>
          <a:prstGeom prst="rect">
            <a:avLst/>
          </a:prstGeom>
          <a:noFill/>
          <a:ln>
            <a:noFill/>
          </a:ln>
        </p:spPr>
        <p:txBody>
          <a:bodyPr wrap="square" rtlCol="0">
            <a:spAutoFit/>
          </a:bodyPr>
          <a:lstStyle>
            <a:defPPr>
              <a:defRPr lang="sl-SI"/>
            </a:defPPr>
          </a:lstStyle>
          <a:p>
            <a:r>
              <a:rPr lang="sl-SI" sz="1650" b="1" dirty="0" smtClean="0"/>
              <a:t>UČITELJI IN PROFESORJI</a:t>
            </a:r>
            <a:endParaRPr lang="sl-SI" sz="1650" b="1" dirty="0"/>
          </a:p>
        </p:txBody>
      </p:sp>
      <p:sp>
        <p:nvSpPr>
          <p:cNvPr id="17" name="Naslov 1"/>
          <p:cNvSpPr>
            <a:spLocks noGrp="1"/>
          </p:cNvSpPr>
          <p:nvPr>
            <p:ph type="title"/>
          </p:nvPr>
        </p:nvSpPr>
        <p:spPr>
          <a:xfrm>
            <a:off x="430814" y="831504"/>
            <a:ext cx="8229600" cy="1143000"/>
          </a:xfrm>
        </p:spPr>
        <p:txBody>
          <a:bodyPr>
            <a:normAutofit/>
          </a:bodyPr>
          <a:lstStyle/>
          <a:p>
            <a:r>
              <a:rPr lang="sl-SI" sz="3600" b="1" dirty="0" smtClean="0">
                <a:solidFill>
                  <a:schemeClr val="accent6">
                    <a:lumMod val="75000"/>
                  </a:schemeClr>
                </a:solidFill>
                <a:latin typeface="+mn-lt"/>
              </a:rPr>
              <a:t>Spletna platforma AKIS – Portal znanja</a:t>
            </a:r>
            <a:endParaRPr lang="sl-SI" sz="3600" b="1" dirty="0">
              <a:solidFill>
                <a:schemeClr val="accent6">
                  <a:lumMod val="75000"/>
                </a:schemeClr>
              </a:solidFill>
              <a:latin typeface="+mn-lt"/>
            </a:endParaRPr>
          </a:p>
        </p:txBody>
      </p:sp>
      <p:sp>
        <p:nvSpPr>
          <p:cNvPr id="18" name="PoljeZBesedilom 17"/>
          <p:cNvSpPr txBox="1"/>
          <p:nvPr/>
        </p:nvSpPr>
        <p:spPr>
          <a:xfrm>
            <a:off x="5601400" y="4511279"/>
            <a:ext cx="1860566" cy="854080"/>
          </a:xfrm>
          <a:prstGeom prst="rect">
            <a:avLst/>
          </a:prstGeom>
          <a:noFill/>
        </p:spPr>
        <p:txBody>
          <a:bodyPr wrap="square" rtlCol="0">
            <a:spAutoFit/>
          </a:bodyPr>
          <a:lstStyle>
            <a:defPPr>
              <a:defRPr lang="sl-SI"/>
            </a:defPPr>
          </a:lstStyle>
          <a:p>
            <a:r>
              <a:rPr lang="sl-SI" sz="1650" b="1" dirty="0" smtClean="0"/>
              <a:t>JAVNE SLUŽBE</a:t>
            </a:r>
            <a:r>
              <a:rPr lang="sl-SI" sz="1650" dirty="0"/>
              <a:t>		</a:t>
            </a:r>
          </a:p>
        </p:txBody>
      </p:sp>
      <p:pic>
        <p:nvPicPr>
          <p:cNvPr id="3" name="Slika 2"/>
          <p:cNvPicPr>
            <a:picLocks noChangeAspect="1"/>
          </p:cNvPicPr>
          <p:nvPr/>
        </p:nvPicPr>
        <p:blipFill>
          <a:blip r:embed="rId5"/>
          <a:stretch>
            <a:fillRect/>
          </a:stretch>
        </p:blipFill>
        <p:spPr>
          <a:xfrm>
            <a:off x="430814" y="2735255"/>
            <a:ext cx="3468276" cy="2601207"/>
          </a:xfrm>
          <a:prstGeom prst="rect">
            <a:avLst/>
          </a:prstGeom>
        </p:spPr>
      </p:pic>
      <p:pic>
        <p:nvPicPr>
          <p:cNvPr id="4" name="Slika 3"/>
          <p:cNvPicPr>
            <a:picLocks noChangeAspect="1"/>
          </p:cNvPicPr>
          <p:nvPr/>
        </p:nvPicPr>
        <p:blipFill>
          <a:blip r:embed="rId6"/>
          <a:stretch>
            <a:fillRect/>
          </a:stretch>
        </p:blipFill>
        <p:spPr>
          <a:xfrm>
            <a:off x="4282611" y="3059486"/>
            <a:ext cx="1135619" cy="1670449"/>
          </a:xfrm>
          <a:prstGeom prst="rect">
            <a:avLst/>
          </a:prstGeom>
        </p:spPr>
      </p:pic>
    </p:spTree>
    <p:extLst>
      <p:ext uri="{BB962C8B-B14F-4D97-AF65-F5344CB8AC3E}">
        <p14:creationId xmlns:p14="http://schemas.microsoft.com/office/powerpoint/2010/main" val="377218784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Slika 13"/>
          <p:cNvPicPr>
            <a:picLocks noChangeAspect="1"/>
          </p:cNvPicPr>
          <p:nvPr/>
        </p:nvPicPr>
        <p:blipFill>
          <a:blip r:embed="rId3"/>
          <a:stretch>
            <a:fillRect/>
          </a:stretch>
        </p:blipFill>
        <p:spPr>
          <a:xfrm>
            <a:off x="4661996" y="2177326"/>
            <a:ext cx="1917508" cy="2321689"/>
          </a:xfrm>
          <a:prstGeom prst="rect">
            <a:avLst/>
          </a:prstGeom>
        </p:spPr>
      </p:pic>
      <p:sp>
        <p:nvSpPr>
          <p:cNvPr id="16" name="PoljeZBesedilom 15"/>
          <p:cNvSpPr txBox="1"/>
          <p:nvPr/>
        </p:nvSpPr>
        <p:spPr>
          <a:xfrm>
            <a:off x="417180" y="357164"/>
            <a:ext cx="3144213" cy="738664"/>
          </a:xfrm>
          <a:prstGeom prst="rect">
            <a:avLst/>
          </a:prstGeom>
          <a:noFill/>
        </p:spPr>
        <p:txBody>
          <a:bodyPr wrap="square" rtlCol="0">
            <a:spAutoFit/>
          </a:bodyPr>
          <a:lstStyle/>
          <a:p>
            <a:r>
              <a:rPr lang="sl-SI" sz="1400" dirty="0" smtClean="0"/>
              <a:t>Gradiva iz usposabljanj za kmete iz ukrepa M1 Prenos znanja PRP 2014-2020 in SKP 2023-2027</a:t>
            </a:r>
            <a:endParaRPr lang="en-GB" sz="1400" dirty="0"/>
          </a:p>
        </p:txBody>
      </p:sp>
      <p:sp>
        <p:nvSpPr>
          <p:cNvPr id="17" name="PoljeZBesedilom 16"/>
          <p:cNvSpPr txBox="1"/>
          <p:nvPr/>
        </p:nvSpPr>
        <p:spPr>
          <a:xfrm>
            <a:off x="417179" y="3015376"/>
            <a:ext cx="2313581" cy="307777"/>
          </a:xfrm>
          <a:prstGeom prst="rect">
            <a:avLst/>
          </a:prstGeom>
          <a:noFill/>
        </p:spPr>
        <p:txBody>
          <a:bodyPr wrap="square" rtlCol="0">
            <a:spAutoFit/>
          </a:bodyPr>
          <a:lstStyle/>
          <a:p>
            <a:r>
              <a:rPr lang="sl-SI" sz="1400" dirty="0" smtClean="0"/>
              <a:t>Gradiva javnih služb</a:t>
            </a:r>
            <a:endParaRPr lang="en-GB" sz="1400" dirty="0"/>
          </a:p>
        </p:txBody>
      </p:sp>
      <p:sp>
        <p:nvSpPr>
          <p:cNvPr id="18" name="PoljeZBesedilom 17"/>
          <p:cNvSpPr txBox="1"/>
          <p:nvPr/>
        </p:nvSpPr>
        <p:spPr>
          <a:xfrm>
            <a:off x="4745850" y="2324460"/>
            <a:ext cx="1944216" cy="577081"/>
          </a:xfrm>
          <a:prstGeom prst="rect">
            <a:avLst/>
          </a:prstGeom>
          <a:noFill/>
        </p:spPr>
        <p:txBody>
          <a:bodyPr wrap="square" rtlCol="0">
            <a:spAutoFit/>
          </a:bodyPr>
          <a:lstStyle/>
          <a:p>
            <a:pPr algn="ctr"/>
            <a:r>
              <a:rPr lang="sl-SI" sz="1050" b="1" dirty="0" smtClean="0">
                <a:solidFill>
                  <a:schemeClr val="bg1"/>
                </a:solidFill>
              </a:rPr>
              <a:t>PORTAL ZNANJA</a:t>
            </a:r>
            <a:endParaRPr lang="sl-SI" sz="1050" b="1" dirty="0">
              <a:solidFill>
                <a:schemeClr val="bg1"/>
              </a:solidFill>
            </a:endParaRPr>
          </a:p>
          <a:p>
            <a:pPr algn="ctr"/>
            <a:endParaRPr lang="sl-SI" sz="1050" b="1" dirty="0">
              <a:solidFill>
                <a:schemeClr val="bg1"/>
              </a:solidFill>
            </a:endParaRPr>
          </a:p>
          <a:p>
            <a:pPr algn="ctr"/>
            <a:r>
              <a:rPr lang="sl-SI" sz="1050" b="1" dirty="0">
                <a:solidFill>
                  <a:schemeClr val="bg1"/>
                </a:solidFill>
              </a:rPr>
              <a:t>(AKIS </a:t>
            </a:r>
            <a:r>
              <a:rPr lang="sl-SI" sz="1050" b="1" dirty="0" err="1" smtClean="0">
                <a:solidFill>
                  <a:schemeClr val="bg1"/>
                </a:solidFill>
              </a:rPr>
              <a:t>PLATFORMa</a:t>
            </a:r>
            <a:r>
              <a:rPr lang="sl-SI" sz="1050" b="1" dirty="0" smtClean="0">
                <a:solidFill>
                  <a:schemeClr val="bg1"/>
                </a:solidFill>
              </a:rPr>
              <a:t>)</a:t>
            </a:r>
            <a:endParaRPr lang="sl-SI" sz="1050" b="1" dirty="0">
              <a:solidFill>
                <a:schemeClr val="bg1"/>
              </a:solidFill>
            </a:endParaRPr>
          </a:p>
        </p:txBody>
      </p:sp>
      <p:sp>
        <p:nvSpPr>
          <p:cNvPr id="19" name="PoljeZBesedilom 18"/>
          <p:cNvSpPr txBox="1"/>
          <p:nvPr/>
        </p:nvSpPr>
        <p:spPr>
          <a:xfrm>
            <a:off x="417179" y="3455715"/>
            <a:ext cx="2313581" cy="307777"/>
          </a:xfrm>
          <a:prstGeom prst="rect">
            <a:avLst/>
          </a:prstGeom>
          <a:noFill/>
        </p:spPr>
        <p:txBody>
          <a:bodyPr wrap="square" rtlCol="0">
            <a:spAutoFit/>
          </a:bodyPr>
          <a:lstStyle/>
          <a:p>
            <a:r>
              <a:rPr lang="sl-SI" sz="1400" dirty="0" smtClean="0"/>
              <a:t>Rezultati CRP projektov</a:t>
            </a:r>
            <a:endParaRPr lang="en-GB" sz="1400" dirty="0"/>
          </a:p>
        </p:txBody>
      </p:sp>
      <p:sp>
        <p:nvSpPr>
          <p:cNvPr id="20" name="PoljeZBesedilom 19"/>
          <p:cNvSpPr txBox="1"/>
          <p:nvPr/>
        </p:nvSpPr>
        <p:spPr>
          <a:xfrm>
            <a:off x="417180" y="1180329"/>
            <a:ext cx="2313581" cy="307777"/>
          </a:xfrm>
          <a:prstGeom prst="rect">
            <a:avLst/>
          </a:prstGeom>
          <a:noFill/>
        </p:spPr>
        <p:txBody>
          <a:bodyPr wrap="square" rtlCol="0">
            <a:spAutoFit/>
          </a:bodyPr>
          <a:lstStyle/>
          <a:p>
            <a:r>
              <a:rPr lang="sl-SI" sz="1400" dirty="0" smtClean="0"/>
              <a:t>Rezultati EIP projektov</a:t>
            </a:r>
            <a:endParaRPr lang="en-GB" sz="1400" dirty="0"/>
          </a:p>
        </p:txBody>
      </p:sp>
      <p:sp>
        <p:nvSpPr>
          <p:cNvPr id="21" name="PoljeZBesedilom 20"/>
          <p:cNvSpPr txBox="1"/>
          <p:nvPr/>
        </p:nvSpPr>
        <p:spPr>
          <a:xfrm>
            <a:off x="417180" y="1624477"/>
            <a:ext cx="2744388" cy="523220"/>
          </a:xfrm>
          <a:prstGeom prst="rect">
            <a:avLst/>
          </a:prstGeom>
          <a:noFill/>
        </p:spPr>
        <p:txBody>
          <a:bodyPr wrap="square" rtlCol="0">
            <a:spAutoFit/>
          </a:bodyPr>
          <a:lstStyle/>
          <a:p>
            <a:r>
              <a:rPr lang="sl-SI" sz="1400" dirty="0" smtClean="0"/>
              <a:t>Gradiva LEADER projektov </a:t>
            </a:r>
            <a:r>
              <a:rPr lang="en-GB" sz="1400" dirty="0" smtClean="0"/>
              <a:t>(</a:t>
            </a:r>
            <a:r>
              <a:rPr lang="sl-SI" sz="1400" dirty="0" smtClean="0"/>
              <a:t>zlasti s področja prenosa znanja</a:t>
            </a:r>
            <a:r>
              <a:rPr lang="en-GB" sz="1400" dirty="0" smtClean="0"/>
              <a:t>)</a:t>
            </a:r>
            <a:endParaRPr lang="en-GB" sz="1400" dirty="0"/>
          </a:p>
        </p:txBody>
      </p:sp>
      <p:sp>
        <p:nvSpPr>
          <p:cNvPr id="22" name="PoljeZBesedilom 21"/>
          <p:cNvSpPr txBox="1"/>
          <p:nvPr/>
        </p:nvSpPr>
        <p:spPr>
          <a:xfrm>
            <a:off x="417180" y="2368113"/>
            <a:ext cx="2313581" cy="523220"/>
          </a:xfrm>
          <a:prstGeom prst="rect">
            <a:avLst/>
          </a:prstGeom>
          <a:noFill/>
        </p:spPr>
        <p:txBody>
          <a:bodyPr wrap="square" rtlCol="0">
            <a:spAutoFit/>
          </a:bodyPr>
          <a:lstStyle/>
          <a:p>
            <a:r>
              <a:rPr lang="sl-SI" sz="1400" dirty="0" smtClean="0"/>
              <a:t>Rezultati projektov Obzorje Evropa</a:t>
            </a:r>
            <a:endParaRPr lang="en-GB" sz="1400" dirty="0"/>
          </a:p>
        </p:txBody>
      </p:sp>
      <p:sp>
        <p:nvSpPr>
          <p:cNvPr id="24" name="PoljeZBesedilom 23"/>
          <p:cNvSpPr txBox="1"/>
          <p:nvPr/>
        </p:nvSpPr>
        <p:spPr>
          <a:xfrm>
            <a:off x="417179" y="3922586"/>
            <a:ext cx="2891978" cy="523220"/>
          </a:xfrm>
          <a:prstGeom prst="rect">
            <a:avLst/>
          </a:prstGeom>
          <a:noFill/>
        </p:spPr>
        <p:txBody>
          <a:bodyPr wrap="square" rtlCol="0">
            <a:spAutoFit/>
          </a:bodyPr>
          <a:lstStyle/>
          <a:p>
            <a:r>
              <a:rPr lang="sl-SI" sz="1400" dirty="0" smtClean="0"/>
              <a:t>Gradiva fakultet, srednjih in visokih šol ter raziskovalnih institucij</a:t>
            </a:r>
            <a:r>
              <a:rPr lang="en-GB" sz="1400" dirty="0" smtClean="0"/>
              <a:t>material</a:t>
            </a:r>
            <a:endParaRPr lang="en-GB" sz="1400" dirty="0"/>
          </a:p>
        </p:txBody>
      </p:sp>
      <p:sp>
        <p:nvSpPr>
          <p:cNvPr id="25" name="PoljeZBesedilom 24"/>
          <p:cNvSpPr txBox="1"/>
          <p:nvPr/>
        </p:nvSpPr>
        <p:spPr>
          <a:xfrm>
            <a:off x="7608168" y="2479455"/>
            <a:ext cx="3776112" cy="2246769"/>
          </a:xfrm>
          <a:prstGeom prst="rect">
            <a:avLst/>
          </a:prstGeom>
          <a:noFill/>
        </p:spPr>
        <p:txBody>
          <a:bodyPr wrap="square" rtlCol="0">
            <a:spAutoFit/>
          </a:bodyPr>
          <a:lstStyle/>
          <a:p>
            <a:r>
              <a:rPr lang="sl-SI" sz="1400" dirty="0" smtClean="0"/>
              <a:t>KNJIŽNJICA</a:t>
            </a:r>
            <a:r>
              <a:rPr lang="en-GB" sz="1400" dirty="0" smtClean="0"/>
              <a:t>: </a:t>
            </a:r>
            <a:r>
              <a:rPr lang="sl-SI" sz="1400" dirty="0" smtClean="0"/>
              <a:t>iskanje po specifičnih temah, kot so </a:t>
            </a:r>
            <a:endParaRPr lang="en-GB" sz="1400" dirty="0"/>
          </a:p>
          <a:p>
            <a:pPr marL="214313" indent="-214313">
              <a:buFontTx/>
              <a:buChar char="-"/>
            </a:pPr>
            <a:r>
              <a:rPr lang="sl-SI" sz="1400" dirty="0" smtClean="0"/>
              <a:t>živinoreja</a:t>
            </a:r>
            <a:endParaRPr lang="en-GB" sz="1400" dirty="0"/>
          </a:p>
          <a:p>
            <a:pPr marL="214313" indent="-214313">
              <a:buFontTx/>
              <a:buChar char="-"/>
            </a:pPr>
            <a:r>
              <a:rPr lang="sl-SI" sz="1400" dirty="0" smtClean="0"/>
              <a:t>Rastlinska pridelava</a:t>
            </a:r>
            <a:endParaRPr lang="en-GB" sz="1400" dirty="0"/>
          </a:p>
          <a:p>
            <a:pPr marL="214313" indent="-214313">
              <a:buFontTx/>
              <a:buChar char="-"/>
            </a:pPr>
            <a:r>
              <a:rPr lang="sl-SI" sz="1400" dirty="0" smtClean="0"/>
              <a:t>gozdarstvo</a:t>
            </a:r>
            <a:endParaRPr lang="en-GB" sz="1400" dirty="0"/>
          </a:p>
          <a:p>
            <a:pPr marL="214313" indent="-214313">
              <a:buFontTx/>
              <a:buChar char="-"/>
            </a:pPr>
            <a:r>
              <a:rPr lang="sl-SI" sz="1400" dirty="0"/>
              <a:t>e</a:t>
            </a:r>
            <a:r>
              <a:rPr lang="sl-SI" sz="1400" dirty="0" smtClean="0"/>
              <a:t>kološka pridelava</a:t>
            </a:r>
            <a:endParaRPr lang="en-GB" sz="1400" dirty="0"/>
          </a:p>
          <a:p>
            <a:pPr marL="214313" indent="-214313">
              <a:buFontTx/>
              <a:buChar char="-"/>
            </a:pPr>
            <a:r>
              <a:rPr lang="sl-SI" sz="1400" dirty="0" smtClean="0"/>
              <a:t>razvoj podeželja</a:t>
            </a:r>
            <a:endParaRPr lang="en-GB" sz="1400" dirty="0"/>
          </a:p>
          <a:p>
            <a:pPr marL="214313" indent="-214313">
              <a:buFontTx/>
              <a:buChar char="-"/>
            </a:pPr>
            <a:r>
              <a:rPr lang="sl-SI" sz="1400" dirty="0" smtClean="0"/>
              <a:t>zeleni prehod</a:t>
            </a:r>
            <a:endParaRPr lang="en-GB" sz="1400" dirty="0"/>
          </a:p>
          <a:p>
            <a:pPr marL="214313" indent="-214313">
              <a:buFontTx/>
              <a:buChar char="-"/>
            </a:pPr>
            <a:endParaRPr lang="en-GB" sz="1400" dirty="0"/>
          </a:p>
          <a:p>
            <a:pPr marL="214313" indent="-214313">
              <a:buFontTx/>
              <a:buChar char="-"/>
            </a:pPr>
            <a:endParaRPr lang="en-GB" sz="1400" dirty="0"/>
          </a:p>
          <a:p>
            <a:endParaRPr lang="en-GB" sz="1400" dirty="0"/>
          </a:p>
        </p:txBody>
      </p:sp>
      <p:sp>
        <p:nvSpPr>
          <p:cNvPr id="26" name="PoljeZBesedilom 25"/>
          <p:cNvSpPr txBox="1"/>
          <p:nvPr/>
        </p:nvSpPr>
        <p:spPr>
          <a:xfrm>
            <a:off x="7608168" y="4317810"/>
            <a:ext cx="3940704" cy="523220"/>
          </a:xfrm>
          <a:prstGeom prst="rect">
            <a:avLst/>
          </a:prstGeom>
          <a:noFill/>
        </p:spPr>
        <p:txBody>
          <a:bodyPr wrap="square" rtlCol="0">
            <a:spAutoFit/>
          </a:bodyPr>
          <a:lstStyle/>
          <a:p>
            <a:r>
              <a:rPr lang="sl-SI" sz="1400" dirty="0" smtClean="0"/>
              <a:t>BAZA raziskovalcev, svetovalcev (vključno zasebnih) in kmetov (npr. demonstracijskih kmetij)</a:t>
            </a:r>
            <a:endParaRPr lang="en-GB" sz="1400" dirty="0"/>
          </a:p>
        </p:txBody>
      </p:sp>
      <p:sp>
        <p:nvSpPr>
          <p:cNvPr id="27" name="PoljeZBesedilom 26"/>
          <p:cNvSpPr txBox="1"/>
          <p:nvPr/>
        </p:nvSpPr>
        <p:spPr>
          <a:xfrm>
            <a:off x="7608168" y="5629583"/>
            <a:ext cx="3940704" cy="307777"/>
          </a:xfrm>
          <a:prstGeom prst="rect">
            <a:avLst/>
          </a:prstGeom>
          <a:noFill/>
        </p:spPr>
        <p:txBody>
          <a:bodyPr wrap="square" rtlCol="0">
            <a:spAutoFit/>
          </a:bodyPr>
          <a:lstStyle/>
          <a:p>
            <a:r>
              <a:rPr lang="sl-SI" sz="1400" dirty="0" smtClean="0"/>
              <a:t>POVEZAVA do različnih raziskovalnih platform</a:t>
            </a:r>
            <a:endParaRPr lang="en-GB" sz="1400" dirty="0"/>
          </a:p>
        </p:txBody>
      </p:sp>
      <p:pic>
        <p:nvPicPr>
          <p:cNvPr id="29" name="Slika 28"/>
          <p:cNvPicPr>
            <a:picLocks noChangeAspect="1"/>
          </p:cNvPicPr>
          <p:nvPr/>
        </p:nvPicPr>
        <p:blipFill>
          <a:blip r:embed="rId4"/>
          <a:stretch>
            <a:fillRect/>
          </a:stretch>
        </p:blipFill>
        <p:spPr>
          <a:xfrm>
            <a:off x="6663358" y="2436751"/>
            <a:ext cx="777102" cy="1668925"/>
          </a:xfrm>
          <a:prstGeom prst="rect">
            <a:avLst/>
          </a:prstGeom>
        </p:spPr>
      </p:pic>
      <p:sp>
        <p:nvSpPr>
          <p:cNvPr id="2" name="Enakokraki trikotnik 1"/>
          <p:cNvSpPr/>
          <p:nvPr/>
        </p:nvSpPr>
        <p:spPr>
          <a:xfrm rot="5400000">
            <a:off x="1968155" y="2806430"/>
            <a:ext cx="4320480" cy="998784"/>
          </a:xfrm>
          <a:prstGeom prst="triangle">
            <a:avLst>
              <a:gd name="adj" fmla="val 477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sz="1350"/>
          </a:p>
        </p:txBody>
      </p:sp>
      <p:sp>
        <p:nvSpPr>
          <p:cNvPr id="3" name="PoljeZBesedilom 2"/>
          <p:cNvSpPr txBox="1"/>
          <p:nvPr/>
        </p:nvSpPr>
        <p:spPr>
          <a:xfrm>
            <a:off x="7608168" y="1236859"/>
            <a:ext cx="2681877" cy="954107"/>
          </a:xfrm>
          <a:prstGeom prst="rect">
            <a:avLst/>
          </a:prstGeom>
          <a:noFill/>
        </p:spPr>
        <p:txBody>
          <a:bodyPr wrap="square" rtlCol="0">
            <a:spAutoFit/>
          </a:bodyPr>
          <a:lstStyle>
            <a:defPPr>
              <a:defRPr lang="sl-SI"/>
            </a:defPPr>
            <a:lvl1pPr>
              <a:defRPr sz="1400"/>
            </a:lvl1pPr>
          </a:lstStyle>
          <a:p>
            <a:r>
              <a:rPr lang="sl-SI" dirty="0" smtClean="0"/>
              <a:t>NOVICE</a:t>
            </a:r>
            <a:endParaRPr lang="en-GB" dirty="0"/>
          </a:p>
          <a:p>
            <a:pPr marL="214313" indent="-214313">
              <a:buFontTx/>
              <a:buChar char="-"/>
            </a:pPr>
            <a:r>
              <a:rPr lang="sl-SI" dirty="0"/>
              <a:t>o</a:t>
            </a:r>
            <a:r>
              <a:rPr lang="sl-SI" dirty="0" smtClean="0"/>
              <a:t> rezultatih projektov</a:t>
            </a:r>
            <a:endParaRPr lang="en-GB" dirty="0"/>
          </a:p>
          <a:p>
            <a:pPr marL="214313" indent="-214313">
              <a:buFontTx/>
              <a:buChar char="-"/>
            </a:pPr>
            <a:r>
              <a:rPr lang="sl-SI" dirty="0" smtClean="0"/>
              <a:t>prihajajoči dogodki</a:t>
            </a:r>
            <a:endParaRPr lang="en-GB" dirty="0"/>
          </a:p>
          <a:p>
            <a:pPr marL="214313" indent="-214313">
              <a:buFontTx/>
              <a:buChar char="-"/>
            </a:pPr>
            <a:r>
              <a:rPr lang="sl-SI" dirty="0" smtClean="0"/>
              <a:t>javni pozivi s področja raziskav</a:t>
            </a:r>
            <a:endParaRPr lang="en-GB" dirty="0"/>
          </a:p>
        </p:txBody>
      </p:sp>
      <p:grpSp>
        <p:nvGrpSpPr>
          <p:cNvPr id="7" name="Skupina 6"/>
          <p:cNvGrpSpPr/>
          <p:nvPr/>
        </p:nvGrpSpPr>
        <p:grpSpPr>
          <a:xfrm>
            <a:off x="3423032" y="5795786"/>
            <a:ext cx="4185137" cy="864096"/>
            <a:chOff x="5951984" y="5517232"/>
            <a:chExt cx="5580182" cy="1152128"/>
          </a:xfrm>
          <a:solidFill>
            <a:schemeClr val="accent6">
              <a:lumMod val="75000"/>
            </a:schemeClr>
          </a:solidFill>
        </p:grpSpPr>
        <p:sp>
          <p:nvSpPr>
            <p:cNvPr id="6" name="Zaobljeni pravokotnik 5"/>
            <p:cNvSpPr/>
            <p:nvPr/>
          </p:nvSpPr>
          <p:spPr>
            <a:xfrm>
              <a:off x="5951984" y="5517232"/>
              <a:ext cx="5580182" cy="1152128"/>
            </a:xfrm>
            <a:prstGeom prst="round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sp>
          <p:nvSpPr>
            <p:cNvPr id="5" name="PoljeZBesedilom 4"/>
            <p:cNvSpPr txBox="1"/>
            <p:nvPr/>
          </p:nvSpPr>
          <p:spPr>
            <a:xfrm>
              <a:off x="6226613" y="5804231"/>
              <a:ext cx="5256140" cy="400109"/>
            </a:xfrm>
            <a:prstGeom prst="rect">
              <a:avLst/>
            </a:prstGeom>
            <a:grpFill/>
          </p:spPr>
          <p:txBody>
            <a:bodyPr wrap="none" rtlCol="0">
              <a:spAutoFit/>
            </a:bodyPr>
            <a:lstStyle/>
            <a:p>
              <a:r>
                <a:rPr lang="sl-SI" sz="1350" b="1" dirty="0" smtClean="0">
                  <a:solidFill>
                    <a:schemeClr val="bg1"/>
                  </a:solidFill>
                </a:rPr>
                <a:t>CILJ</a:t>
              </a:r>
              <a:r>
                <a:rPr lang="en-GB" sz="1350" b="1" dirty="0" smtClean="0">
                  <a:solidFill>
                    <a:schemeClr val="bg1"/>
                  </a:solidFill>
                </a:rPr>
                <a:t>: </a:t>
              </a:r>
              <a:r>
                <a:rPr lang="sl-SI" sz="1350" b="1" dirty="0" smtClean="0">
                  <a:solidFill>
                    <a:schemeClr val="bg1"/>
                  </a:solidFill>
                </a:rPr>
                <a:t>Okrepitev prenosa znanja v okviru sistema AKIS</a:t>
              </a:r>
              <a:endParaRPr lang="en-GB" sz="1350" b="1" dirty="0">
                <a:solidFill>
                  <a:schemeClr val="bg1"/>
                </a:solidFill>
              </a:endParaRPr>
            </a:p>
          </p:txBody>
        </p:sp>
      </p:grpSp>
      <p:sp>
        <p:nvSpPr>
          <p:cNvPr id="30" name="PoljeZBesedilom 29"/>
          <p:cNvSpPr txBox="1"/>
          <p:nvPr/>
        </p:nvSpPr>
        <p:spPr>
          <a:xfrm>
            <a:off x="7608168" y="5107117"/>
            <a:ext cx="2538282" cy="307777"/>
          </a:xfrm>
          <a:prstGeom prst="rect">
            <a:avLst/>
          </a:prstGeom>
          <a:noFill/>
        </p:spPr>
        <p:txBody>
          <a:bodyPr wrap="square" rtlCol="0">
            <a:spAutoFit/>
          </a:bodyPr>
          <a:lstStyle/>
          <a:p>
            <a:r>
              <a:rPr lang="sl-SI" sz="1400" dirty="0" smtClean="0"/>
              <a:t>BAZA POTREB po raziskavah</a:t>
            </a:r>
            <a:endParaRPr lang="en-GB" sz="1400" dirty="0"/>
          </a:p>
        </p:txBody>
      </p:sp>
      <p:sp>
        <p:nvSpPr>
          <p:cNvPr id="28" name="PoljeZBesedilom 27"/>
          <p:cNvSpPr txBox="1"/>
          <p:nvPr/>
        </p:nvSpPr>
        <p:spPr>
          <a:xfrm>
            <a:off x="422460" y="4696534"/>
            <a:ext cx="2733828" cy="307777"/>
          </a:xfrm>
          <a:prstGeom prst="rect">
            <a:avLst/>
          </a:prstGeom>
          <a:noFill/>
        </p:spPr>
        <p:txBody>
          <a:bodyPr wrap="square" rtlCol="0">
            <a:spAutoFit/>
          </a:bodyPr>
          <a:lstStyle/>
          <a:p>
            <a:r>
              <a:rPr lang="sl-SI" sz="1400" dirty="0" smtClean="0"/>
              <a:t>Publikacije in tehnološka navodila</a:t>
            </a:r>
            <a:endParaRPr lang="en-GB" sz="1400" dirty="0"/>
          </a:p>
        </p:txBody>
      </p:sp>
      <p:sp>
        <p:nvSpPr>
          <p:cNvPr id="23" name="PoljeZBesedilom 22"/>
          <p:cNvSpPr txBox="1"/>
          <p:nvPr/>
        </p:nvSpPr>
        <p:spPr>
          <a:xfrm>
            <a:off x="699866" y="5260251"/>
            <a:ext cx="2297370" cy="738664"/>
          </a:xfrm>
          <a:prstGeom prst="rect">
            <a:avLst/>
          </a:prstGeom>
          <a:noFill/>
        </p:spPr>
        <p:txBody>
          <a:bodyPr wrap="square" rtlCol="0">
            <a:spAutoFit/>
          </a:bodyPr>
          <a:lstStyle/>
          <a:p>
            <a:r>
              <a:rPr lang="sl-SI" sz="1400" dirty="0" smtClean="0"/>
              <a:t>Seznam </a:t>
            </a:r>
            <a:r>
              <a:rPr lang="sl-SI" sz="1400" dirty="0"/>
              <a:t>ponudnikov in sredstev, ki so dovoljena v ekološkem kmetovanju</a:t>
            </a:r>
            <a:endParaRPr lang="en-GB" sz="1400" dirty="0"/>
          </a:p>
        </p:txBody>
      </p:sp>
    </p:spTree>
    <p:extLst>
      <p:ext uri="{BB962C8B-B14F-4D97-AF65-F5344CB8AC3E}">
        <p14:creationId xmlns:p14="http://schemas.microsoft.com/office/powerpoint/2010/main" val="3241587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značba mesta številke diapozitiva 3"/>
          <p:cNvSpPr>
            <a:spLocks noGrp="1"/>
          </p:cNvSpPr>
          <p:nvPr>
            <p:ph type="sldNum" sz="quarter" idx="12"/>
          </p:nvPr>
        </p:nvSpPr>
        <p:spPr/>
        <p:txBody>
          <a:bodyPr/>
          <a:lstStyle/>
          <a:p>
            <a:pPr>
              <a:defRPr/>
            </a:pPr>
            <a:fld id="{B510687E-20BC-4CC7-AF38-DA9DD57688F9}" type="slidenum">
              <a:rPr lang="sl-SI" altLang="sl-SI" smtClean="0"/>
              <a:pPr>
                <a:defRPr/>
              </a:pPr>
              <a:t>2</a:t>
            </a:fld>
            <a:endParaRPr lang="sl-SI" altLang="sl-SI"/>
          </a:p>
        </p:txBody>
      </p:sp>
      <p:sp>
        <p:nvSpPr>
          <p:cNvPr id="5" name="Naslov 1"/>
          <p:cNvSpPr txBox="1">
            <a:spLocks/>
          </p:cNvSpPr>
          <p:nvPr/>
        </p:nvSpPr>
        <p:spPr bwMode="auto">
          <a:xfrm>
            <a:off x="355751" y="402130"/>
            <a:ext cx="8974603" cy="40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algn="l"/>
            <a:r>
              <a:rPr lang="sl-SI" sz="2800" b="1" kern="0" dirty="0" smtClean="0">
                <a:solidFill>
                  <a:schemeClr val="accent6">
                    <a:lumMod val="75000"/>
                  </a:schemeClr>
                </a:solidFill>
                <a:latin typeface="+mn-lt"/>
              </a:rPr>
              <a:t>Pregled pravnega okvira za AKIS</a:t>
            </a:r>
          </a:p>
          <a:p>
            <a:pPr algn="l"/>
            <a:r>
              <a:rPr lang="sl-SI" sz="2400" b="1" kern="0" dirty="0">
                <a:solidFill>
                  <a:schemeClr val="accent6">
                    <a:lumMod val="75000"/>
                  </a:schemeClr>
                </a:solidFill>
                <a:latin typeface="+mn-lt"/>
              </a:rPr>
              <a:t>v okviru uredbe o strateškem </a:t>
            </a:r>
            <a:r>
              <a:rPr lang="sl-SI" sz="2400" b="1" kern="0" dirty="0" smtClean="0">
                <a:solidFill>
                  <a:schemeClr val="accent6">
                    <a:lumMod val="75000"/>
                  </a:schemeClr>
                </a:solidFill>
                <a:latin typeface="+mn-lt"/>
              </a:rPr>
              <a:t>načrtu</a:t>
            </a:r>
            <a:endParaRPr lang="sl-SI" sz="2800" b="1" kern="0" dirty="0">
              <a:solidFill>
                <a:schemeClr val="accent6">
                  <a:lumMod val="75000"/>
                </a:schemeClr>
              </a:solidFill>
            </a:endParaRPr>
          </a:p>
        </p:txBody>
      </p:sp>
      <p:sp>
        <p:nvSpPr>
          <p:cNvPr id="6" name="Zaobljeni pravokotnik 5"/>
          <p:cNvSpPr/>
          <p:nvPr/>
        </p:nvSpPr>
        <p:spPr>
          <a:xfrm>
            <a:off x="355753" y="1189174"/>
            <a:ext cx="7996936" cy="482663"/>
          </a:xfrm>
          <a:prstGeom prst="roundRec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b="1" dirty="0" smtClean="0">
                <a:solidFill>
                  <a:schemeClr val="bg1"/>
                </a:solidFill>
              </a:rPr>
              <a:t>Člen 6: horizontalni cilji SKP glede modernizacije, prenosa znanja, inovacij in digitalizacije</a:t>
            </a:r>
          </a:p>
        </p:txBody>
      </p:sp>
      <p:sp>
        <p:nvSpPr>
          <p:cNvPr id="7" name="Puščica dol 6"/>
          <p:cNvSpPr/>
          <p:nvPr/>
        </p:nvSpPr>
        <p:spPr>
          <a:xfrm>
            <a:off x="4041822" y="1760342"/>
            <a:ext cx="612648" cy="338328"/>
          </a:xfrm>
          <a:prstGeom prst="downArrow">
            <a:avLst/>
          </a:prstGeom>
          <a:gradFill>
            <a:gsLst>
              <a:gs pos="0">
                <a:srgbClr val="99CC00"/>
              </a:gs>
              <a:gs pos="90000">
                <a:schemeClr val="bg1"/>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smtClean="0"/>
          </a:p>
        </p:txBody>
      </p:sp>
      <p:sp>
        <p:nvSpPr>
          <p:cNvPr id="8" name="PoljeZBesedilom 7"/>
          <p:cNvSpPr txBox="1"/>
          <p:nvPr/>
        </p:nvSpPr>
        <p:spPr>
          <a:xfrm>
            <a:off x="1889892" y="2091545"/>
            <a:ext cx="5162296" cy="338554"/>
          </a:xfrm>
          <a:prstGeom prst="rect">
            <a:avLst/>
          </a:prstGeom>
          <a:noFill/>
        </p:spPr>
        <p:txBody>
          <a:bodyPr wrap="square" rtlCol="0">
            <a:spAutoFit/>
          </a:bodyPr>
          <a:lstStyle/>
          <a:p>
            <a:pPr algn="ctr"/>
            <a:r>
              <a:rPr lang="sl-SI" sz="1600" dirty="0" smtClean="0"/>
              <a:t>Strateški pristop k načrtovanju intervencij SN</a:t>
            </a:r>
            <a:endParaRPr lang="sl-SI" sz="1600" dirty="0"/>
          </a:p>
        </p:txBody>
      </p:sp>
      <p:sp>
        <p:nvSpPr>
          <p:cNvPr id="9" name="Zaobljeni pravokotnik 8"/>
          <p:cNvSpPr/>
          <p:nvPr/>
        </p:nvSpPr>
        <p:spPr>
          <a:xfrm>
            <a:off x="355753" y="2508385"/>
            <a:ext cx="7996936" cy="655257"/>
          </a:xfrm>
          <a:prstGeom prst="roundRec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sz="1600" b="1" dirty="0" smtClean="0">
                <a:solidFill>
                  <a:schemeClr val="bg1"/>
                </a:solidFill>
              </a:rPr>
              <a:t>Člen 114 </a:t>
            </a:r>
          </a:p>
          <a:p>
            <a:pPr algn="ctr"/>
            <a:r>
              <a:rPr lang="sl-SI" sz="1600" b="1" dirty="0" smtClean="0">
                <a:solidFill>
                  <a:schemeClr val="bg1"/>
                </a:solidFill>
              </a:rPr>
              <a:t>Modernizacija v SN – tudi z vidika dobro delujočega sistema AKIS</a:t>
            </a:r>
          </a:p>
        </p:txBody>
      </p:sp>
      <p:sp>
        <p:nvSpPr>
          <p:cNvPr id="10" name="Puščica dol 9"/>
          <p:cNvSpPr/>
          <p:nvPr/>
        </p:nvSpPr>
        <p:spPr>
          <a:xfrm>
            <a:off x="4041822" y="3266647"/>
            <a:ext cx="612648" cy="334845"/>
          </a:xfrm>
          <a:prstGeom prst="downArrow">
            <a:avLst/>
          </a:prstGeom>
          <a:gradFill>
            <a:gsLst>
              <a:gs pos="0">
                <a:srgbClr val="99CC00"/>
              </a:gs>
              <a:gs pos="90000">
                <a:schemeClr val="bg1"/>
              </a:gs>
              <a:gs pos="100000">
                <a:schemeClr val="bg1"/>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l-SI" dirty="0" smtClean="0"/>
          </a:p>
        </p:txBody>
      </p:sp>
      <p:sp>
        <p:nvSpPr>
          <p:cNvPr id="12" name="PoljeZBesedilom 11"/>
          <p:cNvSpPr txBox="1"/>
          <p:nvPr/>
        </p:nvSpPr>
        <p:spPr>
          <a:xfrm>
            <a:off x="1889892" y="3546150"/>
            <a:ext cx="5162296" cy="338554"/>
          </a:xfrm>
          <a:prstGeom prst="rect">
            <a:avLst/>
          </a:prstGeom>
          <a:noFill/>
        </p:spPr>
        <p:txBody>
          <a:bodyPr wrap="square" rtlCol="0">
            <a:spAutoFit/>
          </a:bodyPr>
          <a:lstStyle/>
          <a:p>
            <a:pPr algn="ctr"/>
            <a:r>
              <a:rPr lang="sl-SI" sz="1600" dirty="0" smtClean="0"/>
              <a:t>Orodja: ciljno usmerjene intervencije  </a:t>
            </a:r>
            <a:endParaRPr lang="sl-SI" sz="1600" dirty="0"/>
          </a:p>
        </p:txBody>
      </p:sp>
      <p:sp>
        <p:nvSpPr>
          <p:cNvPr id="13" name="Zaobljeni pravokotnik 12"/>
          <p:cNvSpPr/>
          <p:nvPr/>
        </p:nvSpPr>
        <p:spPr>
          <a:xfrm>
            <a:off x="355751" y="3957012"/>
            <a:ext cx="3686069" cy="1053376"/>
          </a:xfrm>
          <a:prstGeom prst="roundRec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Člen 78 </a:t>
            </a:r>
          </a:p>
          <a:p>
            <a:pPr algn="ctr"/>
            <a:r>
              <a:rPr lang="sl-SI" b="1" dirty="0" smtClean="0">
                <a:solidFill>
                  <a:schemeClr val="tx1"/>
                </a:solidFill>
              </a:rPr>
              <a:t>Izmenjava </a:t>
            </a:r>
            <a:r>
              <a:rPr lang="sl-SI" b="1" dirty="0">
                <a:solidFill>
                  <a:schemeClr val="tx1"/>
                </a:solidFill>
              </a:rPr>
              <a:t>znanja in </a:t>
            </a:r>
            <a:r>
              <a:rPr lang="sl-SI" b="1" dirty="0" smtClean="0">
                <a:solidFill>
                  <a:schemeClr val="tx1"/>
                </a:solidFill>
              </a:rPr>
              <a:t>informiranje</a:t>
            </a:r>
          </a:p>
        </p:txBody>
      </p:sp>
      <p:sp>
        <p:nvSpPr>
          <p:cNvPr id="14" name="Zaobljeni pravokotnik 13"/>
          <p:cNvSpPr/>
          <p:nvPr/>
        </p:nvSpPr>
        <p:spPr>
          <a:xfrm>
            <a:off x="4652277" y="3944531"/>
            <a:ext cx="3700411" cy="1053376"/>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Člen 77</a:t>
            </a:r>
          </a:p>
          <a:p>
            <a:pPr algn="ctr"/>
            <a:r>
              <a:rPr lang="sl-SI" b="1" dirty="0" smtClean="0">
                <a:solidFill>
                  <a:schemeClr val="tx1"/>
                </a:solidFill>
              </a:rPr>
              <a:t>Sodelovanje</a:t>
            </a:r>
          </a:p>
          <a:p>
            <a:pPr algn="ctr"/>
            <a:r>
              <a:rPr lang="sl-SI" b="1" dirty="0" smtClean="0">
                <a:solidFill>
                  <a:schemeClr val="tx1"/>
                </a:solidFill>
              </a:rPr>
              <a:t>Financiranje EIP operativnih skupin</a:t>
            </a:r>
          </a:p>
        </p:txBody>
      </p:sp>
      <p:sp>
        <p:nvSpPr>
          <p:cNvPr id="15" name="Zaobljeni pravokotnik 14"/>
          <p:cNvSpPr/>
          <p:nvPr/>
        </p:nvSpPr>
        <p:spPr>
          <a:xfrm>
            <a:off x="355751" y="5204761"/>
            <a:ext cx="3686069" cy="1151589"/>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a:solidFill>
                  <a:schemeClr val="tx1"/>
                </a:solidFill>
              </a:rPr>
              <a:t>Člen </a:t>
            </a:r>
            <a:r>
              <a:rPr lang="sl-SI" b="1" dirty="0" smtClean="0">
                <a:solidFill>
                  <a:schemeClr val="tx1"/>
                </a:solidFill>
              </a:rPr>
              <a:t>15 </a:t>
            </a:r>
            <a:endParaRPr lang="sl-SI" b="1" dirty="0" smtClean="0">
              <a:solidFill>
                <a:schemeClr val="tx1"/>
              </a:solidFill>
            </a:endParaRPr>
          </a:p>
          <a:p>
            <a:pPr algn="ctr"/>
            <a:r>
              <a:rPr lang="sl-SI" b="1" dirty="0" smtClean="0">
                <a:solidFill>
                  <a:schemeClr val="tx1"/>
                </a:solidFill>
              </a:rPr>
              <a:t>Storitve </a:t>
            </a:r>
            <a:r>
              <a:rPr lang="sl-SI" b="1" dirty="0">
                <a:solidFill>
                  <a:schemeClr val="tx1"/>
                </a:solidFill>
              </a:rPr>
              <a:t>kmetijskega svetovanja</a:t>
            </a:r>
          </a:p>
        </p:txBody>
      </p:sp>
      <p:sp>
        <p:nvSpPr>
          <p:cNvPr id="16" name="Zaobljeni pravokotnik 15"/>
          <p:cNvSpPr/>
          <p:nvPr/>
        </p:nvSpPr>
        <p:spPr>
          <a:xfrm>
            <a:off x="4652278" y="5204762"/>
            <a:ext cx="3700411" cy="1151588"/>
          </a:xfrm>
          <a:prstGeom prst="roundRect">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solidFill>
                  <a:schemeClr val="tx1"/>
                </a:solidFill>
              </a:rPr>
              <a:t>Člen 127</a:t>
            </a:r>
          </a:p>
          <a:p>
            <a:pPr algn="ctr"/>
            <a:r>
              <a:rPr lang="sl-SI" b="1" dirty="0" smtClean="0">
                <a:solidFill>
                  <a:schemeClr val="tx1"/>
                </a:solidFill>
              </a:rPr>
              <a:t>Podrobnejša ureditev EIP  in operativnih skupin</a:t>
            </a:r>
          </a:p>
        </p:txBody>
      </p:sp>
      <p:sp>
        <p:nvSpPr>
          <p:cNvPr id="18" name="Zaobljeni pravokotnik 17"/>
          <p:cNvSpPr/>
          <p:nvPr/>
        </p:nvSpPr>
        <p:spPr>
          <a:xfrm>
            <a:off x="8610600" y="2508386"/>
            <a:ext cx="1487656" cy="38479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sl-SI" b="1" dirty="0" smtClean="0"/>
              <a:t>Člen 126</a:t>
            </a:r>
          </a:p>
          <a:p>
            <a:pPr algn="ctr"/>
            <a:r>
              <a:rPr lang="sl-SI" b="1" dirty="0" smtClean="0"/>
              <a:t>Nacionalne in Evropske  </a:t>
            </a:r>
            <a:r>
              <a:rPr lang="sl-SI" b="1" dirty="0"/>
              <a:t>mreže za skupno kmetijsko politiko</a:t>
            </a:r>
            <a:r>
              <a:rPr lang="sl-SI" b="1" dirty="0" smtClean="0"/>
              <a:t> </a:t>
            </a:r>
          </a:p>
        </p:txBody>
      </p:sp>
      <p:sp>
        <p:nvSpPr>
          <p:cNvPr id="19" name="PoljeZBesedilom 18"/>
          <p:cNvSpPr txBox="1"/>
          <p:nvPr/>
        </p:nvSpPr>
        <p:spPr>
          <a:xfrm>
            <a:off x="141659" y="6400412"/>
            <a:ext cx="2510536" cy="276999"/>
          </a:xfrm>
          <a:prstGeom prst="rect">
            <a:avLst/>
          </a:prstGeom>
          <a:noFill/>
        </p:spPr>
        <p:txBody>
          <a:bodyPr wrap="square" rtlCol="0">
            <a:spAutoFit/>
          </a:bodyPr>
          <a:lstStyle/>
          <a:p>
            <a:r>
              <a:rPr lang="sl-SI" sz="1200" i="1" dirty="0" smtClean="0"/>
              <a:t>Povzeto po Inge Van </a:t>
            </a:r>
            <a:r>
              <a:rPr lang="sl-SI" sz="1200" i="1" dirty="0" err="1" smtClean="0"/>
              <a:t>Oost</a:t>
            </a:r>
            <a:r>
              <a:rPr lang="sl-SI" sz="1200" i="1" dirty="0" smtClean="0"/>
              <a:t>, DG AGRI</a:t>
            </a:r>
            <a:endParaRPr lang="sl-SI" sz="1200" i="1" dirty="0"/>
          </a:p>
        </p:txBody>
      </p:sp>
      <p:sp>
        <p:nvSpPr>
          <p:cNvPr id="20" name="PoljeZBesedilom 19"/>
          <p:cNvSpPr txBox="1"/>
          <p:nvPr/>
        </p:nvSpPr>
        <p:spPr>
          <a:xfrm>
            <a:off x="10196121" y="4732522"/>
            <a:ext cx="1939085" cy="954107"/>
          </a:xfrm>
          <a:prstGeom prst="rect">
            <a:avLst/>
          </a:prstGeom>
          <a:noFill/>
        </p:spPr>
        <p:txBody>
          <a:bodyPr wrap="square" rtlCol="0">
            <a:spAutoFit/>
          </a:bodyPr>
          <a:lstStyle/>
          <a:p>
            <a:pPr algn="r"/>
            <a:r>
              <a:rPr lang="sl-SI" sz="1400" dirty="0" smtClean="0"/>
              <a:t>Tudi sektorske intervencije lahko vsebujejo elemente AKIS…</a:t>
            </a:r>
            <a:endParaRPr lang="sl-SI" sz="1400" dirty="0"/>
          </a:p>
        </p:txBody>
      </p:sp>
      <p:sp>
        <p:nvSpPr>
          <p:cNvPr id="3" name="Pravokotnik 2"/>
          <p:cNvSpPr/>
          <p:nvPr/>
        </p:nvSpPr>
        <p:spPr>
          <a:xfrm>
            <a:off x="10252913" y="2479409"/>
            <a:ext cx="1882293" cy="2031325"/>
          </a:xfrm>
          <a:prstGeom prst="rect">
            <a:avLst/>
          </a:prstGeom>
        </p:spPr>
        <p:txBody>
          <a:bodyPr wrap="square">
            <a:spAutoFit/>
          </a:bodyPr>
          <a:lstStyle/>
          <a:p>
            <a:pPr algn="r"/>
            <a:r>
              <a:rPr lang="sl-SI" sz="1400" dirty="0" smtClean="0"/>
              <a:t>Tu govorimo o pravnem okviru, izhajajoč iz uredbe SN za pripravo intervencij. Celovit nacionalni  sistem AKIS opredeljuje še druga zakonodaja, kar je treba v celoti  opisati v SN (102. člen).</a:t>
            </a:r>
            <a:endParaRPr lang="sl-SI" sz="1400" dirty="0"/>
          </a:p>
        </p:txBody>
      </p:sp>
    </p:spTree>
    <p:extLst>
      <p:ext uri="{BB962C8B-B14F-4D97-AF65-F5344CB8AC3E}">
        <p14:creationId xmlns:p14="http://schemas.microsoft.com/office/powerpoint/2010/main" val="509026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180870" y="394122"/>
            <a:ext cx="11883850" cy="6078094"/>
          </a:xfrm>
          <a:prstGeom prst="rect">
            <a:avLst/>
          </a:prstGeom>
        </p:spPr>
      </p:pic>
    </p:spTree>
    <p:extLst>
      <p:ext uri="{BB962C8B-B14F-4D97-AF65-F5344CB8AC3E}">
        <p14:creationId xmlns:p14="http://schemas.microsoft.com/office/powerpoint/2010/main" val="15235800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lika 1"/>
          <p:cNvPicPr>
            <a:picLocks noChangeAspect="1"/>
          </p:cNvPicPr>
          <p:nvPr/>
        </p:nvPicPr>
        <p:blipFill>
          <a:blip r:embed="rId2"/>
          <a:stretch>
            <a:fillRect/>
          </a:stretch>
        </p:blipFill>
        <p:spPr>
          <a:xfrm>
            <a:off x="258625" y="413744"/>
            <a:ext cx="11805556" cy="6050965"/>
          </a:xfrm>
          <a:prstGeom prst="rect">
            <a:avLst/>
          </a:prstGeom>
        </p:spPr>
      </p:pic>
    </p:spTree>
    <p:extLst>
      <p:ext uri="{BB962C8B-B14F-4D97-AF65-F5344CB8AC3E}">
        <p14:creationId xmlns:p14="http://schemas.microsoft.com/office/powerpoint/2010/main" val="35085855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značba mesta vsebine 4"/>
          <p:cNvGraphicFramePr>
            <a:graphicFrameLocks/>
          </p:cNvGraphicFramePr>
          <p:nvPr>
            <p:extLst>
              <p:ext uri="{D42A27DB-BD31-4B8C-83A1-F6EECF244321}">
                <p14:modId xmlns:p14="http://schemas.microsoft.com/office/powerpoint/2010/main" val="3127131063"/>
              </p:ext>
            </p:extLst>
          </p:nvPr>
        </p:nvGraphicFramePr>
        <p:xfrm>
          <a:off x="449630" y="2034261"/>
          <a:ext cx="10825174" cy="3400017"/>
        </p:xfrm>
        <a:graphic>
          <a:graphicData uri="http://schemas.openxmlformats.org/drawingml/2006/table">
            <a:tbl>
              <a:tblPr firstRow="1" bandRow="1">
                <a:tableStyleId>{E8B1032C-EA38-4F05-BA0D-38AFFFC7BED3}</a:tableStyleId>
              </a:tblPr>
              <a:tblGrid>
                <a:gridCol w="2194393">
                  <a:extLst>
                    <a:ext uri="{9D8B030D-6E8A-4147-A177-3AD203B41FA5}">
                      <a16:colId xmlns:a16="http://schemas.microsoft.com/office/drawing/2014/main" val="1367944771"/>
                    </a:ext>
                  </a:extLst>
                </a:gridCol>
                <a:gridCol w="8630781">
                  <a:extLst>
                    <a:ext uri="{9D8B030D-6E8A-4147-A177-3AD203B41FA5}">
                      <a16:colId xmlns:a16="http://schemas.microsoft.com/office/drawing/2014/main" val="2793156860"/>
                    </a:ext>
                  </a:extLst>
                </a:gridCol>
              </a:tblGrid>
              <a:tr h="1002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err="1" smtClean="0">
                          <a:effectLst/>
                          <a:latin typeface="+mn-lt"/>
                        </a:rPr>
                        <a:t>Upravičenci</a:t>
                      </a:r>
                      <a:endParaRPr lang="sl-SI" sz="2000" b="1" dirty="0" smtClean="0">
                        <a:solidFill>
                          <a:schemeClr val="tx2"/>
                        </a:solidFill>
                        <a:latin typeface="+mn-lt"/>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2000" b="0" kern="1200" smtClean="0">
                          <a:solidFill>
                            <a:schemeClr val="dk1"/>
                          </a:solidFill>
                          <a:effectLst/>
                          <a:latin typeface="+mn-lt"/>
                          <a:ea typeface="+mn-ea"/>
                          <a:cs typeface="+mn-cs"/>
                        </a:rPr>
                        <a:t>Prenosnik – nosilec kmetijskega gospodarstva, ki prenese kmetijsko gospodarstvo na prevzemnika.</a:t>
                      </a:r>
                      <a:endParaRPr lang="sl-SI" sz="2000" b="0" kern="1200" dirty="0" smtClean="0">
                        <a:solidFill>
                          <a:schemeClr val="dk1"/>
                        </a:solidFill>
                        <a:effectLst/>
                        <a:latin typeface="+mn-lt"/>
                        <a:ea typeface="+mn-ea"/>
                        <a:cs typeface="+mn-cs"/>
                      </a:endParaRPr>
                    </a:p>
                  </a:txBody>
                  <a:tcPr anchor="ctr"/>
                </a:tc>
                <a:extLst>
                  <a:ext uri="{0D108BD9-81ED-4DB2-BD59-A6C34878D82A}">
                    <a16:rowId xmlns:a16="http://schemas.microsoft.com/office/drawing/2014/main" val="4137751886"/>
                  </a:ext>
                </a:extLst>
              </a:tr>
              <a:tr h="1084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000" b="1" kern="1200" dirty="0" err="1" smtClean="0">
                          <a:effectLst/>
                          <a:latin typeface="+mn-lt"/>
                        </a:rPr>
                        <a:t>Opis</a:t>
                      </a:r>
                      <a:r>
                        <a:rPr lang="en-GB" sz="2000" b="1" kern="1200" dirty="0" smtClean="0">
                          <a:effectLst/>
                          <a:latin typeface="+mn-lt"/>
                        </a:rPr>
                        <a:t> </a:t>
                      </a:r>
                      <a:r>
                        <a:rPr lang="en-GB" sz="2000" b="1" kern="1200" dirty="0" err="1" smtClean="0">
                          <a:effectLst/>
                          <a:latin typeface="+mn-lt"/>
                        </a:rPr>
                        <a:t>intervencije</a:t>
                      </a:r>
                      <a:endParaRPr lang="sl-SI" sz="2000" b="1" kern="1200" dirty="0">
                        <a:solidFill>
                          <a:schemeClr val="dk1"/>
                        </a:solidFill>
                        <a:effectLst/>
                        <a:latin typeface="+mn-lt"/>
                        <a:ea typeface="+mn-ea"/>
                        <a:cs typeface="+mn-cs"/>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2000" b="0" kern="1200" dirty="0" smtClean="0">
                          <a:solidFill>
                            <a:schemeClr val="dk1"/>
                          </a:solidFill>
                          <a:effectLst/>
                          <a:latin typeface="+mn-lt"/>
                          <a:ea typeface="+mn-ea"/>
                          <a:cs typeface="+mn-cs"/>
                        </a:rPr>
                        <a:t>Namen intervencije je spodbuditi prenos specifičnih znanj in pridobljenih izkušenj prenosnika s področja izvajanja kmetijske dejavnosti na kmetijskem </a:t>
                      </a:r>
                      <a:r>
                        <a:rPr lang="sl-SI" sz="2000" b="0" kern="1200" dirty="0" smtClean="0">
                          <a:solidFill>
                            <a:schemeClr val="dk1"/>
                          </a:solidFill>
                          <a:effectLst/>
                          <a:latin typeface="+mn-lt"/>
                          <a:ea typeface="+mn-ea"/>
                          <a:cs typeface="+mn-cs"/>
                        </a:rPr>
                        <a:t>gospodarstvu na prevzemnika. </a:t>
                      </a:r>
                      <a:endParaRPr lang="sl-SI" sz="2000" b="0" kern="1200" dirty="0">
                        <a:solidFill>
                          <a:schemeClr val="dk1"/>
                        </a:solidFill>
                        <a:effectLst/>
                        <a:latin typeface="+mn-lt"/>
                        <a:ea typeface="+mn-ea"/>
                        <a:cs typeface="+mn-cs"/>
                      </a:endParaRPr>
                    </a:p>
                  </a:txBody>
                  <a:tcPr marL="114300" marR="114300" marT="0" marB="0" anchor="ctr"/>
                </a:tc>
                <a:extLst>
                  <a:ext uri="{0D108BD9-81ED-4DB2-BD59-A6C34878D82A}">
                    <a16:rowId xmlns:a16="http://schemas.microsoft.com/office/drawing/2014/main" val="553674916"/>
                  </a:ext>
                </a:extLst>
              </a:tr>
              <a:tr h="1312703">
                <a:tc>
                  <a:txBody>
                    <a:bodyPr/>
                    <a:lstStyle/>
                    <a:p>
                      <a:r>
                        <a:rPr lang="en-GB" sz="2000" b="1" kern="1200" dirty="0" err="1" smtClean="0">
                          <a:effectLst/>
                          <a:latin typeface="+mn-lt"/>
                        </a:rPr>
                        <a:t>Oblika</a:t>
                      </a:r>
                      <a:r>
                        <a:rPr lang="en-GB" sz="2000" b="1" kern="1200" dirty="0" smtClean="0">
                          <a:effectLst/>
                          <a:latin typeface="+mn-lt"/>
                        </a:rPr>
                        <a:t> in </a:t>
                      </a:r>
                      <a:r>
                        <a:rPr lang="en-GB" sz="2000" b="1" kern="1200" dirty="0" err="1" smtClean="0">
                          <a:effectLst/>
                          <a:latin typeface="+mn-lt"/>
                        </a:rPr>
                        <a:t>stopnja</a:t>
                      </a:r>
                      <a:r>
                        <a:rPr lang="en-GB" sz="2000" b="1" kern="1200" dirty="0" smtClean="0">
                          <a:effectLst/>
                          <a:latin typeface="+mn-lt"/>
                        </a:rPr>
                        <a:t> </a:t>
                      </a:r>
                      <a:r>
                        <a:rPr lang="en-GB" sz="2000" b="1" kern="1200" dirty="0" err="1" smtClean="0">
                          <a:effectLst/>
                          <a:latin typeface="+mn-lt"/>
                        </a:rPr>
                        <a:t>podpore</a:t>
                      </a:r>
                      <a:endParaRPr lang="sl-SI" sz="2000" b="1" kern="1200" dirty="0">
                        <a:solidFill>
                          <a:schemeClr val="tx1"/>
                        </a:solidFill>
                        <a:effectLst/>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2000" b="0" kern="1200" dirty="0" smtClean="0">
                          <a:solidFill>
                            <a:schemeClr val="dk1"/>
                          </a:solidFill>
                          <a:effectLst/>
                          <a:latin typeface="+mn-lt"/>
                          <a:ea typeface="+mn-ea"/>
                          <a:cs typeface="+mn-cs"/>
                        </a:rPr>
                        <a:t>Nepovratna podpora v obliki pavšalnega letnega zneska (enkratno izplačilo na podlagi odobrenega letnega poročila za prejšnje leto).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2000" b="0" kern="1200" dirty="0">
                        <a:solidFill>
                          <a:schemeClr val="dk1"/>
                        </a:solidFill>
                        <a:effectLst/>
                        <a:latin typeface="+mn-lt"/>
                        <a:ea typeface="+mn-ea"/>
                        <a:cs typeface="+mn-cs"/>
                      </a:endParaRPr>
                    </a:p>
                  </a:txBody>
                  <a:tcPr marL="114300" marR="114300" marT="0" marB="0" anchor="ctr"/>
                </a:tc>
                <a:extLst>
                  <a:ext uri="{0D108BD9-81ED-4DB2-BD59-A6C34878D82A}">
                    <a16:rowId xmlns:a16="http://schemas.microsoft.com/office/drawing/2014/main" val="10004"/>
                  </a:ext>
                </a:extLst>
              </a:tr>
            </a:tbl>
          </a:graphicData>
        </a:graphic>
      </p:graphicFrame>
      <p:sp>
        <p:nvSpPr>
          <p:cNvPr id="3" name="Pravokotnik 2"/>
          <p:cNvSpPr/>
          <p:nvPr/>
        </p:nvSpPr>
        <p:spPr>
          <a:xfrm>
            <a:off x="359126" y="1012159"/>
            <a:ext cx="6568612" cy="769441"/>
          </a:xfrm>
          <a:prstGeom prst="rect">
            <a:avLst/>
          </a:prstGeom>
        </p:spPr>
        <p:txBody>
          <a:bodyPr wrap="square">
            <a:spAutoFit/>
          </a:bodyPr>
          <a:lstStyle/>
          <a:p>
            <a:r>
              <a:rPr lang="sl-SI" sz="2000" b="1" dirty="0" smtClean="0">
                <a:solidFill>
                  <a:schemeClr val="accent6">
                    <a:lumMod val="75000"/>
                  </a:schemeClr>
                </a:solidFill>
              </a:rPr>
              <a:t>Intervencija:</a:t>
            </a:r>
            <a:endParaRPr lang="sl-SI" sz="2000" b="1" dirty="0" smtClean="0">
              <a:solidFill>
                <a:schemeClr val="accent6">
                  <a:lumMod val="75000"/>
                </a:schemeClr>
              </a:solidFill>
            </a:endParaRPr>
          </a:p>
          <a:p>
            <a:r>
              <a:rPr lang="en-GB" sz="2400" b="1" dirty="0" smtClean="0">
                <a:solidFill>
                  <a:schemeClr val="accent4">
                    <a:lumMod val="75000"/>
                  </a:schemeClr>
                </a:solidFill>
              </a:rPr>
              <a:t>MEDGENERACIJSKI PRENOS ZNANJA</a:t>
            </a:r>
            <a:endParaRPr lang="sl-SI" sz="2400" b="1" dirty="0">
              <a:solidFill>
                <a:schemeClr val="accent4">
                  <a:lumMod val="75000"/>
                </a:schemeClr>
              </a:solidFill>
            </a:endParaRPr>
          </a:p>
        </p:txBody>
      </p:sp>
    </p:spTree>
    <p:extLst>
      <p:ext uri="{BB962C8B-B14F-4D97-AF65-F5344CB8AC3E}">
        <p14:creationId xmlns:p14="http://schemas.microsoft.com/office/powerpoint/2010/main" val="36672359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značba mesta vsebine 4"/>
          <p:cNvGraphicFramePr>
            <a:graphicFrameLocks/>
          </p:cNvGraphicFramePr>
          <p:nvPr>
            <p:extLst>
              <p:ext uri="{D42A27DB-BD31-4B8C-83A1-F6EECF244321}">
                <p14:modId xmlns:p14="http://schemas.microsoft.com/office/powerpoint/2010/main" val="1367782709"/>
              </p:ext>
            </p:extLst>
          </p:nvPr>
        </p:nvGraphicFramePr>
        <p:xfrm>
          <a:off x="320627" y="1552380"/>
          <a:ext cx="10825174" cy="5181600"/>
        </p:xfrm>
        <a:graphic>
          <a:graphicData uri="http://schemas.openxmlformats.org/drawingml/2006/table">
            <a:tbl>
              <a:tblPr firstRow="1" bandRow="1">
                <a:tableStyleId>{E8B1032C-EA38-4F05-BA0D-38AFFFC7BED3}</a:tableStyleId>
              </a:tblPr>
              <a:tblGrid>
                <a:gridCol w="2194393">
                  <a:extLst>
                    <a:ext uri="{9D8B030D-6E8A-4147-A177-3AD203B41FA5}">
                      <a16:colId xmlns:a16="http://schemas.microsoft.com/office/drawing/2014/main" val="1367944771"/>
                    </a:ext>
                  </a:extLst>
                </a:gridCol>
                <a:gridCol w="8630781">
                  <a:extLst>
                    <a:ext uri="{9D8B030D-6E8A-4147-A177-3AD203B41FA5}">
                      <a16:colId xmlns:a16="http://schemas.microsoft.com/office/drawing/2014/main" val="2793156860"/>
                    </a:ext>
                  </a:extLst>
                </a:gridCol>
              </a:tblGrid>
              <a:tr h="62604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000" b="1" kern="1200" dirty="0" err="1" smtClean="0">
                          <a:effectLst/>
                          <a:latin typeface="+mn-lt"/>
                        </a:rPr>
                        <a:t>Upravičenci</a:t>
                      </a:r>
                      <a:endParaRPr lang="sl-SI" sz="2000" b="1" dirty="0" smtClean="0">
                        <a:solidFill>
                          <a:schemeClr val="tx2"/>
                        </a:solidFill>
                        <a:latin typeface="+mn-lt"/>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sl-SI" sz="1800" b="0" kern="1200" dirty="0" smtClean="0">
                          <a:solidFill>
                            <a:schemeClr val="dk1"/>
                          </a:solidFill>
                          <a:effectLst/>
                          <a:latin typeface="+mn-lt"/>
                          <a:ea typeface="+mn-ea"/>
                          <a:cs typeface="+mn-cs"/>
                        </a:rPr>
                        <a:t>Upravičenci so subjekti, ki so (v skladu z zakonom o javnem naročanju/javnem razpisu) izbrani za izvajanje usposabljanj. </a:t>
                      </a:r>
                      <a:endParaRPr lang="sl-SI" sz="1800" b="0" dirty="0" smtClean="0">
                        <a:latin typeface="+mn-lt"/>
                      </a:endParaRPr>
                    </a:p>
                  </a:txBody>
                  <a:tcPr anchor="ctr"/>
                </a:tc>
                <a:extLst>
                  <a:ext uri="{0D108BD9-81ED-4DB2-BD59-A6C34878D82A}">
                    <a16:rowId xmlns:a16="http://schemas.microsoft.com/office/drawing/2014/main" val="4137751886"/>
                  </a:ext>
                </a:extLst>
              </a:tr>
              <a:tr h="2592321">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2000" b="1" kern="1200" dirty="0" err="1" smtClean="0">
                          <a:effectLst/>
                          <a:latin typeface="+mn-lt"/>
                        </a:rPr>
                        <a:t>Opis</a:t>
                      </a:r>
                      <a:r>
                        <a:rPr lang="en-GB" sz="2000" b="1" kern="1200" dirty="0" smtClean="0">
                          <a:effectLst/>
                          <a:latin typeface="+mn-lt"/>
                        </a:rPr>
                        <a:t> </a:t>
                      </a:r>
                      <a:r>
                        <a:rPr lang="en-GB" sz="2000" b="1" kern="1200" dirty="0" err="1" smtClean="0">
                          <a:effectLst/>
                          <a:latin typeface="+mn-lt"/>
                        </a:rPr>
                        <a:t>intervencije</a:t>
                      </a:r>
                      <a:endParaRPr lang="sl-SI" sz="2000" b="1" kern="1200" dirty="0">
                        <a:solidFill>
                          <a:schemeClr val="dk1"/>
                        </a:solidFill>
                        <a:effectLst/>
                        <a:latin typeface="+mn-lt"/>
                        <a:ea typeface="+mn-ea"/>
                        <a:cs typeface="+mn-cs"/>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800" kern="1200" dirty="0" smtClean="0">
                          <a:solidFill>
                            <a:schemeClr val="tx1"/>
                          </a:solidFill>
                          <a:effectLst/>
                          <a:latin typeface="+mn-lt"/>
                          <a:ea typeface="+mn-ea"/>
                          <a:cs typeface="+mn-cs"/>
                        </a:rPr>
                        <a:t>Namen intervencije je povečati raven usposobljenosti končnih upravičencev</a:t>
                      </a:r>
                      <a:r>
                        <a:rPr lang="sl-SI" sz="1800" kern="1200" baseline="0" dirty="0" smtClean="0">
                          <a:solidFill>
                            <a:schemeClr val="tx1"/>
                          </a:solidFill>
                          <a:effectLst/>
                          <a:latin typeface="+mn-lt"/>
                          <a:ea typeface="+mn-ea"/>
                          <a:cs typeface="+mn-cs"/>
                        </a:rPr>
                        <a:t> (kmetovalcev, lastnikov gozdov)</a:t>
                      </a:r>
                      <a:r>
                        <a:rPr lang="sl-SI" sz="1800" kern="1200" dirty="0" smtClean="0">
                          <a:solidFill>
                            <a:schemeClr val="tx1"/>
                          </a:solidFill>
                          <a:effectLst/>
                          <a:latin typeface="+mn-lt"/>
                          <a:ea typeface="+mn-ea"/>
                          <a:cs typeface="+mn-cs"/>
                        </a:rPr>
                        <a:t> preko različnih oblik in metod prenosa znanja, ki vključujejo tudi lokalno uporabo znanja z ogledi in demonstracijami na terenu. Intervencija je usmerjena na zaznane pomanjkljivosti pri prenosu znanja v sistemu AKIS na specifičnih področjih, nezadostne ponudbe in uporabe različnih oblik prenosa znanja, šibke povezanosti deležnikov, ki znanje ustvarjajo in s tem povezane nezadostne komplementarne podpore pri prenosu in izmenjavi znanj med ciljnimi skupinami na kmetijskem, gozdarskem in živilskem področju.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800" kern="1200" baseline="0" dirty="0" smtClean="0">
                          <a:solidFill>
                            <a:schemeClr val="tx1"/>
                          </a:solidFill>
                          <a:effectLst/>
                          <a:latin typeface="+mn-lt"/>
                          <a:ea typeface="+mn-ea"/>
                          <a:cs typeface="+mn-cs"/>
                        </a:rPr>
                        <a:t>Z </a:t>
                      </a:r>
                      <a:r>
                        <a:rPr lang="sl-SI" sz="1800" b="0" i="0" u="none" strike="noStrike" kern="1200" baseline="0" dirty="0" smtClean="0">
                          <a:solidFill>
                            <a:schemeClr val="tx1"/>
                          </a:solidFill>
                          <a:latin typeface="+mn-lt"/>
                          <a:ea typeface="+mn-ea"/>
                          <a:cs typeface="+mn-cs"/>
                        </a:rPr>
                        <a:t>namenom dviga usposobljenosti kmetijskih in gozdarskih svetovalcev bo p</a:t>
                      </a:r>
                      <a:r>
                        <a:rPr lang="sl-SI" sz="1800" kern="1200" baseline="0" dirty="0" smtClean="0">
                          <a:solidFill>
                            <a:schemeClr val="tx1"/>
                          </a:solidFill>
                          <a:effectLst/>
                          <a:latin typeface="+mn-lt"/>
                          <a:ea typeface="+mn-ea"/>
                          <a:cs typeface="+mn-cs"/>
                        </a:rPr>
                        <a:t>odpora namenjena tudi </a:t>
                      </a:r>
                      <a:r>
                        <a:rPr lang="sl-SI" sz="1800" b="1" kern="1200" baseline="0" dirty="0" smtClean="0">
                          <a:solidFill>
                            <a:schemeClr val="tx1"/>
                          </a:solidFill>
                          <a:effectLst/>
                          <a:latin typeface="+mn-lt"/>
                          <a:ea typeface="+mn-ea"/>
                          <a:cs typeface="+mn-cs"/>
                        </a:rPr>
                        <a:t>usposabljanju svetovalcev</a:t>
                      </a:r>
                      <a:r>
                        <a:rPr lang="sl-SI" sz="1800" b="0" i="0" u="none" strike="noStrike" kern="1200" baseline="0" dirty="0" smtClean="0">
                          <a:solidFill>
                            <a:schemeClr val="tx1"/>
                          </a:solidFill>
                          <a:latin typeface="+mn-lt"/>
                          <a:ea typeface="+mn-ea"/>
                          <a:cs typeface="+mn-cs"/>
                        </a:rPr>
                        <a:t>, ki so eden izmed ključnih deležnikov v AKIS. S kontinuiranim usposabljanjem svetovalcev se bo zagotavljala kakovost svetovalnih storitev in spodbujala posodobitev sektorja z izmenjavo znanja in razširjanjem najboljših okolju prijaznih proizvodnih praks, pa tudi z inovacijami in digitalnim prehodom v kmetijstvu, gozdarstvu in na podeželju. </a:t>
                      </a:r>
                      <a:endParaRPr lang="sl-SI" sz="1800" kern="1200" dirty="0" smtClean="0">
                        <a:solidFill>
                          <a:schemeClr val="tx1"/>
                        </a:solidFill>
                        <a:effectLst/>
                        <a:latin typeface="+mn-lt"/>
                        <a:ea typeface="+mn-ea"/>
                        <a:cs typeface="+mn-cs"/>
                      </a:endParaRPr>
                    </a:p>
                  </a:txBody>
                  <a:tcPr marL="114300" marR="114300" marT="0" marB="0" anchor="ctr"/>
                </a:tc>
                <a:extLst>
                  <a:ext uri="{0D108BD9-81ED-4DB2-BD59-A6C34878D82A}">
                    <a16:rowId xmlns:a16="http://schemas.microsoft.com/office/drawing/2014/main" val="553674916"/>
                  </a:ext>
                </a:extLst>
              </a:tr>
              <a:tr h="578224">
                <a:tc>
                  <a:txBody>
                    <a:bodyPr/>
                    <a:lstStyle/>
                    <a:p>
                      <a:r>
                        <a:rPr lang="en-GB" sz="2000" b="1" kern="1200" dirty="0" err="1" smtClean="0">
                          <a:effectLst/>
                          <a:latin typeface="+mn-lt"/>
                        </a:rPr>
                        <a:t>Oblika</a:t>
                      </a:r>
                      <a:r>
                        <a:rPr lang="en-GB" sz="2000" b="1" kern="1200" dirty="0" smtClean="0">
                          <a:effectLst/>
                          <a:latin typeface="+mn-lt"/>
                        </a:rPr>
                        <a:t> in </a:t>
                      </a:r>
                      <a:r>
                        <a:rPr lang="en-GB" sz="2000" b="1" kern="1200" dirty="0" err="1" smtClean="0">
                          <a:effectLst/>
                          <a:latin typeface="+mn-lt"/>
                        </a:rPr>
                        <a:t>stopnja</a:t>
                      </a:r>
                      <a:r>
                        <a:rPr lang="en-GB" sz="2000" b="1" kern="1200" dirty="0" smtClean="0">
                          <a:effectLst/>
                          <a:latin typeface="+mn-lt"/>
                        </a:rPr>
                        <a:t> </a:t>
                      </a:r>
                      <a:r>
                        <a:rPr lang="en-GB" sz="2000" b="1" kern="1200" dirty="0" err="1" smtClean="0">
                          <a:effectLst/>
                          <a:latin typeface="+mn-lt"/>
                        </a:rPr>
                        <a:t>podpore</a:t>
                      </a:r>
                      <a:endParaRPr lang="sl-SI" sz="2000" b="1" kern="1200" dirty="0">
                        <a:solidFill>
                          <a:schemeClr val="tx1"/>
                        </a:solidFill>
                        <a:effectLst/>
                        <a:latin typeface="+mn-lt"/>
                        <a:ea typeface="+mn-ea"/>
                        <a:cs typeface="+mn-cs"/>
                      </a:endParaRPr>
                    </a:p>
                  </a:txBody>
                  <a:tcPr/>
                </a:tc>
                <a:tc>
                  <a:txBody>
                    <a:bodyPr/>
                    <a:lstStyle/>
                    <a:p>
                      <a:r>
                        <a:rPr lang="sl-SI" sz="1800" kern="1200" dirty="0" smtClean="0">
                          <a:solidFill>
                            <a:schemeClr val="tx1"/>
                          </a:solidFill>
                          <a:effectLst/>
                          <a:latin typeface="+mn-lt"/>
                          <a:ea typeface="+mn-ea"/>
                          <a:cs typeface="+mn-cs"/>
                        </a:rPr>
                        <a:t>Nepovratna podpora. Za določitev višine podpore se delno uporabijo poenostavljene oblike stroškov. Stopnja podpore znaša do 100%.</a:t>
                      </a:r>
                    </a:p>
                  </a:txBody>
                  <a:tcPr marL="114300" marR="114300" marT="0" marB="0" anchor="ctr"/>
                </a:tc>
                <a:extLst>
                  <a:ext uri="{0D108BD9-81ED-4DB2-BD59-A6C34878D82A}">
                    <a16:rowId xmlns:a16="http://schemas.microsoft.com/office/drawing/2014/main" val="10004"/>
                  </a:ext>
                </a:extLst>
              </a:tr>
            </a:tbl>
          </a:graphicData>
        </a:graphic>
      </p:graphicFrame>
      <p:sp>
        <p:nvSpPr>
          <p:cNvPr id="3" name="Pravokotnik 2"/>
          <p:cNvSpPr/>
          <p:nvPr/>
        </p:nvSpPr>
        <p:spPr>
          <a:xfrm>
            <a:off x="320627" y="413607"/>
            <a:ext cx="8008260" cy="1138773"/>
          </a:xfrm>
          <a:prstGeom prst="rect">
            <a:avLst/>
          </a:prstGeom>
        </p:spPr>
        <p:txBody>
          <a:bodyPr wrap="square">
            <a:spAutoFit/>
          </a:bodyPr>
          <a:lstStyle/>
          <a:p>
            <a:r>
              <a:rPr lang="sl-SI" sz="2000" b="1" dirty="0" smtClean="0">
                <a:solidFill>
                  <a:schemeClr val="accent6">
                    <a:lumMod val="75000"/>
                  </a:schemeClr>
                </a:solidFill>
              </a:rPr>
              <a:t>Intervencija:</a:t>
            </a:r>
            <a:endParaRPr lang="sl-SI" sz="2000" b="1" dirty="0" smtClean="0">
              <a:solidFill>
                <a:schemeClr val="accent6">
                  <a:lumMod val="75000"/>
                </a:schemeClr>
              </a:solidFill>
            </a:endParaRPr>
          </a:p>
          <a:p>
            <a:r>
              <a:rPr lang="en-GB" sz="2400" b="1" dirty="0" smtClean="0">
                <a:solidFill>
                  <a:schemeClr val="accent4">
                    <a:lumMod val="75000"/>
                  </a:schemeClr>
                </a:solidFill>
              </a:rPr>
              <a:t>IZMENJAVA ZNANJA IN PRENOS INFORMACIJ KMETOVALCEM IN LASTNIKOM GOZDOV TER USPOSABLJANJE SVETOVALCEV</a:t>
            </a:r>
            <a:endParaRPr lang="sl-SI" sz="2400" b="1" dirty="0">
              <a:solidFill>
                <a:schemeClr val="accent4">
                  <a:lumMod val="75000"/>
                </a:schemeClr>
              </a:solidFill>
            </a:endParaRPr>
          </a:p>
        </p:txBody>
      </p:sp>
    </p:spTree>
    <p:extLst>
      <p:ext uri="{BB962C8B-B14F-4D97-AF65-F5344CB8AC3E}">
        <p14:creationId xmlns:p14="http://schemas.microsoft.com/office/powerpoint/2010/main" val="20739604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značba mesta vsebine 4"/>
          <p:cNvGraphicFramePr>
            <a:graphicFrameLocks/>
          </p:cNvGraphicFramePr>
          <p:nvPr>
            <p:extLst/>
          </p:nvPr>
        </p:nvGraphicFramePr>
        <p:xfrm>
          <a:off x="377623" y="1572521"/>
          <a:ext cx="10825174" cy="5061743"/>
        </p:xfrm>
        <a:graphic>
          <a:graphicData uri="http://schemas.openxmlformats.org/drawingml/2006/table">
            <a:tbl>
              <a:tblPr firstRow="1" bandRow="1">
                <a:tableStyleId>{E8B1032C-EA38-4F05-BA0D-38AFFFC7BED3}</a:tableStyleId>
              </a:tblPr>
              <a:tblGrid>
                <a:gridCol w="2194393">
                  <a:extLst>
                    <a:ext uri="{9D8B030D-6E8A-4147-A177-3AD203B41FA5}">
                      <a16:colId xmlns:a16="http://schemas.microsoft.com/office/drawing/2014/main" val="1367944771"/>
                    </a:ext>
                  </a:extLst>
                </a:gridCol>
                <a:gridCol w="8630781">
                  <a:extLst>
                    <a:ext uri="{9D8B030D-6E8A-4147-A177-3AD203B41FA5}">
                      <a16:colId xmlns:a16="http://schemas.microsoft.com/office/drawing/2014/main" val="2793156860"/>
                    </a:ext>
                  </a:extLst>
                </a:gridCol>
              </a:tblGrid>
              <a:tr h="100255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b="0" kern="1200" smtClean="0">
                          <a:effectLst/>
                          <a:latin typeface="+mn-lt"/>
                        </a:rPr>
                        <a:t>Upravičenci</a:t>
                      </a:r>
                      <a:endParaRPr lang="sl-SI" sz="1600" b="0" dirty="0" smtClean="0">
                        <a:solidFill>
                          <a:schemeClr val="tx2"/>
                        </a:solidFill>
                        <a:latin typeface="+mn-lt"/>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kern="1200" dirty="0" smtClean="0">
                          <a:solidFill>
                            <a:schemeClr val="tx1"/>
                          </a:solidFill>
                          <a:effectLst/>
                          <a:latin typeface="+mn-lt"/>
                          <a:ea typeface="+mn-ea"/>
                          <a:cs typeface="+mn-cs"/>
                        </a:rPr>
                        <a:t>Podpora za projekte EIP: </a:t>
                      </a:r>
                      <a:r>
                        <a:rPr lang="sl-SI" sz="1600" b="0" kern="1200" dirty="0" smtClean="0">
                          <a:solidFill>
                            <a:schemeClr val="dk1"/>
                          </a:solidFill>
                          <a:effectLst/>
                          <a:latin typeface="+mn-lt"/>
                          <a:ea typeface="+mn-ea"/>
                          <a:cs typeface="+mn-cs"/>
                        </a:rPr>
                        <a:t>Pogodbeno partnerstvo za izvedbo projekta EIP, ki ga morajo sestavljati najmanj trije partnerji (kmetijsko gospodarstvo, svetovalec in raziskovalec). </a:t>
                      </a:r>
                    </a:p>
                    <a:p>
                      <a:endParaRPr lang="sl-SI" sz="1600" b="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kern="1200" dirty="0" smtClean="0">
                          <a:solidFill>
                            <a:schemeClr val="tx1"/>
                          </a:solidFill>
                          <a:effectLst/>
                          <a:latin typeface="+mn-lt"/>
                          <a:ea typeface="+mn-ea"/>
                          <a:cs typeface="+mn-cs"/>
                        </a:rPr>
                        <a:t>Podpora za razvojna partnerstva raziskovalnih institucij:</a:t>
                      </a:r>
                      <a:r>
                        <a:rPr lang="sl-SI" sz="1600" b="0" kern="1200" baseline="0" dirty="0" smtClean="0">
                          <a:solidFill>
                            <a:schemeClr val="tx1"/>
                          </a:solidFill>
                          <a:effectLst/>
                          <a:latin typeface="+mn-lt"/>
                          <a:ea typeface="+mn-ea"/>
                          <a:cs typeface="+mn-cs"/>
                        </a:rPr>
                        <a:t> </a:t>
                      </a:r>
                      <a:r>
                        <a:rPr lang="sl-SI" sz="1600" b="0" kern="1200" dirty="0" smtClean="0">
                          <a:solidFill>
                            <a:schemeClr val="dk1"/>
                          </a:solidFill>
                          <a:effectLst/>
                          <a:latin typeface="+mn-lt"/>
                          <a:ea typeface="+mn-ea"/>
                          <a:cs typeface="+mn-cs"/>
                        </a:rPr>
                        <a:t>Partnerstva raziskovalnih institucij (vključno z izvajalci javnih služb in nosilci javnih pooblastil na področju kmetijstva).</a:t>
                      </a:r>
                      <a:endParaRPr lang="sl-SI" sz="1600" b="0" dirty="0" smtClean="0">
                        <a:latin typeface="+mn-lt"/>
                      </a:endParaRPr>
                    </a:p>
                  </a:txBody>
                  <a:tcPr anchor="ctr"/>
                </a:tc>
                <a:extLst>
                  <a:ext uri="{0D108BD9-81ED-4DB2-BD59-A6C34878D82A}">
                    <a16:rowId xmlns:a16="http://schemas.microsoft.com/office/drawing/2014/main" val="4137751886"/>
                  </a:ext>
                </a:extLst>
              </a:tr>
              <a:tr h="108476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GB" sz="1600" b="0" kern="1200" dirty="0" err="1" smtClean="0">
                          <a:effectLst/>
                          <a:latin typeface="+mn-lt"/>
                        </a:rPr>
                        <a:t>Opis</a:t>
                      </a:r>
                      <a:r>
                        <a:rPr lang="en-GB" sz="1600" b="0" kern="1200" dirty="0" smtClean="0">
                          <a:effectLst/>
                          <a:latin typeface="+mn-lt"/>
                        </a:rPr>
                        <a:t> </a:t>
                      </a:r>
                      <a:r>
                        <a:rPr lang="en-GB" sz="1600" b="0" kern="1200" dirty="0" err="1" smtClean="0">
                          <a:effectLst/>
                          <a:latin typeface="+mn-lt"/>
                        </a:rPr>
                        <a:t>intervencije</a:t>
                      </a:r>
                      <a:endParaRPr lang="sl-SI" sz="1600" b="0" kern="1200" dirty="0">
                        <a:solidFill>
                          <a:schemeClr val="dk1"/>
                        </a:solidFill>
                        <a:effectLst/>
                        <a:latin typeface="+mn-lt"/>
                        <a:ea typeface="+mn-ea"/>
                        <a:cs typeface="+mn-cs"/>
                      </a:endParaRPr>
                    </a:p>
                  </a:txBody>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kern="1200" dirty="0" smtClean="0">
                          <a:solidFill>
                            <a:schemeClr val="dk1"/>
                          </a:solidFill>
                          <a:effectLst/>
                          <a:latin typeface="+mn-lt"/>
                          <a:ea typeface="+mn-ea"/>
                          <a:cs typeface="+mn-cs"/>
                        </a:rPr>
                        <a:t>Namen podpora za projekte EIP je spodbuditi tehnološki razvoj in uvedbo novih rešitev za reševanje konkretnih, specifičnih izzivov in ciljev na področju kmetijstva, gozdarstva in podeželja. Predstavlja enega izmed načinov posredovanja novih znanj, praks, tehnologij, procesov in digitalizacije v prakso.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600" b="0" kern="1200" dirty="0" smtClean="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600" b="0" kern="1200" dirty="0" smtClean="0">
                          <a:solidFill>
                            <a:schemeClr val="dk1"/>
                          </a:solidFill>
                          <a:effectLst/>
                          <a:latin typeface="+mn-lt"/>
                          <a:ea typeface="+mn-ea"/>
                          <a:cs typeface="+mn-cs"/>
                        </a:rPr>
                        <a:t>Preko razvojnih partnerstev raziskovalnih institucij želimo okrepiti tudi sodelovanje ter izmenjavo znanja in informacij med raziskovalnimi institucijami, dejavnimi v kmetijskem, živilskem in gozdarskem sektorju.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600" b="0" kern="1200" dirty="0" smtClean="0">
                        <a:solidFill>
                          <a:schemeClr val="dk1"/>
                        </a:solidFill>
                        <a:effectLst/>
                        <a:latin typeface="+mn-lt"/>
                        <a:ea typeface="+mn-ea"/>
                        <a:cs typeface="+mn-cs"/>
                      </a:endParaRPr>
                    </a:p>
                    <a:p>
                      <a:r>
                        <a:rPr lang="sl-SI" sz="1600" b="0" kern="1200" dirty="0" smtClean="0">
                          <a:solidFill>
                            <a:schemeClr val="dk1"/>
                          </a:solidFill>
                          <a:effectLst/>
                          <a:latin typeface="+mn-lt"/>
                          <a:ea typeface="+mn-ea"/>
                          <a:cs typeface="+mn-cs"/>
                        </a:rPr>
                        <a:t>Intervencija se deli na dve </a:t>
                      </a:r>
                      <a:r>
                        <a:rPr lang="sl-SI" sz="1600" b="0" kern="1200" dirty="0" err="1" smtClean="0">
                          <a:solidFill>
                            <a:schemeClr val="dk1"/>
                          </a:solidFill>
                          <a:effectLst/>
                          <a:latin typeface="+mn-lt"/>
                          <a:ea typeface="+mn-ea"/>
                          <a:cs typeface="+mn-cs"/>
                        </a:rPr>
                        <a:t>podintervenciji</a:t>
                      </a:r>
                      <a:r>
                        <a:rPr lang="sl-SI" sz="1600" b="0" kern="1200" dirty="0" smtClean="0">
                          <a:solidFill>
                            <a:schemeClr val="dk1"/>
                          </a:solidFill>
                          <a:effectLst/>
                          <a:latin typeface="+mn-lt"/>
                          <a:ea typeface="+mn-ea"/>
                          <a:cs typeface="+mn-cs"/>
                        </a:rPr>
                        <a:t>: Podpora za projekte EIP in Podpora za razvojna partnerstva raziskovalnih institucij</a:t>
                      </a:r>
                      <a:endParaRPr lang="sl-SI" sz="1600" b="0" u="none" kern="1200" dirty="0">
                        <a:solidFill>
                          <a:schemeClr val="dk1"/>
                        </a:solidFill>
                        <a:latin typeface="+mn-lt"/>
                        <a:ea typeface="+mn-ea"/>
                        <a:cs typeface="Arial" panose="020B0604020202020204" pitchFamily="34" charset="0"/>
                      </a:endParaRPr>
                    </a:p>
                  </a:txBody>
                  <a:tcPr marL="114300" marR="114300" marT="0" marB="0" anchor="ctr"/>
                </a:tc>
                <a:extLst>
                  <a:ext uri="{0D108BD9-81ED-4DB2-BD59-A6C34878D82A}">
                    <a16:rowId xmlns:a16="http://schemas.microsoft.com/office/drawing/2014/main" val="553674916"/>
                  </a:ext>
                </a:extLst>
              </a:tr>
              <a:tr h="1312703">
                <a:tc>
                  <a:txBody>
                    <a:bodyPr/>
                    <a:lstStyle/>
                    <a:p>
                      <a:r>
                        <a:rPr lang="en-GB" sz="1600" b="0" kern="1200" smtClean="0">
                          <a:effectLst/>
                          <a:latin typeface="+mn-lt"/>
                        </a:rPr>
                        <a:t>Oblika in stopnja podpore</a:t>
                      </a:r>
                      <a:endParaRPr lang="sl-SI" sz="1600" b="0" kern="1200" dirty="0">
                        <a:solidFill>
                          <a:schemeClr val="tx1"/>
                        </a:solidFill>
                        <a:effectLst/>
                        <a:latin typeface="+mn-lt"/>
                        <a:ea typeface="+mn-ea"/>
                        <a:cs typeface="+mn-cs"/>
                      </a:endParaRPr>
                    </a:p>
                  </a:txBody>
                  <a:tcPr/>
                </a:tc>
                <a:tc>
                  <a:txBody>
                    <a:bodyPr/>
                    <a:lstStyle/>
                    <a:p>
                      <a:r>
                        <a:rPr lang="sl-SI" sz="1600" b="0" kern="1200" dirty="0" smtClean="0">
                          <a:solidFill>
                            <a:schemeClr val="tx1"/>
                          </a:solidFill>
                          <a:effectLst/>
                          <a:latin typeface="+mn-lt"/>
                          <a:ea typeface="+mn-ea"/>
                          <a:cs typeface="+mn-cs"/>
                        </a:rPr>
                        <a:t>Nepovratna podpora. Delna uporaba poenostavljenih oblik stroškov. Stopnja podpore znaša do 100%, razen za naložbe v opredmetena in neopredmetena sredstva, kjer znaša stopnja podpore do 75 % upravičenih stroškov naložbe. </a:t>
                      </a:r>
                    </a:p>
                  </a:txBody>
                  <a:tcPr marL="114300" marR="114300" marT="0" marB="0" anchor="ctr"/>
                </a:tc>
                <a:extLst>
                  <a:ext uri="{0D108BD9-81ED-4DB2-BD59-A6C34878D82A}">
                    <a16:rowId xmlns:a16="http://schemas.microsoft.com/office/drawing/2014/main" val="10004"/>
                  </a:ext>
                </a:extLst>
              </a:tr>
            </a:tbl>
          </a:graphicData>
        </a:graphic>
      </p:graphicFrame>
      <p:sp>
        <p:nvSpPr>
          <p:cNvPr id="3" name="Pravokotnik 2"/>
          <p:cNvSpPr/>
          <p:nvPr/>
        </p:nvSpPr>
        <p:spPr>
          <a:xfrm>
            <a:off x="277415" y="125971"/>
            <a:ext cx="6568612" cy="1446550"/>
          </a:xfrm>
          <a:prstGeom prst="rect">
            <a:avLst/>
          </a:prstGeom>
        </p:spPr>
        <p:txBody>
          <a:bodyPr wrap="square">
            <a:spAutoFit/>
          </a:bodyPr>
          <a:lstStyle/>
          <a:p>
            <a:r>
              <a:rPr lang="sl-SI" sz="2000" b="1" dirty="0" smtClean="0">
                <a:solidFill>
                  <a:schemeClr val="accent6">
                    <a:lumMod val="75000"/>
                  </a:schemeClr>
                </a:solidFill>
              </a:rPr>
              <a:t>Intervencija:</a:t>
            </a:r>
            <a:endParaRPr lang="sl-SI" sz="2000" b="1" dirty="0" smtClean="0">
              <a:solidFill>
                <a:schemeClr val="accent6">
                  <a:lumMod val="75000"/>
                </a:schemeClr>
              </a:solidFill>
            </a:endParaRPr>
          </a:p>
          <a:p>
            <a:r>
              <a:rPr lang="en-GB" sz="2400" b="1" dirty="0" smtClean="0">
                <a:solidFill>
                  <a:schemeClr val="accent4">
                    <a:lumMod val="75000"/>
                  </a:schemeClr>
                </a:solidFill>
              </a:rPr>
              <a:t>PODPORA </a:t>
            </a:r>
            <a:r>
              <a:rPr lang="en-GB" sz="2400" b="1" dirty="0">
                <a:solidFill>
                  <a:schemeClr val="accent4">
                    <a:lumMod val="75000"/>
                  </a:schemeClr>
                </a:solidFill>
              </a:rPr>
              <a:t>ZA PROJEKTE EIP TER RAZVOJNA PARTNERSTVA RAZISKOVALNIH INSTITUCIJ</a:t>
            </a:r>
          </a:p>
          <a:p>
            <a:r>
              <a:rPr lang="sl-SI" sz="2000" b="1" dirty="0">
                <a:solidFill>
                  <a:schemeClr val="accent6">
                    <a:lumMod val="75000"/>
                  </a:schemeClr>
                </a:solidFill>
              </a:rPr>
              <a:t>2 </a:t>
            </a:r>
            <a:r>
              <a:rPr lang="sl-SI" sz="2000" b="1" dirty="0" err="1">
                <a:solidFill>
                  <a:schemeClr val="accent6">
                    <a:lumMod val="75000"/>
                  </a:schemeClr>
                </a:solidFill>
              </a:rPr>
              <a:t>p</a:t>
            </a:r>
            <a:r>
              <a:rPr lang="sl-SI" sz="2000" b="1" dirty="0" err="1" smtClean="0">
                <a:solidFill>
                  <a:schemeClr val="accent6">
                    <a:lumMod val="75000"/>
                  </a:schemeClr>
                </a:solidFill>
              </a:rPr>
              <a:t>odintervenciji</a:t>
            </a:r>
            <a:endParaRPr lang="sl-SI" sz="2000" b="1" dirty="0">
              <a:solidFill>
                <a:schemeClr val="accent6">
                  <a:lumMod val="75000"/>
                </a:schemeClr>
              </a:solidFill>
            </a:endParaRPr>
          </a:p>
        </p:txBody>
      </p:sp>
    </p:spTree>
    <p:extLst>
      <p:ext uri="{BB962C8B-B14F-4D97-AF65-F5344CB8AC3E}">
        <p14:creationId xmlns:p14="http://schemas.microsoft.com/office/powerpoint/2010/main" val="417069923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Pravokotnik 1"/>
          <p:cNvSpPr>
            <a:spLocks noChangeArrowheads="1"/>
          </p:cNvSpPr>
          <p:nvPr/>
        </p:nvSpPr>
        <p:spPr bwMode="auto">
          <a:xfrm>
            <a:off x="542093" y="1038225"/>
            <a:ext cx="8731939"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defRPr/>
            </a:pPr>
            <a:r>
              <a:rPr lang="sl-SI" altLang="sl-SI" sz="2400" b="1" dirty="0">
                <a:solidFill>
                  <a:schemeClr val="accent6">
                    <a:lumMod val="75000"/>
                  </a:schemeClr>
                </a:solidFill>
              </a:rPr>
              <a:t>Shema javnih služb v proizvodnji kmetijskih rastlin in nalog rastlinske genske banke z izvajalci</a:t>
            </a:r>
          </a:p>
        </p:txBody>
      </p:sp>
      <p:sp>
        <p:nvSpPr>
          <p:cNvPr id="78851" name="PoljeZBesedilom 2"/>
          <p:cNvSpPr txBox="1">
            <a:spLocks noChangeArrowheads="1"/>
          </p:cNvSpPr>
          <p:nvPr/>
        </p:nvSpPr>
        <p:spPr bwMode="auto">
          <a:xfrm>
            <a:off x="2524125" y="4962525"/>
            <a:ext cx="1841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sl-SI" altLang="sl-SI" sz="1800"/>
          </a:p>
        </p:txBody>
      </p:sp>
      <p:pic>
        <p:nvPicPr>
          <p:cNvPr id="788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668" y="1263694"/>
            <a:ext cx="1066800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684077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značba mesta številke diapozitiva 2"/>
          <p:cNvSpPr>
            <a:spLocks noGrp="1"/>
          </p:cNvSpPr>
          <p:nvPr>
            <p:ph type="sldNum" sz="quarter" idx="12"/>
          </p:nvPr>
        </p:nvSpPr>
        <p:spPr/>
        <p:txBody>
          <a:bodyPr/>
          <a:lstStyle/>
          <a:p>
            <a:pPr>
              <a:defRPr/>
            </a:pPr>
            <a:fld id="{C3C2D47B-A66C-4573-9C44-B6B26583D05B}" type="slidenum">
              <a:rPr lang="sl-SI" altLang="sl-SI" smtClean="0"/>
              <a:pPr>
                <a:defRPr/>
              </a:pPr>
              <a:t>26</a:t>
            </a:fld>
            <a:endParaRPr lang="sl-SI" altLang="sl-SI"/>
          </a:p>
        </p:txBody>
      </p:sp>
      <p:pic>
        <p:nvPicPr>
          <p:cNvPr id="4" name="Slika 3"/>
          <p:cNvPicPr/>
          <p:nvPr/>
        </p:nvPicPr>
        <p:blipFill>
          <a:blip r:embed="rId3"/>
          <a:stretch>
            <a:fillRect/>
          </a:stretch>
        </p:blipFill>
        <p:spPr>
          <a:xfrm>
            <a:off x="348940" y="130629"/>
            <a:ext cx="8392885" cy="6114596"/>
          </a:xfrm>
          <a:prstGeom prst="rect">
            <a:avLst/>
          </a:prstGeom>
        </p:spPr>
      </p:pic>
      <p:sp>
        <p:nvSpPr>
          <p:cNvPr id="5" name="PoljeZBesedilom 4"/>
          <p:cNvSpPr txBox="1"/>
          <p:nvPr/>
        </p:nvSpPr>
        <p:spPr>
          <a:xfrm>
            <a:off x="609600" y="476806"/>
            <a:ext cx="4550229" cy="584775"/>
          </a:xfrm>
          <a:prstGeom prst="rect">
            <a:avLst/>
          </a:prstGeom>
          <a:solidFill>
            <a:schemeClr val="bg1"/>
          </a:solidFill>
        </p:spPr>
        <p:txBody>
          <a:bodyPr wrap="square" rtlCol="0">
            <a:spAutoFit/>
          </a:bodyPr>
          <a:lstStyle/>
          <a:p>
            <a:r>
              <a:rPr lang="sl-SI" sz="3200" b="1" dirty="0" smtClean="0"/>
              <a:t>PARTNERSTVA?</a:t>
            </a:r>
            <a:endParaRPr lang="sl-SI" sz="3200" b="1" dirty="0"/>
          </a:p>
        </p:txBody>
      </p:sp>
      <p:sp>
        <p:nvSpPr>
          <p:cNvPr id="6" name="Pravokotnik 5"/>
          <p:cNvSpPr/>
          <p:nvPr/>
        </p:nvSpPr>
        <p:spPr>
          <a:xfrm>
            <a:off x="7624485" y="3927515"/>
            <a:ext cx="4356845" cy="1154162"/>
          </a:xfrm>
          <a:prstGeom prst="rect">
            <a:avLst/>
          </a:prstGeom>
          <a:solidFill>
            <a:schemeClr val="bg1"/>
          </a:solidFill>
          <a:ln>
            <a:noFill/>
          </a:ln>
        </p:spPr>
        <p:style>
          <a:lnRef idx="0">
            <a:schemeClr val="accent3"/>
          </a:lnRef>
          <a:fillRef idx="3">
            <a:schemeClr val="accent3"/>
          </a:fillRef>
          <a:effectRef idx="3">
            <a:schemeClr val="accent3"/>
          </a:effectRef>
          <a:fontRef idx="minor">
            <a:schemeClr val="lt1"/>
          </a:fontRef>
        </p:style>
        <p:txBody>
          <a:bodyPr wrap="square">
            <a:spAutoFit/>
          </a:bodyPr>
          <a:lstStyle/>
          <a:p>
            <a:pPr lvl="0">
              <a:lnSpc>
                <a:spcPct val="115000"/>
              </a:lnSpc>
              <a:spcAft>
                <a:spcPts val="0"/>
              </a:spcAft>
            </a:pPr>
            <a:r>
              <a:rPr lang="sl-SI" sz="1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Primeri:</a:t>
            </a:r>
          </a:p>
          <a:p>
            <a:pPr marL="342900" lvl="0" indent="-342900">
              <a:lnSpc>
                <a:spcPct val="115000"/>
              </a:lnSpc>
              <a:spcAft>
                <a:spcPts val="0"/>
              </a:spcAft>
              <a:buFont typeface="Symbol" panose="05050102010706020507" pitchFamily="18" charset="2"/>
              <a:buChar char=""/>
            </a:pPr>
            <a:r>
              <a:rPr lang="sl-SI" sz="1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Partnerstvo </a:t>
            </a:r>
            <a:r>
              <a:rPr lang="sl-SI" sz="1000" dirty="0">
                <a:solidFill>
                  <a:schemeClr val="tx1"/>
                </a:solidFill>
                <a:latin typeface="Arial" panose="020B0604020202020204" pitchFamily="34" charset="0"/>
                <a:ea typeface="Times New Roman" panose="02020603050405020304" pitchFamily="18" charset="0"/>
                <a:cs typeface="Arial" panose="020B0604020202020204" pitchFamily="34" charset="0"/>
              </a:rPr>
              <a:t>za poljedelstvo, vrtnarstvo in semenarstvo</a:t>
            </a:r>
            <a:endParaRPr lang="sl-SI" sz="10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l-SI" sz="1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Partnerstvo </a:t>
            </a:r>
            <a:r>
              <a:rPr lang="sl-SI" sz="1000" dirty="0">
                <a:solidFill>
                  <a:schemeClr val="tx1"/>
                </a:solidFill>
                <a:latin typeface="Arial" panose="020B0604020202020204" pitchFamily="34" charset="0"/>
                <a:ea typeface="Times New Roman" panose="02020603050405020304" pitchFamily="18" charset="0"/>
                <a:cs typeface="Arial" panose="020B0604020202020204" pitchFamily="34" charset="0"/>
              </a:rPr>
              <a:t>za hmeljarstvo in namakanje </a:t>
            </a:r>
            <a:endParaRPr lang="sl-SI" sz="10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l-SI" sz="1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Partnerstvo </a:t>
            </a:r>
            <a:r>
              <a:rPr lang="sl-SI" sz="1000" dirty="0">
                <a:solidFill>
                  <a:schemeClr val="tx1"/>
                </a:solidFill>
                <a:latin typeface="Arial" panose="020B0604020202020204" pitchFamily="34" charset="0"/>
                <a:ea typeface="Times New Roman" panose="02020603050405020304" pitchFamily="18" charset="0"/>
                <a:cs typeface="Arial" panose="020B0604020202020204" pitchFamily="34" charset="0"/>
              </a:rPr>
              <a:t>za sadjarstvo</a:t>
            </a:r>
            <a:endParaRPr lang="sl-SI" sz="10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l-SI" sz="1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Partnerstvo za </a:t>
            </a:r>
            <a:r>
              <a:rPr lang="sl-SI" sz="1000" dirty="0">
                <a:solidFill>
                  <a:schemeClr val="tx1"/>
                </a:solidFill>
                <a:latin typeface="Arial" panose="020B0604020202020204" pitchFamily="34" charset="0"/>
                <a:ea typeface="Times New Roman" panose="02020603050405020304" pitchFamily="18" charset="0"/>
                <a:cs typeface="Arial" panose="020B0604020202020204" pitchFamily="34" charset="0"/>
              </a:rPr>
              <a:t>vinogradništvo</a:t>
            </a:r>
            <a:endParaRPr lang="sl-SI" sz="10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ct val="115000"/>
              </a:lnSpc>
              <a:spcAft>
                <a:spcPts val="0"/>
              </a:spcAft>
              <a:buFont typeface="Symbol" panose="05050102010706020507" pitchFamily="18" charset="2"/>
              <a:buChar char=""/>
            </a:pPr>
            <a:r>
              <a:rPr lang="sl-SI" sz="1000" dirty="0" smtClean="0">
                <a:solidFill>
                  <a:schemeClr val="tx1"/>
                </a:solidFill>
                <a:latin typeface="Arial" panose="020B0604020202020204" pitchFamily="34" charset="0"/>
                <a:ea typeface="Times New Roman" panose="02020603050405020304" pitchFamily="18" charset="0"/>
                <a:cs typeface="Arial" panose="020B0604020202020204" pitchFamily="34" charset="0"/>
              </a:rPr>
              <a:t>Partnerstvo za </a:t>
            </a:r>
            <a:r>
              <a:rPr lang="sl-SI" sz="1000" dirty="0" err="1">
                <a:solidFill>
                  <a:schemeClr val="tx1"/>
                </a:solidFill>
                <a:latin typeface="Arial" panose="020B0604020202020204" pitchFamily="34" charset="0"/>
                <a:ea typeface="Times New Roman" panose="02020603050405020304" pitchFamily="18" charset="0"/>
                <a:cs typeface="Arial" panose="020B0604020202020204" pitchFamily="34" charset="0"/>
              </a:rPr>
              <a:t>oljkarstvo</a:t>
            </a:r>
            <a:endParaRPr lang="sl-SI" sz="100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794462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ravokotnik 2"/>
          <p:cNvSpPr/>
          <p:nvPr/>
        </p:nvSpPr>
        <p:spPr>
          <a:xfrm>
            <a:off x="3721871" y="3167761"/>
            <a:ext cx="4089902" cy="584775"/>
          </a:xfrm>
          <a:prstGeom prst="rect">
            <a:avLst/>
          </a:prstGeom>
        </p:spPr>
        <p:txBody>
          <a:bodyPr wrap="none">
            <a:spAutoFit/>
          </a:bodyPr>
          <a:lstStyle/>
          <a:p>
            <a:r>
              <a:rPr lang="sl-SI" sz="3200" b="1" dirty="0" smtClean="0">
                <a:solidFill>
                  <a:schemeClr val="accent6">
                    <a:lumMod val="75000"/>
                  </a:schemeClr>
                </a:solidFill>
              </a:rPr>
              <a:t>HVALA ZA POZORNOST</a:t>
            </a:r>
            <a:endParaRPr lang="sl-SI" sz="3200" b="1" dirty="0" smtClean="0">
              <a:solidFill>
                <a:schemeClr val="accent6">
                  <a:lumMod val="75000"/>
                </a:schemeClr>
              </a:solidFill>
            </a:endParaRPr>
          </a:p>
        </p:txBody>
      </p:sp>
    </p:spTree>
    <p:extLst>
      <p:ext uri="{BB962C8B-B14F-4D97-AF65-F5344CB8AC3E}">
        <p14:creationId xmlns:p14="http://schemas.microsoft.com/office/powerpoint/2010/main" val="27136902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496613" y="804215"/>
            <a:ext cx="10972800" cy="355282"/>
          </a:xfrm>
        </p:spPr>
        <p:txBody>
          <a:bodyPr>
            <a:normAutofit fontScale="90000"/>
          </a:bodyPr>
          <a:lstStyle/>
          <a:p>
            <a:r>
              <a:rPr lang="sl-SI" sz="3600" b="1" dirty="0" smtClean="0">
                <a:solidFill>
                  <a:schemeClr val="accent6">
                    <a:lumMod val="75000"/>
                  </a:schemeClr>
                </a:solidFill>
                <a:latin typeface="+mn-lt"/>
              </a:rPr>
              <a:t>UREDBA ZA STRATEŠKI NAČRT</a:t>
            </a:r>
            <a:endParaRPr lang="sl-SI" sz="3600" b="1" dirty="0">
              <a:solidFill>
                <a:schemeClr val="accent6">
                  <a:lumMod val="75000"/>
                </a:schemeClr>
              </a:solidFill>
              <a:latin typeface="+mn-lt"/>
            </a:endParaRPr>
          </a:p>
        </p:txBody>
      </p:sp>
      <p:sp>
        <p:nvSpPr>
          <p:cNvPr id="3" name="Označba mesta vsebine 2"/>
          <p:cNvSpPr>
            <a:spLocks noGrp="1"/>
          </p:cNvSpPr>
          <p:nvPr>
            <p:ph idx="1"/>
          </p:nvPr>
        </p:nvSpPr>
        <p:spPr>
          <a:xfrm>
            <a:off x="632008" y="1781830"/>
            <a:ext cx="10972800" cy="4525963"/>
          </a:xfrm>
        </p:spPr>
        <p:txBody>
          <a:bodyPr>
            <a:normAutofit fontScale="92500"/>
          </a:bodyPr>
          <a:lstStyle/>
          <a:p>
            <a:pPr marL="0" indent="0">
              <a:lnSpc>
                <a:spcPct val="100000"/>
              </a:lnSpc>
              <a:buNone/>
            </a:pPr>
            <a:r>
              <a:rPr lang="sl-SI" sz="2200" b="1" dirty="0"/>
              <a:t>4</a:t>
            </a:r>
            <a:r>
              <a:rPr lang="sl-SI" sz="2200" b="1" dirty="0" smtClean="0"/>
              <a:t>. poglavje: </a:t>
            </a:r>
            <a:r>
              <a:rPr lang="sl-SI" sz="2200" b="1" dirty="0"/>
              <a:t>STORITVE KMETIJSKEGA SVETOVANJA </a:t>
            </a:r>
            <a:endParaRPr lang="sl-SI" sz="2200" dirty="0"/>
          </a:p>
          <a:p>
            <a:pPr marL="0" indent="0">
              <a:lnSpc>
                <a:spcPct val="100000"/>
              </a:lnSpc>
              <a:buNone/>
            </a:pPr>
            <a:r>
              <a:rPr lang="sl-SI" sz="2200" b="1" i="1" dirty="0"/>
              <a:t>Člen </a:t>
            </a:r>
            <a:r>
              <a:rPr lang="sl-SI" sz="2200" b="1" i="1" dirty="0" smtClean="0"/>
              <a:t>15: </a:t>
            </a:r>
            <a:r>
              <a:rPr lang="sl-SI" sz="2200" b="1" i="1" dirty="0"/>
              <a:t>Storitve kmetijskega svetovanja </a:t>
            </a:r>
            <a:endParaRPr lang="sl-SI" sz="2200" dirty="0"/>
          </a:p>
          <a:p>
            <a:pPr>
              <a:lnSpc>
                <a:spcPct val="100000"/>
              </a:lnSpc>
            </a:pPr>
            <a:r>
              <a:rPr lang="sl-SI" sz="2200" dirty="0" smtClean="0"/>
              <a:t>Države </a:t>
            </a:r>
            <a:r>
              <a:rPr lang="sl-SI" sz="2200" dirty="0"/>
              <a:t>članice v strateški načrt SKP vključijo sistem za zagotavljanje </a:t>
            </a:r>
            <a:r>
              <a:rPr lang="sl-SI" sz="2200" dirty="0" smtClean="0"/>
              <a:t>storitev </a:t>
            </a:r>
            <a:r>
              <a:rPr lang="sl-SI" sz="2200" dirty="0"/>
              <a:t>svetovanja </a:t>
            </a:r>
            <a:r>
              <a:rPr lang="sl-SI" sz="2200" dirty="0" smtClean="0"/>
              <a:t>kmetovalcem </a:t>
            </a:r>
            <a:r>
              <a:rPr lang="sl-SI" sz="2200" dirty="0"/>
              <a:t>in drugim upravičencem do podpore SKP glede upravljanja z zemljišči in upravljanja s </a:t>
            </a:r>
            <a:r>
              <a:rPr lang="sl-SI" sz="2200" dirty="0" smtClean="0"/>
              <a:t>kmetijami. </a:t>
            </a:r>
            <a:r>
              <a:rPr lang="sl-SI" sz="2200" b="1" dirty="0" smtClean="0"/>
              <a:t>Države </a:t>
            </a:r>
            <a:r>
              <a:rPr lang="sl-SI" sz="2200" b="1" dirty="0"/>
              <a:t>članice lahko uporabijo že obstoječe sisteme. </a:t>
            </a:r>
            <a:endParaRPr lang="sl-SI" sz="2200" dirty="0"/>
          </a:p>
          <a:p>
            <a:pPr>
              <a:lnSpc>
                <a:spcPct val="100000"/>
              </a:lnSpc>
            </a:pPr>
            <a:r>
              <a:rPr lang="sl-SI" sz="2200" dirty="0" smtClean="0"/>
              <a:t>Storitve </a:t>
            </a:r>
            <a:r>
              <a:rPr lang="sl-SI" sz="2200" dirty="0"/>
              <a:t>kmetijskega svetovanja zajemajo gospodarsko, </a:t>
            </a:r>
            <a:r>
              <a:rPr lang="sl-SI" sz="2200" dirty="0" err="1"/>
              <a:t>okoljsko</a:t>
            </a:r>
            <a:r>
              <a:rPr lang="sl-SI" sz="2200" dirty="0"/>
              <a:t> in socialno razsežnost ter zagotavljajo najnovejše tehnične in znanstvene informacije, pridobljene s pomočjo raziskav in inovacij. </a:t>
            </a:r>
            <a:endParaRPr lang="sl-SI" sz="2200" dirty="0" smtClean="0"/>
          </a:p>
          <a:p>
            <a:pPr>
              <a:lnSpc>
                <a:spcPct val="100000"/>
              </a:lnSpc>
            </a:pPr>
            <a:r>
              <a:rPr lang="sl-SI" sz="2200" dirty="0"/>
              <a:t>Storitve kmetijskega svetovanja so vključene v medsebojno povezane storitve kmetijskih svetovalcev, raziskovalcev, organizacij kmetov in drugih ustreznih zainteresiranih strani, ki </a:t>
            </a:r>
            <a:r>
              <a:rPr lang="sl-SI" sz="2200" dirty="0" smtClean="0"/>
              <a:t>tvorijo AKIS.</a:t>
            </a:r>
          </a:p>
          <a:p>
            <a:pPr>
              <a:lnSpc>
                <a:spcPct val="100000"/>
              </a:lnSpc>
            </a:pPr>
            <a:r>
              <a:rPr lang="sl-SI" sz="2200" dirty="0" smtClean="0"/>
              <a:t>Države </a:t>
            </a:r>
            <a:r>
              <a:rPr lang="sl-SI" sz="2200" dirty="0"/>
              <a:t>članice zagotovijo, da je kmetijsko svetovanje nepristransko in da svetovalci niso v navzkrižju interesov.</a:t>
            </a:r>
          </a:p>
          <a:p>
            <a:pPr>
              <a:lnSpc>
                <a:spcPct val="100000"/>
              </a:lnSpc>
            </a:pPr>
            <a:r>
              <a:rPr lang="sl-SI" sz="2200" dirty="0" smtClean="0"/>
              <a:t>Osnovni okvir storitev kmetijskega svetovanja.</a:t>
            </a:r>
            <a:endParaRPr lang="sl-SI" sz="2200" dirty="0"/>
          </a:p>
          <a:p>
            <a:endParaRPr lang="sl-SI" sz="2400" dirty="0"/>
          </a:p>
        </p:txBody>
      </p:sp>
      <p:sp>
        <p:nvSpPr>
          <p:cNvPr id="4" name="Označba mesta številke diapozitiva 3"/>
          <p:cNvSpPr>
            <a:spLocks noGrp="1"/>
          </p:cNvSpPr>
          <p:nvPr>
            <p:ph type="sldNum" sz="quarter" idx="12"/>
          </p:nvPr>
        </p:nvSpPr>
        <p:spPr/>
        <p:txBody>
          <a:bodyPr/>
          <a:lstStyle/>
          <a:p>
            <a:pPr>
              <a:defRPr/>
            </a:pPr>
            <a:fld id="{B510687E-20BC-4CC7-AF38-DA9DD57688F9}" type="slidenum">
              <a:rPr lang="sl-SI" altLang="sl-SI" smtClean="0"/>
              <a:pPr>
                <a:defRPr/>
              </a:pPr>
              <a:t>3</a:t>
            </a:fld>
            <a:endParaRPr lang="sl-SI" altLang="sl-SI"/>
          </a:p>
        </p:txBody>
      </p:sp>
    </p:spTree>
    <p:extLst>
      <p:ext uri="{BB962C8B-B14F-4D97-AF65-F5344CB8AC3E}">
        <p14:creationId xmlns:p14="http://schemas.microsoft.com/office/powerpoint/2010/main" val="34363172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268433" y="531613"/>
            <a:ext cx="2462240" cy="1032750"/>
          </a:xfrm>
          <a:noFill/>
        </p:spPr>
        <p:style>
          <a:lnRef idx="3">
            <a:schemeClr val="lt1"/>
          </a:lnRef>
          <a:fillRef idx="1">
            <a:schemeClr val="accent6"/>
          </a:fillRef>
          <a:effectRef idx="1">
            <a:schemeClr val="accent6"/>
          </a:effectRef>
          <a:fontRef idx="minor">
            <a:schemeClr val="lt1"/>
          </a:fontRef>
        </p:style>
        <p:txBody>
          <a:bodyPr>
            <a:normAutofit/>
          </a:bodyPr>
          <a:lstStyle/>
          <a:p>
            <a:r>
              <a:rPr lang="sl-SI" sz="3200" b="1" dirty="0" smtClean="0">
                <a:solidFill>
                  <a:schemeClr val="accent6">
                    <a:lumMod val="75000"/>
                  </a:schemeClr>
                </a:solidFill>
              </a:rPr>
              <a:t>SHEMA AKIS</a:t>
            </a:r>
            <a:endParaRPr lang="sl-SI" sz="3200" b="1" dirty="0">
              <a:solidFill>
                <a:schemeClr val="accent6">
                  <a:lumMod val="75000"/>
                </a:schemeClr>
              </a:solidFill>
            </a:endParaRPr>
          </a:p>
        </p:txBody>
      </p:sp>
      <p:sp>
        <p:nvSpPr>
          <p:cNvPr id="4" name="Označba mesta številke diapozitiva 3"/>
          <p:cNvSpPr>
            <a:spLocks noGrp="1"/>
          </p:cNvSpPr>
          <p:nvPr>
            <p:ph type="sldNum" sz="quarter" idx="12"/>
          </p:nvPr>
        </p:nvSpPr>
        <p:spPr/>
        <p:txBody>
          <a:bodyPr/>
          <a:lstStyle/>
          <a:p>
            <a:pPr>
              <a:defRPr/>
            </a:pPr>
            <a:fld id="{B510687E-20BC-4CC7-AF38-DA9DD57688F9}" type="slidenum">
              <a:rPr lang="sl-SI" altLang="sl-SI" smtClean="0"/>
              <a:pPr>
                <a:defRPr/>
              </a:pPr>
              <a:t>4</a:t>
            </a:fld>
            <a:endParaRPr lang="sl-SI" altLang="sl-SI"/>
          </a:p>
        </p:txBody>
      </p:sp>
      <p:pic>
        <p:nvPicPr>
          <p:cNvPr id="3" name="Slika 2"/>
          <p:cNvPicPr>
            <a:picLocks noChangeAspect="1"/>
          </p:cNvPicPr>
          <p:nvPr/>
        </p:nvPicPr>
        <p:blipFill>
          <a:blip r:embed="rId3"/>
          <a:stretch>
            <a:fillRect/>
          </a:stretch>
        </p:blipFill>
        <p:spPr>
          <a:xfrm>
            <a:off x="3048003" y="0"/>
            <a:ext cx="9143998" cy="6858000"/>
          </a:xfrm>
          <a:prstGeom prst="rect">
            <a:avLst/>
          </a:prstGeom>
        </p:spPr>
      </p:pic>
      <p:sp>
        <p:nvSpPr>
          <p:cNvPr id="5" name="Pravokotnik 4"/>
          <p:cNvSpPr/>
          <p:nvPr/>
        </p:nvSpPr>
        <p:spPr>
          <a:xfrm>
            <a:off x="268433" y="1920611"/>
            <a:ext cx="2462240" cy="4031873"/>
          </a:xfrm>
          <a:prstGeom prst="rect">
            <a:avLst/>
          </a:prstGeom>
        </p:spPr>
        <p:txBody>
          <a:bodyPr wrap="square">
            <a:spAutoFit/>
          </a:bodyPr>
          <a:lstStyle/>
          <a:p>
            <a:pPr marL="285750" indent="-285750">
              <a:buFontTx/>
              <a:buChar char="-"/>
            </a:pPr>
            <a:r>
              <a:rPr lang="sl-SI" sz="2400" b="1" dirty="0" smtClean="0">
                <a:solidFill>
                  <a:srgbClr val="FFC000"/>
                </a:solidFill>
              </a:rPr>
              <a:t>Sistem je kompleksen!</a:t>
            </a:r>
          </a:p>
          <a:p>
            <a:pPr marL="285750" indent="-285750">
              <a:buFontTx/>
              <a:buChar char="-"/>
            </a:pPr>
            <a:endParaRPr lang="sl-SI" sz="1600" b="1" dirty="0">
              <a:latin typeface="+mj-lt"/>
            </a:endParaRPr>
          </a:p>
          <a:p>
            <a:pPr marL="285750" indent="-285750">
              <a:buFontTx/>
              <a:buChar char="-"/>
            </a:pPr>
            <a:r>
              <a:rPr lang="sl-SI" sz="1600" dirty="0" smtClean="0">
                <a:latin typeface="+mj-lt"/>
              </a:rPr>
              <a:t>Izboljšati / okrepiti je treba to,  kar nakazujemo s črtkanimi puščicami tako glede sodelovanja kot izmenjave znanja, predvsem pa zagotoviti boljše upravljanje - torej definirati koordinacijsko telo AKIS, vključno z vzpostavitvijo enotne platforme AKIS.</a:t>
            </a:r>
            <a:endParaRPr lang="sl-SI" sz="1600" dirty="0">
              <a:latin typeface="+mj-lt"/>
            </a:endParaRPr>
          </a:p>
        </p:txBody>
      </p:sp>
    </p:spTree>
    <p:extLst>
      <p:ext uri="{BB962C8B-B14F-4D97-AF65-F5344CB8AC3E}">
        <p14:creationId xmlns:p14="http://schemas.microsoft.com/office/powerpoint/2010/main" val="1908498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57464" y="236789"/>
            <a:ext cx="6172200" cy="1325563"/>
          </a:xfrm>
        </p:spPr>
        <p:txBody>
          <a:bodyPr>
            <a:normAutofit fontScale="90000"/>
          </a:bodyPr>
          <a:lstStyle/>
          <a:p>
            <a:r>
              <a:rPr lang="en-US" sz="3200" b="1" dirty="0">
                <a:solidFill>
                  <a:schemeClr val="accent6">
                    <a:lumMod val="75000"/>
                  </a:schemeClr>
                </a:solidFill>
                <a:latin typeface="+mn-lt"/>
              </a:rPr>
              <a:t>RAZISKAVE V PODPORO TRAJNOSTNEMU RAZVOJU KMETIJSTVA IN GOZDARSTVA</a:t>
            </a:r>
            <a:endParaRPr lang="sl-SI" sz="3200" b="1" dirty="0">
              <a:solidFill>
                <a:schemeClr val="accent6">
                  <a:lumMod val="75000"/>
                </a:schemeClr>
              </a:solidFill>
              <a:latin typeface="+mn-lt"/>
            </a:endParaRPr>
          </a:p>
        </p:txBody>
      </p:sp>
      <p:sp>
        <p:nvSpPr>
          <p:cNvPr id="3" name="Označba mesta vsebine 2"/>
          <p:cNvSpPr>
            <a:spLocks noGrp="1"/>
          </p:cNvSpPr>
          <p:nvPr>
            <p:ph idx="1"/>
          </p:nvPr>
        </p:nvSpPr>
        <p:spPr>
          <a:xfrm>
            <a:off x="677779" y="1728788"/>
            <a:ext cx="10515600" cy="4764024"/>
          </a:xfrm>
        </p:spPr>
        <p:txBody>
          <a:bodyPr>
            <a:normAutofit fontScale="92500" lnSpcReduction="10000"/>
          </a:bodyPr>
          <a:lstStyle/>
          <a:p>
            <a:r>
              <a:rPr lang="sl-SI" sz="2000" dirty="0" smtClean="0"/>
              <a:t>Slovenija ima razvit institucionalni raziskovalni okvir v okviru 4 univerz ter 2 večjih in 2 manjših inštitutov</a:t>
            </a:r>
          </a:p>
          <a:p>
            <a:r>
              <a:rPr lang="sl-SI" sz="2000" dirty="0" smtClean="0"/>
              <a:t>Področje kmetijstva in gozdarstva zajema </a:t>
            </a:r>
            <a:r>
              <a:rPr lang="sl-SI" sz="2000" b="1" dirty="0" smtClean="0"/>
              <a:t>približno 700 raziskovalcev </a:t>
            </a:r>
            <a:r>
              <a:rPr lang="sl-SI" sz="2000" dirty="0" smtClean="0"/>
              <a:t>in tehničnega osebja</a:t>
            </a:r>
          </a:p>
          <a:p>
            <a:r>
              <a:rPr lang="sl-SI" sz="2000" dirty="0" smtClean="0"/>
              <a:t>Finančna sredstva za raziskave:</a:t>
            </a:r>
          </a:p>
          <a:p>
            <a:pPr lvl="1"/>
            <a:r>
              <a:rPr lang="sl-SI" sz="1600" dirty="0" smtClean="0"/>
              <a:t>Sredstva EU: okvirni programi EU za raziskave in inovacije, drugi evropski viri</a:t>
            </a:r>
          </a:p>
          <a:p>
            <a:pPr lvl="1"/>
            <a:r>
              <a:rPr lang="sl-SI" sz="1600" dirty="0"/>
              <a:t>N</a:t>
            </a:r>
            <a:r>
              <a:rPr lang="sl-SI" sz="1600" dirty="0" smtClean="0"/>
              <a:t>acionalna sredstva:</a:t>
            </a:r>
          </a:p>
          <a:p>
            <a:pPr lvl="2"/>
            <a:r>
              <a:rPr lang="sl-SI" sz="1200" dirty="0" smtClean="0"/>
              <a:t>Agencija za razvojno raziskovalno dejavnost: aplikativni projekti, infrastrukturni centri, mladi raziskovalci</a:t>
            </a:r>
          </a:p>
          <a:p>
            <a:pPr lvl="2"/>
            <a:r>
              <a:rPr lang="sl-SI" sz="1200" dirty="0" smtClean="0"/>
              <a:t>Agencija za razvojno raziskovalno dejavnost in sofinanciranje resornih ministrstev: Ciljno usmerjeni raziskovalni programi (usmerjene raziskave po vzoru EU programa </a:t>
            </a:r>
            <a:r>
              <a:rPr lang="sl-SI" sz="1200" dirty="0" err="1" smtClean="0"/>
              <a:t>Horizon</a:t>
            </a:r>
            <a:r>
              <a:rPr lang="sl-SI" sz="1200" dirty="0" smtClean="0"/>
              <a:t>);</a:t>
            </a:r>
          </a:p>
          <a:p>
            <a:pPr lvl="2"/>
            <a:r>
              <a:rPr lang="sl-SI" sz="1200" dirty="0" smtClean="0"/>
              <a:t>Letna </a:t>
            </a:r>
            <a:r>
              <a:rPr lang="sl-SI" sz="1200" dirty="0" smtClean="0"/>
              <a:t>sredstva za </a:t>
            </a:r>
            <a:r>
              <a:rPr lang="sl-SI" sz="1200" dirty="0" smtClean="0"/>
              <a:t>raziskave v kmetijstvu v Sloveniji: </a:t>
            </a:r>
            <a:r>
              <a:rPr lang="sl-SI" sz="1200" b="1" dirty="0" smtClean="0"/>
              <a:t>4 do 5 mio EUR</a:t>
            </a:r>
          </a:p>
          <a:p>
            <a:r>
              <a:rPr lang="sl-SI" sz="2000" dirty="0" smtClean="0"/>
              <a:t> </a:t>
            </a:r>
            <a:r>
              <a:rPr lang="sl-SI" sz="2400" dirty="0" smtClean="0"/>
              <a:t>Ocena podpore sistemu AKIS – šibke točke:</a:t>
            </a:r>
          </a:p>
          <a:p>
            <a:pPr lvl="1"/>
            <a:r>
              <a:rPr lang="sl-SI" sz="1600" dirty="0" smtClean="0"/>
              <a:t>Premajhen obseg finančnih sredstev za raziskave in raziskovalno infrastrukturo in opremo</a:t>
            </a:r>
          </a:p>
          <a:p>
            <a:pPr lvl="1"/>
            <a:r>
              <a:rPr lang="sl-SI" sz="1600" dirty="0" smtClean="0"/>
              <a:t>Stagnacija nekaterih pomembnih raziskovalnih disciplin (živinoreja, mehanizacija, rastlinska pridelava ...)</a:t>
            </a:r>
          </a:p>
          <a:p>
            <a:pPr lvl="1"/>
            <a:r>
              <a:rPr lang="sl-SI" sz="1600" dirty="0" smtClean="0"/>
              <a:t>Nezadosten </a:t>
            </a:r>
            <a:r>
              <a:rPr lang="sl-SI" sz="1600" dirty="0" smtClean="0"/>
              <a:t>razvoj novih vsebinskih področij (</a:t>
            </a:r>
            <a:r>
              <a:rPr lang="sl-SI" sz="1600" dirty="0" err="1" smtClean="0"/>
              <a:t>agroekologija</a:t>
            </a:r>
            <a:r>
              <a:rPr lang="sl-SI" sz="1600" dirty="0" smtClean="0"/>
              <a:t>, digitalizacija, prehrana, razvoj podeželja, podnebne spremembe…)</a:t>
            </a:r>
          </a:p>
          <a:p>
            <a:pPr lvl="1"/>
            <a:r>
              <a:rPr lang="sl-SI" sz="1600" dirty="0" smtClean="0"/>
              <a:t>Pomanjkanje demonstracijskih centrov</a:t>
            </a:r>
          </a:p>
          <a:p>
            <a:pPr lvl="1"/>
            <a:r>
              <a:rPr lang="sl-SI" sz="1600" dirty="0" smtClean="0"/>
              <a:t>Pomanjkanje multidisciplinarni raziskav</a:t>
            </a:r>
          </a:p>
          <a:p>
            <a:pPr lvl="1"/>
            <a:r>
              <a:rPr lang="sl-SI" sz="1600" dirty="0" smtClean="0"/>
              <a:t>Slabo sodelovanje med raziskovalnimi skupinami različnih institucij</a:t>
            </a:r>
            <a:endParaRPr lang="sl-SI" sz="1200" dirty="0"/>
          </a:p>
        </p:txBody>
      </p:sp>
    </p:spTree>
    <p:extLst>
      <p:ext uri="{BB962C8B-B14F-4D97-AF65-F5344CB8AC3E}">
        <p14:creationId xmlns:p14="http://schemas.microsoft.com/office/powerpoint/2010/main" val="20426315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oljeZBesedilom 1"/>
          <p:cNvSpPr txBox="1"/>
          <p:nvPr/>
        </p:nvSpPr>
        <p:spPr>
          <a:xfrm>
            <a:off x="7176294" y="1906589"/>
            <a:ext cx="2138363" cy="1754187"/>
          </a:xfrm>
          <a:prstGeom prst="rect">
            <a:avLst/>
          </a:prstGeom>
          <a:solidFill>
            <a:schemeClr val="accent4">
              <a:lumMod val="20000"/>
              <a:lumOff val="8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r>
              <a:rPr lang="sl-SI" b="1" dirty="0">
                <a:solidFill>
                  <a:srgbClr val="002060"/>
                </a:solidFill>
                <a:cs typeface="Arial" panose="020B0604020202020204" pitchFamily="34" charset="0"/>
              </a:rPr>
              <a:t>Direktorat za gozdarstvo:</a:t>
            </a:r>
          </a:p>
          <a:p>
            <a:pPr marL="285750" indent="-285750">
              <a:buFontTx/>
              <a:buChar char="-"/>
              <a:defRPr/>
            </a:pPr>
            <a:r>
              <a:rPr lang="sl-SI" dirty="0">
                <a:solidFill>
                  <a:srgbClr val="002060"/>
                </a:solidFill>
                <a:cs typeface="Arial" panose="020B0604020202020204" pitchFamily="34" charset="0"/>
              </a:rPr>
              <a:t>Javna gozdarska služba</a:t>
            </a:r>
          </a:p>
          <a:p>
            <a:pPr marL="285750" indent="-285750">
              <a:buFontTx/>
              <a:buChar char="-"/>
              <a:defRPr/>
            </a:pPr>
            <a:r>
              <a:rPr lang="sl-SI" dirty="0">
                <a:solidFill>
                  <a:srgbClr val="002060"/>
                </a:solidFill>
                <a:cs typeface="Arial" panose="020B0604020202020204" pitchFamily="34" charset="0"/>
              </a:rPr>
              <a:t>JS v ribištvu</a:t>
            </a:r>
          </a:p>
        </p:txBody>
      </p:sp>
      <p:sp>
        <p:nvSpPr>
          <p:cNvPr id="3" name="PoljeZBesedilom 2"/>
          <p:cNvSpPr txBox="1"/>
          <p:nvPr/>
        </p:nvSpPr>
        <p:spPr>
          <a:xfrm>
            <a:off x="748507" y="1906589"/>
            <a:ext cx="3662362" cy="4524375"/>
          </a:xfrm>
          <a:prstGeom prst="rect">
            <a:avLst/>
          </a:prstGeom>
          <a:solidFill>
            <a:schemeClr val="accent4">
              <a:lumMod val="60000"/>
              <a:lumOff val="4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r>
              <a:rPr lang="sl-SI" b="1" dirty="0">
                <a:solidFill>
                  <a:srgbClr val="002060"/>
                </a:solidFill>
                <a:cs typeface="Arial" panose="020B0604020202020204" pitchFamily="34" charset="0"/>
              </a:rPr>
              <a:t>Direktorat za kmetijstvo:</a:t>
            </a:r>
          </a:p>
          <a:p>
            <a:pPr marL="285750" indent="-285750">
              <a:buFontTx/>
              <a:buChar char="-"/>
              <a:defRPr/>
            </a:pPr>
            <a:r>
              <a:rPr lang="sl-SI" dirty="0">
                <a:solidFill>
                  <a:srgbClr val="002060"/>
                </a:solidFill>
                <a:cs typeface="Arial" panose="020B0604020202020204" pitchFamily="34" charset="0"/>
              </a:rPr>
              <a:t>JS kmetijskega svetovanja</a:t>
            </a:r>
          </a:p>
          <a:p>
            <a:pPr marL="285750" indent="-285750">
              <a:buFontTx/>
              <a:buChar char="-"/>
              <a:defRPr/>
            </a:pPr>
            <a:r>
              <a:rPr lang="sl-SI" dirty="0">
                <a:solidFill>
                  <a:srgbClr val="002060"/>
                </a:solidFill>
                <a:cs typeface="Arial" panose="020B0604020202020204" pitchFamily="34" charset="0"/>
              </a:rPr>
              <a:t>JS strokovnih nalog v živinoreji</a:t>
            </a:r>
          </a:p>
          <a:p>
            <a:pPr marL="285750" indent="-285750">
              <a:buFontTx/>
              <a:buChar char="-"/>
              <a:defRPr/>
            </a:pPr>
            <a:r>
              <a:rPr lang="sl-SI" dirty="0">
                <a:solidFill>
                  <a:srgbClr val="002060"/>
                </a:solidFill>
                <a:cs typeface="Arial" panose="020B0604020202020204" pitchFamily="34" charset="0"/>
              </a:rPr>
              <a:t>JS svetovanja v čebelarstvu</a:t>
            </a:r>
          </a:p>
          <a:p>
            <a:pPr marL="285750" indent="-285750">
              <a:buFontTx/>
              <a:buChar char="-"/>
              <a:defRPr/>
            </a:pPr>
            <a:r>
              <a:rPr lang="sl-SI" dirty="0">
                <a:solidFill>
                  <a:srgbClr val="002060"/>
                </a:solidFill>
                <a:cs typeface="Arial" panose="020B0604020202020204" pitchFamily="34" charset="0"/>
              </a:rPr>
              <a:t>JS nalog živalske genske banke</a:t>
            </a:r>
          </a:p>
          <a:p>
            <a:pPr marL="285750" indent="-285750">
              <a:buFontTx/>
              <a:buChar char="-"/>
              <a:defRPr/>
            </a:pPr>
            <a:r>
              <a:rPr lang="sl-SI" dirty="0">
                <a:solidFill>
                  <a:srgbClr val="002060"/>
                </a:solidFill>
                <a:cs typeface="Arial" panose="020B0604020202020204" pitchFamily="34" charset="0"/>
              </a:rPr>
              <a:t>JS v poljedelstvu</a:t>
            </a:r>
          </a:p>
          <a:p>
            <a:pPr marL="285750" indent="-285750">
              <a:buFontTx/>
              <a:buChar char="-"/>
              <a:defRPr/>
            </a:pPr>
            <a:r>
              <a:rPr lang="sl-SI" dirty="0">
                <a:solidFill>
                  <a:srgbClr val="002060"/>
                </a:solidFill>
                <a:cs typeface="Arial" panose="020B0604020202020204" pitchFamily="34" charset="0"/>
              </a:rPr>
              <a:t>JS v vrtnarstvu</a:t>
            </a:r>
          </a:p>
          <a:p>
            <a:pPr marL="285750" indent="-285750">
              <a:buFontTx/>
              <a:buChar char="-"/>
              <a:defRPr/>
            </a:pPr>
            <a:r>
              <a:rPr lang="sl-SI" dirty="0">
                <a:solidFill>
                  <a:srgbClr val="002060"/>
                </a:solidFill>
                <a:cs typeface="Arial" panose="020B0604020202020204" pitchFamily="34" charset="0"/>
              </a:rPr>
              <a:t>JS v sadjarstvu</a:t>
            </a:r>
          </a:p>
          <a:p>
            <a:pPr marL="285750" indent="-285750">
              <a:buFontTx/>
              <a:buChar char="-"/>
              <a:defRPr/>
            </a:pPr>
            <a:r>
              <a:rPr lang="sl-SI" dirty="0">
                <a:solidFill>
                  <a:srgbClr val="002060"/>
                </a:solidFill>
                <a:cs typeface="Arial" panose="020B0604020202020204" pitchFamily="34" charset="0"/>
              </a:rPr>
              <a:t>JS v vinogradništvu</a:t>
            </a:r>
          </a:p>
          <a:p>
            <a:pPr marL="285750" indent="-285750">
              <a:buFontTx/>
              <a:buChar char="-"/>
              <a:defRPr/>
            </a:pPr>
            <a:r>
              <a:rPr lang="sl-SI" dirty="0">
                <a:solidFill>
                  <a:srgbClr val="002060"/>
                </a:solidFill>
                <a:cs typeface="Arial" panose="020B0604020202020204" pitchFamily="34" charset="0"/>
              </a:rPr>
              <a:t>JS v </a:t>
            </a:r>
            <a:r>
              <a:rPr lang="sl-SI" dirty="0" err="1">
                <a:solidFill>
                  <a:srgbClr val="002060"/>
                </a:solidFill>
                <a:cs typeface="Arial" panose="020B0604020202020204" pitchFamily="34" charset="0"/>
              </a:rPr>
              <a:t>oljkarstvu</a:t>
            </a:r>
            <a:endParaRPr lang="sl-SI" dirty="0">
              <a:solidFill>
                <a:srgbClr val="002060"/>
              </a:solidFill>
              <a:cs typeface="Arial" panose="020B0604020202020204" pitchFamily="34" charset="0"/>
            </a:endParaRPr>
          </a:p>
          <a:p>
            <a:pPr marL="285750" indent="-285750">
              <a:buFontTx/>
              <a:buChar char="-"/>
              <a:defRPr/>
            </a:pPr>
            <a:r>
              <a:rPr lang="sl-SI" dirty="0">
                <a:solidFill>
                  <a:srgbClr val="002060"/>
                </a:solidFill>
                <a:cs typeface="Arial" panose="020B0604020202020204" pitchFamily="34" charset="0"/>
              </a:rPr>
              <a:t>JS v hmeljarstvu</a:t>
            </a:r>
          </a:p>
          <a:p>
            <a:pPr marL="285750" indent="-285750">
              <a:buFontTx/>
              <a:buChar char="-"/>
              <a:defRPr/>
            </a:pPr>
            <a:r>
              <a:rPr lang="sl-SI" dirty="0">
                <a:solidFill>
                  <a:srgbClr val="002060"/>
                </a:solidFill>
                <a:cs typeface="Arial" panose="020B0604020202020204" pitchFamily="34" charset="0"/>
              </a:rPr>
              <a:t>JS nalog rastlinske genske banke</a:t>
            </a:r>
          </a:p>
          <a:p>
            <a:pPr marL="285750" indent="-285750">
              <a:buFontTx/>
              <a:buChar char="-"/>
              <a:defRPr/>
            </a:pPr>
            <a:r>
              <a:rPr lang="sl-SI" dirty="0">
                <a:solidFill>
                  <a:srgbClr val="002060"/>
                </a:solidFill>
                <a:cs typeface="Arial" panose="020B0604020202020204" pitchFamily="34" charset="0"/>
              </a:rPr>
              <a:t>Državna JS na osuševalnih in namakalnih sistemih</a:t>
            </a:r>
          </a:p>
        </p:txBody>
      </p:sp>
      <p:sp>
        <p:nvSpPr>
          <p:cNvPr id="4" name="PoljeZBesedilom 3"/>
          <p:cNvSpPr txBox="1"/>
          <p:nvPr/>
        </p:nvSpPr>
        <p:spPr>
          <a:xfrm>
            <a:off x="4705243" y="1906589"/>
            <a:ext cx="2232025" cy="3138487"/>
          </a:xfrm>
          <a:prstGeom prst="rect">
            <a:avLst/>
          </a:prstGeom>
          <a:solidFill>
            <a:schemeClr val="accent4">
              <a:lumMod val="40000"/>
              <a:lumOff val="60000"/>
            </a:schemeClr>
          </a:solidFill>
        </p:spPr>
        <p:style>
          <a:lnRef idx="1">
            <a:schemeClr val="accent1"/>
          </a:lnRef>
          <a:fillRef idx="2">
            <a:schemeClr val="accent1"/>
          </a:fillRef>
          <a:effectRef idx="1">
            <a:schemeClr val="accent1"/>
          </a:effectRef>
          <a:fontRef idx="minor">
            <a:schemeClr val="dk1"/>
          </a:fontRef>
        </p:style>
        <p:txBody>
          <a:bodyPr>
            <a:spAutoFit/>
          </a:bodyPr>
          <a:lstStyle/>
          <a:p>
            <a:pPr eaLnBrk="1" hangingPunct="1">
              <a:defRPr/>
            </a:pPr>
            <a:r>
              <a:rPr lang="sl-SI" b="1" dirty="0">
                <a:solidFill>
                  <a:srgbClr val="002060"/>
                </a:solidFill>
                <a:cs typeface="Arial" panose="020B0604020202020204" pitchFamily="34" charset="0"/>
              </a:rPr>
              <a:t>Uprava za varno hrano, veterinarstvo in varstvo rastlin:</a:t>
            </a:r>
          </a:p>
          <a:p>
            <a:pPr marL="285750" indent="-285750">
              <a:buFontTx/>
              <a:buChar char="-"/>
              <a:defRPr/>
            </a:pPr>
            <a:r>
              <a:rPr lang="sl-SI" dirty="0">
                <a:solidFill>
                  <a:srgbClr val="002060"/>
                </a:solidFill>
                <a:cs typeface="Arial" panose="020B0604020202020204" pitchFamily="34" charset="0"/>
              </a:rPr>
              <a:t>JS v veterinarstvu</a:t>
            </a:r>
          </a:p>
          <a:p>
            <a:pPr marL="285750" indent="-285750">
              <a:buFontTx/>
              <a:buChar char="-"/>
              <a:defRPr/>
            </a:pPr>
            <a:r>
              <a:rPr lang="sl-SI" dirty="0">
                <a:solidFill>
                  <a:srgbClr val="002060"/>
                </a:solidFill>
                <a:cs typeface="Arial" panose="020B0604020202020204" pitchFamily="34" charset="0"/>
              </a:rPr>
              <a:t>JS zdravstvenega varstva rastlin v povezavi z NAP-IVR</a:t>
            </a:r>
          </a:p>
        </p:txBody>
      </p:sp>
      <p:sp>
        <p:nvSpPr>
          <p:cNvPr id="75781" name="PoljeZBesedilom 4"/>
          <p:cNvSpPr txBox="1">
            <a:spLocks noChangeArrowheads="1"/>
          </p:cNvSpPr>
          <p:nvPr/>
        </p:nvSpPr>
        <p:spPr bwMode="auto">
          <a:xfrm>
            <a:off x="748507" y="267672"/>
            <a:ext cx="499970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Font typeface="Arial" panose="020B0604020202020204" pitchFamily="34" charset="0"/>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Font typeface="Arial" panose="020B0604020202020204" pitchFamily="34" charset="0"/>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sl-SI" altLang="sl-SI" sz="2400" b="1" dirty="0">
                <a:solidFill>
                  <a:schemeClr val="accent6">
                    <a:lumMod val="75000"/>
                  </a:schemeClr>
                </a:solidFill>
              </a:rPr>
              <a:t>JAVNE SLUŽBE V KMETIJSTVU, </a:t>
            </a:r>
          </a:p>
          <a:p>
            <a:pPr eaLnBrk="1" hangingPunct="1">
              <a:spcBef>
                <a:spcPct val="0"/>
              </a:spcBef>
              <a:buFontTx/>
              <a:buNone/>
            </a:pPr>
            <a:r>
              <a:rPr lang="sl-SI" altLang="sl-SI" sz="2400" b="1" dirty="0">
                <a:solidFill>
                  <a:schemeClr val="accent6">
                    <a:lumMod val="75000"/>
                  </a:schemeClr>
                </a:solidFill>
              </a:rPr>
              <a:t>GOZDARSTVU IN PREHRANI</a:t>
            </a:r>
          </a:p>
        </p:txBody>
      </p:sp>
      <p:sp>
        <p:nvSpPr>
          <p:cNvPr id="6" name="PoljeZBesedilom 5"/>
          <p:cNvSpPr txBox="1"/>
          <p:nvPr/>
        </p:nvSpPr>
        <p:spPr>
          <a:xfrm>
            <a:off x="748507" y="1137738"/>
            <a:ext cx="8566150" cy="584200"/>
          </a:xfrm>
          <a:prstGeom prst="rect">
            <a:avLst/>
          </a:prstGeom>
          <a:solidFill>
            <a:schemeClr val="accent6">
              <a:lumMod val="75000"/>
            </a:schemeClr>
          </a:solidFill>
        </p:spPr>
        <p:style>
          <a:lnRef idx="1">
            <a:schemeClr val="accent1"/>
          </a:lnRef>
          <a:fillRef idx="2">
            <a:schemeClr val="accent1"/>
          </a:fillRef>
          <a:effectRef idx="1">
            <a:schemeClr val="accent1"/>
          </a:effectRef>
          <a:fontRef idx="minor">
            <a:schemeClr val="dk1"/>
          </a:fontRef>
        </p:style>
        <p:txBody>
          <a:bodyPr>
            <a:spAutoFit/>
          </a:bodyPr>
          <a:lstStyle/>
          <a:p>
            <a:pPr algn="ctr" eaLnBrk="1" hangingPunct="1">
              <a:defRPr/>
            </a:pPr>
            <a:r>
              <a:rPr lang="sl-SI" sz="3200" b="1" dirty="0">
                <a:solidFill>
                  <a:schemeClr val="bg1"/>
                </a:solidFill>
              </a:rPr>
              <a:t>MKGP</a:t>
            </a:r>
          </a:p>
        </p:txBody>
      </p:sp>
      <p:sp>
        <p:nvSpPr>
          <p:cNvPr id="7" name="Elipsa 6"/>
          <p:cNvSpPr/>
          <p:nvPr/>
        </p:nvSpPr>
        <p:spPr>
          <a:xfrm>
            <a:off x="3290789" y="4168776"/>
            <a:ext cx="2596684" cy="693628"/>
          </a:xfrm>
          <a:prstGeom prst="ellipse">
            <a:avLst/>
          </a:prstGeom>
          <a:solidFill>
            <a:schemeClr val="accent2">
              <a:lumMod val="75000"/>
            </a:schemeClr>
          </a:solidFill>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sl-SI" sz="1400" b="1" dirty="0">
                <a:solidFill>
                  <a:schemeClr val="bg1"/>
                </a:solidFill>
              </a:rPr>
              <a:t>KOORDINACIJA PO PODROČJIH</a:t>
            </a:r>
          </a:p>
        </p:txBody>
      </p:sp>
    </p:spTree>
    <p:extLst>
      <p:ext uri="{BB962C8B-B14F-4D97-AF65-F5344CB8AC3E}">
        <p14:creationId xmlns:p14="http://schemas.microsoft.com/office/powerpoint/2010/main" val="601396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p:txBody>
          <a:bodyPr>
            <a:normAutofit/>
          </a:bodyPr>
          <a:lstStyle/>
          <a:p>
            <a:r>
              <a:rPr lang="sl-SI" sz="3200" b="1" dirty="0" smtClean="0">
                <a:solidFill>
                  <a:schemeClr val="accent6">
                    <a:lumMod val="75000"/>
                  </a:schemeClr>
                </a:solidFill>
                <a:latin typeface="+mn-lt"/>
              </a:rPr>
              <a:t>SVETOVALNE STORITVE </a:t>
            </a:r>
            <a:endParaRPr lang="sl-SI" sz="3200" b="1" dirty="0">
              <a:solidFill>
                <a:schemeClr val="accent6">
                  <a:lumMod val="75000"/>
                </a:schemeClr>
              </a:solidFill>
              <a:latin typeface="+mn-lt"/>
            </a:endParaRPr>
          </a:p>
        </p:txBody>
      </p:sp>
      <p:sp>
        <p:nvSpPr>
          <p:cNvPr id="3" name="Označba mesta vsebine 2"/>
          <p:cNvSpPr>
            <a:spLocks noGrp="1"/>
          </p:cNvSpPr>
          <p:nvPr>
            <p:ph idx="1"/>
          </p:nvPr>
        </p:nvSpPr>
        <p:spPr/>
        <p:txBody>
          <a:bodyPr>
            <a:normAutofit/>
          </a:bodyPr>
          <a:lstStyle/>
          <a:p>
            <a:pPr algn="just"/>
            <a:r>
              <a:rPr lang="sl-SI" sz="2300" dirty="0" smtClean="0"/>
              <a:t>Javna služba kmetijskega svetovanja (JSSK)</a:t>
            </a:r>
          </a:p>
          <a:p>
            <a:pPr algn="just"/>
            <a:r>
              <a:rPr lang="sl-SI" sz="2300" dirty="0" smtClean="0"/>
              <a:t>Javna služba svetovanja v čebelarstvu (JSSČ)</a:t>
            </a:r>
          </a:p>
          <a:p>
            <a:pPr algn="just"/>
            <a:r>
              <a:rPr lang="sl-SI" sz="2300" dirty="0" smtClean="0"/>
              <a:t>Zavod za gozdove Slovenije (ZGS) - svetovanje na področju gozdarstva</a:t>
            </a:r>
          </a:p>
          <a:p>
            <a:pPr algn="just"/>
            <a:r>
              <a:rPr lang="sl-SI" sz="2300" dirty="0" smtClean="0"/>
              <a:t>zasebni svetovalci, ki delujejo na trgu</a:t>
            </a:r>
          </a:p>
          <a:p>
            <a:pPr algn="just"/>
            <a:endParaRPr lang="sl-SI" sz="2300" dirty="0" smtClean="0"/>
          </a:p>
          <a:p>
            <a:pPr lvl="1" algn="just"/>
            <a:r>
              <a:rPr lang="sl-SI" sz="2000" dirty="0" smtClean="0"/>
              <a:t>Javne svetovalne službe imajo v veliki meri stabilen javni vir financiranja.</a:t>
            </a:r>
          </a:p>
          <a:p>
            <a:pPr lvl="1" algn="just"/>
            <a:r>
              <a:rPr lang="sl-SI" sz="2000" dirty="0" smtClean="0"/>
              <a:t>Pokrivajo celotno ozemlje države in vsa ključna področja kmetijstva.</a:t>
            </a:r>
          </a:p>
          <a:p>
            <a:pPr lvl="1" algn="just"/>
            <a:r>
              <a:rPr lang="sl-SI" sz="2000" dirty="0" smtClean="0"/>
              <a:t>Pri izvajanju javnih storitev v skladu z zakonom ne sme biti nasprotja interesov, izvajalci pa morajo biti neodvisni.</a:t>
            </a:r>
            <a:endParaRPr lang="sl-SI" sz="1800" dirty="0">
              <a:solidFill>
                <a:srgbClr val="FF0000"/>
              </a:solidFill>
            </a:endParaRPr>
          </a:p>
        </p:txBody>
      </p:sp>
    </p:spTree>
    <p:extLst>
      <p:ext uri="{BB962C8B-B14F-4D97-AF65-F5344CB8AC3E}">
        <p14:creationId xmlns:p14="http://schemas.microsoft.com/office/powerpoint/2010/main" val="2146621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Pravokotnik 1"/>
          <p:cNvSpPr>
            <a:spLocks noChangeArrowheads="1"/>
          </p:cNvSpPr>
          <p:nvPr/>
        </p:nvSpPr>
        <p:spPr bwMode="auto">
          <a:xfrm>
            <a:off x="3830638" y="3244851"/>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endParaRPr lang="sl-SI" altLang="sl-SI" sz="1800">
              <a:latin typeface="Tahoma" panose="020B0604030504040204" pitchFamily="34" charset="0"/>
              <a:cs typeface="Tahoma" panose="020B0604030504040204" pitchFamily="34" charset="0"/>
            </a:endParaRPr>
          </a:p>
          <a:p>
            <a:pPr lvl="1" eaLnBrk="1" hangingPunct="1">
              <a:spcBef>
                <a:spcPct val="0"/>
              </a:spcBef>
              <a:buFontTx/>
              <a:buNone/>
            </a:pPr>
            <a:r>
              <a:rPr lang="sl-SI" altLang="sl-SI" sz="1800">
                <a:latin typeface="Tahoma" panose="020B0604030504040204" pitchFamily="34" charset="0"/>
                <a:cs typeface="Tahoma" panose="020B0604030504040204" pitchFamily="34" charset="0"/>
              </a:rPr>
              <a:t> </a:t>
            </a:r>
          </a:p>
        </p:txBody>
      </p:sp>
      <p:sp>
        <p:nvSpPr>
          <p:cNvPr id="13316" name="PoljeZBesedilom 13"/>
          <p:cNvSpPr txBox="1">
            <a:spLocks noChangeArrowheads="1"/>
          </p:cNvSpPr>
          <p:nvPr/>
        </p:nvSpPr>
        <p:spPr bwMode="auto">
          <a:xfrm>
            <a:off x="698871" y="677405"/>
            <a:ext cx="9144000" cy="1015663"/>
          </a:xfrm>
          <a:prstGeom prst="rect">
            <a:avLst/>
          </a:prstGeom>
          <a:ln>
            <a:noFill/>
          </a:ln>
        </p:spPr>
        <p:style>
          <a:lnRef idx="2">
            <a:schemeClr val="accent6"/>
          </a:lnRef>
          <a:fillRef idx="1">
            <a:schemeClr val="lt1"/>
          </a:fillRef>
          <a:effectRef idx="0">
            <a:schemeClr val="accent6"/>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None/>
            </a:pPr>
            <a:r>
              <a:rPr lang="sl-SI" b="1" dirty="0" smtClean="0">
                <a:solidFill>
                  <a:srgbClr val="70AD47">
                    <a:lumMod val="75000"/>
                  </a:srgbClr>
                </a:solidFill>
                <a:latin typeface="Calibri" panose="020F0502020204030204"/>
              </a:rPr>
              <a:t>KMETIJSKO SVETOVANJA</a:t>
            </a:r>
            <a:endParaRPr lang="en-AU" altLang="fr-FR" b="1" dirty="0" smtClean="0">
              <a:solidFill>
                <a:schemeClr val="accent6">
                  <a:lumMod val="75000"/>
                </a:schemeClr>
              </a:solidFill>
              <a:latin typeface="+mn-lt"/>
              <a:cs typeface="Tahoma" panose="020B0604030504040204" pitchFamily="34" charset="0"/>
            </a:endParaRPr>
          </a:p>
          <a:p>
            <a:pPr>
              <a:spcBef>
                <a:spcPct val="0"/>
              </a:spcBef>
              <a:buNone/>
            </a:pPr>
            <a:r>
              <a:rPr lang="sl-SI" altLang="fr-FR" sz="2800" b="1" dirty="0" smtClean="0">
                <a:solidFill>
                  <a:schemeClr val="accent6">
                    <a:lumMod val="75000"/>
                  </a:schemeClr>
                </a:solidFill>
                <a:latin typeface="+mn-lt"/>
                <a:cs typeface="Tahoma" panose="020B0604030504040204" pitchFamily="34" charset="0"/>
              </a:rPr>
              <a:t>Interakcija z glavnimi deležniki AKIS-a v Sloveniji</a:t>
            </a:r>
            <a:endParaRPr lang="sl-SI" altLang="fr-FR" sz="2800" dirty="0">
              <a:solidFill>
                <a:schemeClr val="accent6">
                  <a:lumMod val="75000"/>
                </a:schemeClr>
              </a:solidFill>
              <a:latin typeface="+mn-lt"/>
              <a:cs typeface="Tahoma" panose="020B0604030504040204" pitchFamily="34" charset="0"/>
            </a:endParaRPr>
          </a:p>
        </p:txBody>
      </p:sp>
      <p:sp>
        <p:nvSpPr>
          <p:cNvPr id="13317" name="Pravokotnik 2"/>
          <p:cNvSpPr>
            <a:spLocks noChangeArrowheads="1"/>
          </p:cNvSpPr>
          <p:nvPr/>
        </p:nvSpPr>
        <p:spPr bwMode="auto">
          <a:xfrm>
            <a:off x="1541464" y="2149475"/>
            <a:ext cx="910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fr-FR" sz="1800">
                <a:latin typeface="Tahoma" panose="020B0604030504040204" pitchFamily="34" charset="0"/>
                <a:cs typeface="Tahoma" panose="020B0604030504040204" pitchFamily="34" charset="0"/>
              </a:rPr>
              <a:t> </a:t>
            </a:r>
          </a:p>
          <a:p>
            <a:pPr eaLnBrk="1" hangingPunct="1">
              <a:spcBef>
                <a:spcPct val="0"/>
              </a:spcBef>
              <a:buFontTx/>
              <a:buNone/>
            </a:pPr>
            <a:r>
              <a:rPr lang="sl-SI" altLang="fr-FR" sz="1800">
                <a:latin typeface="Tahoma" panose="020B0604030504040204" pitchFamily="34" charset="0"/>
                <a:cs typeface="Tahoma" panose="020B0604030504040204" pitchFamily="34" charset="0"/>
              </a:rPr>
              <a:t> </a:t>
            </a:r>
          </a:p>
          <a:p>
            <a:pPr eaLnBrk="1" hangingPunct="1">
              <a:spcBef>
                <a:spcPct val="0"/>
              </a:spcBef>
              <a:buFontTx/>
              <a:buNone/>
            </a:pPr>
            <a:r>
              <a:rPr lang="sl-SI" altLang="fr-FR" sz="1800">
                <a:latin typeface="Tahoma" panose="020B0604030504040204" pitchFamily="34" charset="0"/>
                <a:cs typeface="Tahoma" panose="020B0604030504040204" pitchFamily="34" charset="0"/>
              </a:rPr>
              <a:t> </a:t>
            </a:r>
          </a:p>
          <a:p>
            <a:pPr eaLnBrk="1" hangingPunct="1">
              <a:spcBef>
                <a:spcPct val="0"/>
              </a:spcBef>
              <a:buFontTx/>
              <a:buNone/>
            </a:pPr>
            <a:endParaRPr lang="sl-SI" altLang="fr-FR" sz="1800">
              <a:latin typeface="Tahoma" panose="020B0604030504040204" pitchFamily="34" charset="0"/>
              <a:cs typeface="Tahoma" panose="020B0604030504040204" pitchFamily="34" charset="0"/>
            </a:endParaRPr>
          </a:p>
        </p:txBody>
      </p:sp>
      <p:sp>
        <p:nvSpPr>
          <p:cNvPr id="4" name="Ograda vsebine 3"/>
          <p:cNvSpPr>
            <a:spLocks noGrp="1"/>
          </p:cNvSpPr>
          <p:nvPr>
            <p:ph sz="half" idx="1"/>
          </p:nvPr>
        </p:nvSpPr>
        <p:spPr>
          <a:xfrm>
            <a:off x="835494" y="2336800"/>
            <a:ext cx="4248150" cy="4521200"/>
          </a:xfrm>
        </p:spPr>
        <p:txBody>
          <a:bodyPr/>
          <a:lstStyle/>
          <a:p>
            <a:pPr marL="0" indent="0">
              <a:buNone/>
              <a:defRPr/>
            </a:pPr>
            <a:r>
              <a:rPr lang="sl-SI" sz="2000" b="1" dirty="0" smtClean="0">
                <a:ea typeface="Tahoma" panose="020B0604030504040204" pitchFamily="34" charset="0"/>
                <a:cs typeface="Tahoma" panose="020B0604030504040204" pitchFamily="34" charset="0"/>
              </a:rPr>
              <a:t>Izmenjava znanja, ki dobro deluje:</a:t>
            </a:r>
          </a:p>
          <a:p>
            <a:pPr>
              <a:defRPr/>
            </a:pPr>
            <a:r>
              <a:rPr lang="sl-SI" sz="2000" dirty="0" smtClean="0">
                <a:ea typeface="Tahoma" panose="020B0604030504040204" pitchFamily="34" charset="0"/>
                <a:cs typeface="Tahoma" panose="020B0604030504040204" pitchFamily="34" charset="0"/>
              </a:rPr>
              <a:t>Kmetije, organizacije kmetov</a:t>
            </a:r>
          </a:p>
          <a:p>
            <a:pPr>
              <a:defRPr/>
            </a:pPr>
            <a:r>
              <a:rPr lang="sl-SI" sz="2000" dirty="0" smtClean="0">
                <a:ea typeface="Tahoma" panose="020B0604030504040204" pitchFamily="34" charset="0"/>
                <a:cs typeface="Tahoma" panose="020B0604030504040204" pitchFamily="34" charset="0"/>
              </a:rPr>
              <a:t>Operativne skupine (EIP)</a:t>
            </a:r>
          </a:p>
          <a:p>
            <a:pPr>
              <a:defRPr/>
            </a:pPr>
            <a:r>
              <a:rPr lang="sl-SI" sz="2000" dirty="0" smtClean="0">
                <a:ea typeface="Tahoma" panose="020B0604030504040204" pitchFamily="34" charset="0"/>
                <a:cs typeface="Tahoma" panose="020B0604030504040204" pitchFamily="34" charset="0"/>
              </a:rPr>
              <a:t>Ministrstva in druge javne institucije, ki se ukvarjajo z znanjem in inovacijami</a:t>
            </a:r>
          </a:p>
          <a:p>
            <a:pPr>
              <a:defRPr/>
            </a:pPr>
            <a:r>
              <a:rPr lang="sl-SI" sz="2000" dirty="0" smtClean="0">
                <a:ea typeface="Tahoma" panose="020B0604030504040204" pitchFamily="34" charset="0"/>
                <a:cs typeface="Tahoma" panose="020B0604030504040204" pitchFamily="34" charset="0"/>
              </a:rPr>
              <a:t>Podjetja</a:t>
            </a:r>
          </a:p>
          <a:p>
            <a:pPr>
              <a:defRPr/>
            </a:pPr>
            <a:r>
              <a:rPr lang="sl-SI" sz="2000" dirty="0" smtClean="0">
                <a:ea typeface="Tahoma" panose="020B0604030504040204" pitchFamily="34" charset="0"/>
                <a:cs typeface="Tahoma" panose="020B0604030504040204" pitchFamily="34" charset="0"/>
              </a:rPr>
              <a:t>Druge javne službe v kmetijstvu</a:t>
            </a:r>
          </a:p>
          <a:p>
            <a:pPr>
              <a:defRPr/>
            </a:pPr>
            <a:r>
              <a:rPr lang="sl-SI" sz="2000" dirty="0" smtClean="0">
                <a:ea typeface="Tahoma" panose="020B0604030504040204" pitchFamily="34" charset="0"/>
                <a:cs typeface="Tahoma" panose="020B0604030504040204" pitchFamily="34" charset="0"/>
              </a:rPr>
              <a:t>Institucije za lokalni razvoj</a:t>
            </a:r>
            <a:endParaRPr lang="sl-SI" sz="2000" dirty="0">
              <a:ea typeface="Tahoma" panose="020B0604030504040204" pitchFamily="34" charset="0"/>
              <a:cs typeface="Tahoma" panose="020B0604030504040204" pitchFamily="34" charset="0"/>
            </a:endParaRPr>
          </a:p>
        </p:txBody>
      </p:sp>
      <p:sp>
        <p:nvSpPr>
          <p:cNvPr id="13319" name="Ograda vsebine 5"/>
          <p:cNvSpPr>
            <a:spLocks noGrp="1"/>
          </p:cNvSpPr>
          <p:nvPr>
            <p:ph sz="half" idx="2"/>
          </p:nvPr>
        </p:nvSpPr>
        <p:spPr>
          <a:xfrm>
            <a:off x="6336650" y="2332037"/>
            <a:ext cx="4589462" cy="4525963"/>
          </a:xfrm>
        </p:spPr>
        <p:txBody>
          <a:bodyPr/>
          <a:lstStyle/>
          <a:p>
            <a:pPr marL="0" indent="0">
              <a:buNone/>
            </a:pPr>
            <a:r>
              <a:rPr lang="sl-SI" altLang="fr-FR" sz="2000" b="1" dirty="0" smtClean="0">
                <a:cs typeface="Tahoma" panose="020B0604030504040204" pitchFamily="34" charset="0"/>
              </a:rPr>
              <a:t>Tokovi znanja, ki jih je treba okrepiti:</a:t>
            </a:r>
          </a:p>
          <a:p>
            <a:r>
              <a:rPr lang="sl-SI" altLang="fr-FR" sz="2000" dirty="0" smtClean="0">
                <a:cs typeface="Tahoma" panose="020B0604030504040204" pitchFamily="34" charset="0"/>
              </a:rPr>
              <a:t>Kmetijsko izobraževanje (šole, srednje šole, univerze,…)</a:t>
            </a:r>
          </a:p>
          <a:p>
            <a:r>
              <a:rPr lang="sl-SI" altLang="fr-FR" sz="2000" dirty="0" smtClean="0">
                <a:cs typeface="Tahoma" panose="020B0604030504040204" pitchFamily="34" charset="0"/>
              </a:rPr>
              <a:t>Raziskovalni inštituti, Inštituti za uporabne raziskave/Tehnološki centri</a:t>
            </a:r>
          </a:p>
          <a:p>
            <a:r>
              <a:rPr lang="sl-SI" altLang="fr-FR" sz="2000" dirty="0" smtClean="0">
                <a:cs typeface="Tahoma" panose="020B0604030504040204" pitchFamily="34" charset="0"/>
              </a:rPr>
              <a:t>Subjekti, ki zagotavljajo vseživljenjsko usposabljanje</a:t>
            </a:r>
          </a:p>
          <a:p>
            <a:r>
              <a:rPr lang="sl-SI" altLang="fr-FR" sz="2000" dirty="0" smtClean="0">
                <a:cs typeface="Tahoma" panose="020B0604030504040204" pitchFamily="34" charset="0"/>
              </a:rPr>
              <a:t>Agroživilska industrija (predelovalci itd.)</a:t>
            </a:r>
          </a:p>
          <a:p>
            <a:r>
              <a:rPr lang="sl-SI" altLang="fr-FR" sz="2000" dirty="0" smtClean="0">
                <a:cs typeface="Tahoma" panose="020B0604030504040204" pitchFamily="34" charset="0"/>
              </a:rPr>
              <a:t>Zadruge in zveze zadrug</a:t>
            </a:r>
          </a:p>
          <a:p>
            <a:r>
              <a:rPr lang="sl-SI" altLang="fr-FR" sz="2000" dirty="0" smtClean="0">
                <a:cs typeface="Tahoma" panose="020B0604030504040204" pitchFamily="34" charset="0"/>
              </a:rPr>
              <a:t>Mediji in druge nevladne organizacije</a:t>
            </a:r>
            <a:endParaRPr lang="sl-SI" altLang="fr-FR" sz="2000" dirty="0">
              <a:cs typeface="Tahoma" panose="020B0604030504040204" pitchFamily="34" charset="0"/>
            </a:endParaRPr>
          </a:p>
        </p:txBody>
      </p:sp>
      <p:sp>
        <p:nvSpPr>
          <p:cNvPr id="2" name="PoljeZBesedilom 1"/>
          <p:cNvSpPr txBox="1"/>
          <p:nvPr/>
        </p:nvSpPr>
        <p:spPr>
          <a:xfrm>
            <a:off x="4033019" y="1736605"/>
            <a:ext cx="3150419" cy="369332"/>
          </a:xfrm>
          <a:prstGeom prst="rect">
            <a:avLst/>
          </a:prstGeom>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sl-SI" b="1" dirty="0" smtClean="0"/>
              <a:t>POGLED JSKS</a:t>
            </a:r>
            <a:endParaRPr lang="sl-SI" b="1" dirty="0"/>
          </a:p>
        </p:txBody>
      </p:sp>
    </p:spTree>
    <p:extLst>
      <p:ext uri="{BB962C8B-B14F-4D97-AF65-F5344CB8AC3E}">
        <p14:creationId xmlns:p14="http://schemas.microsoft.com/office/powerpoint/2010/main" val="1989596521"/>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Pravokotnik 1"/>
          <p:cNvSpPr>
            <a:spLocks noChangeArrowheads="1"/>
          </p:cNvSpPr>
          <p:nvPr/>
        </p:nvSpPr>
        <p:spPr bwMode="auto">
          <a:xfrm>
            <a:off x="3830638" y="3244851"/>
            <a:ext cx="3352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1" eaLnBrk="1" hangingPunct="1">
              <a:spcBef>
                <a:spcPct val="0"/>
              </a:spcBef>
              <a:buFontTx/>
              <a:buNone/>
            </a:pPr>
            <a:endParaRPr lang="sl-SI" altLang="sl-SI" sz="1800">
              <a:latin typeface="Tahoma" panose="020B0604030504040204" pitchFamily="34" charset="0"/>
              <a:cs typeface="Tahoma" panose="020B0604030504040204" pitchFamily="34" charset="0"/>
            </a:endParaRPr>
          </a:p>
          <a:p>
            <a:pPr lvl="1" eaLnBrk="1" hangingPunct="1">
              <a:spcBef>
                <a:spcPct val="0"/>
              </a:spcBef>
              <a:buFontTx/>
              <a:buNone/>
            </a:pPr>
            <a:r>
              <a:rPr lang="sl-SI" altLang="sl-SI" sz="1800">
                <a:latin typeface="Tahoma" panose="020B0604030504040204" pitchFamily="34" charset="0"/>
                <a:cs typeface="Tahoma" panose="020B0604030504040204" pitchFamily="34" charset="0"/>
              </a:rPr>
              <a:t> </a:t>
            </a:r>
          </a:p>
        </p:txBody>
      </p:sp>
      <p:sp>
        <p:nvSpPr>
          <p:cNvPr id="15365" name="Pravokotnik 2"/>
          <p:cNvSpPr>
            <a:spLocks noChangeArrowheads="1"/>
          </p:cNvSpPr>
          <p:nvPr/>
        </p:nvSpPr>
        <p:spPr bwMode="auto">
          <a:xfrm>
            <a:off x="1541464" y="2149475"/>
            <a:ext cx="910907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sl-SI" altLang="fr-FR" sz="1800">
                <a:latin typeface="Tahoma" panose="020B0604030504040204" pitchFamily="34" charset="0"/>
                <a:cs typeface="Tahoma" panose="020B0604030504040204" pitchFamily="34" charset="0"/>
              </a:rPr>
              <a:t> </a:t>
            </a:r>
          </a:p>
          <a:p>
            <a:pPr eaLnBrk="1" hangingPunct="1">
              <a:spcBef>
                <a:spcPct val="0"/>
              </a:spcBef>
              <a:buFontTx/>
              <a:buNone/>
            </a:pPr>
            <a:r>
              <a:rPr lang="sl-SI" altLang="fr-FR" sz="1800">
                <a:latin typeface="Tahoma" panose="020B0604030504040204" pitchFamily="34" charset="0"/>
                <a:cs typeface="Tahoma" panose="020B0604030504040204" pitchFamily="34" charset="0"/>
              </a:rPr>
              <a:t> </a:t>
            </a:r>
          </a:p>
          <a:p>
            <a:pPr eaLnBrk="1" hangingPunct="1">
              <a:spcBef>
                <a:spcPct val="0"/>
              </a:spcBef>
              <a:buFontTx/>
              <a:buNone/>
            </a:pPr>
            <a:r>
              <a:rPr lang="sl-SI" altLang="fr-FR" sz="1800">
                <a:latin typeface="Tahoma" panose="020B0604030504040204" pitchFamily="34" charset="0"/>
                <a:cs typeface="Tahoma" panose="020B0604030504040204" pitchFamily="34" charset="0"/>
              </a:rPr>
              <a:t> </a:t>
            </a:r>
          </a:p>
          <a:p>
            <a:pPr eaLnBrk="1" hangingPunct="1">
              <a:spcBef>
                <a:spcPct val="0"/>
              </a:spcBef>
              <a:buFontTx/>
              <a:buNone/>
            </a:pPr>
            <a:endParaRPr lang="sl-SI" altLang="fr-FR" sz="1800">
              <a:latin typeface="Tahoma" panose="020B0604030504040204" pitchFamily="34" charset="0"/>
              <a:cs typeface="Tahoma" panose="020B0604030504040204" pitchFamily="34" charset="0"/>
            </a:endParaRPr>
          </a:p>
        </p:txBody>
      </p:sp>
      <p:pic>
        <p:nvPicPr>
          <p:cNvPr id="2" name="Slika 1"/>
          <p:cNvPicPr>
            <a:picLocks noChangeAspect="1"/>
          </p:cNvPicPr>
          <p:nvPr/>
        </p:nvPicPr>
        <p:blipFill>
          <a:blip r:embed="rId3"/>
          <a:stretch>
            <a:fillRect/>
          </a:stretch>
        </p:blipFill>
        <p:spPr>
          <a:xfrm>
            <a:off x="8132489" y="4262322"/>
            <a:ext cx="3597040" cy="2464065"/>
          </a:xfrm>
          <a:prstGeom prst="rect">
            <a:avLst/>
          </a:prstGeom>
        </p:spPr>
      </p:pic>
      <p:sp>
        <p:nvSpPr>
          <p:cNvPr id="5" name="Ograda vsebine 4"/>
          <p:cNvSpPr>
            <a:spLocks noGrp="1"/>
          </p:cNvSpPr>
          <p:nvPr>
            <p:ph idx="1"/>
          </p:nvPr>
        </p:nvSpPr>
        <p:spPr>
          <a:xfrm>
            <a:off x="916890" y="1999341"/>
            <a:ext cx="7564958" cy="4958507"/>
          </a:xfrm>
        </p:spPr>
        <p:txBody>
          <a:bodyPr>
            <a:normAutofit/>
          </a:bodyPr>
          <a:lstStyle/>
          <a:p>
            <a:pPr>
              <a:spcBef>
                <a:spcPts val="0"/>
              </a:spcBef>
              <a:spcAft>
                <a:spcPts val="900"/>
              </a:spcAft>
              <a:defRPr/>
            </a:pPr>
            <a:r>
              <a:rPr lang="sl-SI" sz="2400" dirty="0" smtClean="0">
                <a:ea typeface="Tahoma" panose="020B0604030504040204" pitchFamily="34" charset="0"/>
                <a:cs typeface="Tahoma" panose="020B0604030504040204" pitchFamily="34" charset="0"/>
              </a:rPr>
              <a:t>Slovenija je v letu 2017 sprejela Uredbo o izvajanju ukrepa Sodelovanje iz PRP 2014-2020 (Ukrep M16 – pilotni projekti in EIP projekti)</a:t>
            </a:r>
          </a:p>
          <a:p>
            <a:pPr>
              <a:spcBef>
                <a:spcPts val="0"/>
              </a:spcBef>
              <a:spcAft>
                <a:spcPts val="900"/>
              </a:spcAft>
              <a:defRPr/>
            </a:pPr>
            <a:r>
              <a:rPr lang="sl-SI" sz="2400" dirty="0" smtClean="0">
                <a:ea typeface="Tahoma" panose="020B0604030504040204" pitchFamily="34" charset="0"/>
                <a:cs typeface="Tahoma" panose="020B0604030504040204" pitchFamily="34" charset="0"/>
              </a:rPr>
              <a:t>Ključna točka sodelovanja, informacij in prenosa znanja predstavlja »trikotnik znanja«</a:t>
            </a:r>
          </a:p>
          <a:p>
            <a:pPr>
              <a:spcBef>
                <a:spcPts val="0"/>
              </a:spcBef>
              <a:spcAft>
                <a:spcPts val="900"/>
              </a:spcAft>
              <a:defRPr/>
            </a:pPr>
            <a:r>
              <a:rPr lang="sl-SI" sz="2400" dirty="0" smtClean="0">
                <a:ea typeface="Tahoma" panose="020B0604030504040204" pitchFamily="34" charset="0"/>
                <a:cs typeface="Tahoma" panose="020B0604030504040204" pitchFamily="34" charset="0"/>
              </a:rPr>
              <a:t>Letno srečanje operativnih skupin je organiziran v sodelovanju z Javno službo kmetijskega svetovanja </a:t>
            </a:r>
          </a:p>
          <a:p>
            <a:pPr>
              <a:spcBef>
                <a:spcPts val="0"/>
              </a:spcBef>
              <a:spcAft>
                <a:spcPts val="900"/>
              </a:spcAft>
              <a:defRPr/>
            </a:pPr>
            <a:r>
              <a:rPr lang="sl-SI" sz="2400" b="1" dirty="0" smtClean="0">
                <a:ea typeface="Tahoma" panose="020B0604030504040204" pitchFamily="34" charset="0"/>
                <a:cs typeface="Tahoma" panose="020B0604030504040204" pitchFamily="34" charset="0"/>
              </a:rPr>
              <a:t>EIP kot koncept je zelo dobro sprejet, zlasti pri kmetovalcih</a:t>
            </a:r>
          </a:p>
          <a:p>
            <a:pPr>
              <a:spcBef>
                <a:spcPts val="0"/>
              </a:spcBef>
              <a:spcAft>
                <a:spcPts val="900"/>
              </a:spcAft>
              <a:defRPr/>
            </a:pPr>
            <a:r>
              <a:rPr lang="sl-SI" sz="2400" dirty="0" smtClean="0">
                <a:ea typeface="Tahoma" panose="020B0604030504040204" pitchFamily="34" charset="0"/>
                <a:cs typeface="Tahoma" panose="020B0604030504040204" pitchFamily="34" charset="0"/>
              </a:rPr>
              <a:t>Do sedaj je bilo odobrenih 44 projektov EIP in 36</a:t>
            </a:r>
            <a:r>
              <a:rPr lang="sl-SI" sz="2400" dirty="0" smtClean="0">
                <a:solidFill>
                  <a:srgbClr val="FF0000"/>
                </a:solidFill>
                <a:ea typeface="Tahoma" panose="020B0604030504040204" pitchFamily="34" charset="0"/>
                <a:cs typeface="Tahoma" panose="020B0604030504040204" pitchFamily="34" charset="0"/>
              </a:rPr>
              <a:t> </a:t>
            </a:r>
            <a:r>
              <a:rPr lang="sl-SI" sz="2400" dirty="0" smtClean="0">
                <a:ea typeface="Tahoma" panose="020B0604030504040204" pitchFamily="34" charset="0"/>
                <a:cs typeface="Tahoma" panose="020B0604030504040204" pitchFamily="34" charset="0"/>
              </a:rPr>
              <a:t>pilotnih projektov</a:t>
            </a:r>
            <a:endParaRPr lang="sl-SI"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900"/>
              </a:spcAft>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900"/>
              </a:spcAft>
              <a:defRPr/>
            </a:pPr>
            <a:endParaRPr lang="en-US" dirty="0" smtClean="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900"/>
              </a:spcAft>
              <a:defRPr/>
            </a:pPr>
            <a:endParaRPr lang="sl-SI" dirty="0">
              <a:latin typeface="Tahoma" panose="020B0604030504040204" pitchFamily="34" charset="0"/>
              <a:ea typeface="Tahoma" panose="020B0604030504040204" pitchFamily="34" charset="0"/>
              <a:cs typeface="Tahoma" panose="020B0604030504040204" pitchFamily="34" charset="0"/>
            </a:endParaRPr>
          </a:p>
        </p:txBody>
      </p:sp>
      <p:sp>
        <p:nvSpPr>
          <p:cNvPr id="9" name="Naslov 1"/>
          <p:cNvSpPr txBox="1">
            <a:spLocks/>
          </p:cNvSpPr>
          <p:nvPr/>
        </p:nvSpPr>
        <p:spPr>
          <a:xfrm>
            <a:off x="916889" y="706029"/>
            <a:ext cx="8229600" cy="11430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sl-SI" sz="3200" b="1" dirty="0">
                <a:solidFill>
                  <a:schemeClr val="accent6">
                    <a:lumMod val="75000"/>
                  </a:schemeClr>
                </a:solidFill>
                <a:latin typeface="+mn-lt"/>
              </a:rPr>
              <a:t>OPERATIVNE SKUPINE - PROJEKTI EIP</a:t>
            </a:r>
          </a:p>
        </p:txBody>
      </p:sp>
    </p:spTree>
    <p:extLst>
      <p:ext uri="{BB962C8B-B14F-4D97-AF65-F5344CB8AC3E}">
        <p14:creationId xmlns:p14="http://schemas.microsoft.com/office/powerpoint/2010/main" val="61724431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ova tema">
  <a:themeElements>
    <a:clrScheme name="Pisarna">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isarna">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isarna">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2586</TotalTime>
  <Words>2618</Words>
  <Application>Microsoft Office PowerPoint</Application>
  <PresentationFormat>Širokozaslonsko</PresentationFormat>
  <Paragraphs>306</Paragraphs>
  <Slides>27</Slides>
  <Notes>14</Notes>
  <HiddenSlides>0</HiddenSlides>
  <MMClips>0</MMClips>
  <ScaleCrop>false</ScaleCrop>
  <HeadingPairs>
    <vt:vector size="6" baseType="variant">
      <vt:variant>
        <vt:lpstr>Uporabljene pisave</vt:lpstr>
      </vt:variant>
      <vt:variant>
        <vt:i4>7</vt:i4>
      </vt:variant>
      <vt:variant>
        <vt:lpstr>Tema</vt:lpstr>
      </vt:variant>
      <vt:variant>
        <vt:i4>1</vt:i4>
      </vt:variant>
      <vt:variant>
        <vt:lpstr>Naslovi diapozitivov</vt:lpstr>
      </vt:variant>
      <vt:variant>
        <vt:i4>27</vt:i4>
      </vt:variant>
    </vt:vector>
  </HeadingPairs>
  <TitlesOfParts>
    <vt:vector size="35" baseType="lpstr">
      <vt:lpstr>Arial</vt:lpstr>
      <vt:lpstr>Calibri</vt:lpstr>
      <vt:lpstr>Calibri Light</vt:lpstr>
      <vt:lpstr>Symbol</vt:lpstr>
      <vt:lpstr>Tahoma</vt:lpstr>
      <vt:lpstr>Times New Roman</vt:lpstr>
      <vt:lpstr>Wingdings</vt:lpstr>
      <vt:lpstr>Officeova tema</vt:lpstr>
      <vt:lpstr>     Podpora prenosu znanja z intervencijami strateškega načrta SKP   Posvet JSKS 2021 22. - 23. november 2021  Joži J. Cvelbar, Matej Štepec, David Kadunc    </vt:lpstr>
      <vt:lpstr>PowerPointova predstavitev</vt:lpstr>
      <vt:lpstr>UREDBA ZA STRATEŠKI NAČRT</vt:lpstr>
      <vt:lpstr>SHEMA AKIS</vt:lpstr>
      <vt:lpstr>RAZISKAVE V PODPORO TRAJNOSTNEMU RAZVOJU KMETIJSTVA IN GOZDARSTVA</vt:lpstr>
      <vt:lpstr>PowerPointova predstavitev</vt:lpstr>
      <vt:lpstr>SVETOVALNE STORITVE </vt:lpstr>
      <vt:lpstr>PowerPointova predstavitev</vt:lpstr>
      <vt:lpstr>PowerPointova predstavitev</vt:lpstr>
      <vt:lpstr>NACIONALNA MREŽA ZA PODEŽELJE</vt:lpstr>
      <vt:lpstr>STRATEGIJA DIGITALIZACIJE</vt:lpstr>
      <vt:lpstr>AKIS - analiza stanja </vt:lpstr>
      <vt:lpstr>Ključni poudarki in premisleki ob sistemu AKIS v Sloveniji</vt:lpstr>
      <vt:lpstr>Priporočila Evropske komisije</vt:lpstr>
      <vt:lpstr>INETREVENCIJE AKIS IN PODPORNE STORITVE   </vt:lpstr>
      <vt:lpstr>AKIS    INTERVENCIJE IN PODPORNI SISTEMI</vt:lpstr>
      <vt:lpstr>KOORDINACIJSKO TELO AKIS</vt:lpstr>
      <vt:lpstr>Spletna platforma AKIS – Portal znanja</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lpstr>PowerPointova predstavitev</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PowerPointova predstavitev</dc:title>
  <dc:creator>Nina Tomec</dc:creator>
  <cp:lastModifiedBy>Jožica Jerman Cvelbar</cp:lastModifiedBy>
  <cp:revision>124</cp:revision>
  <dcterms:created xsi:type="dcterms:W3CDTF">2021-06-28T10:51:04Z</dcterms:created>
  <dcterms:modified xsi:type="dcterms:W3CDTF">2021-11-19T12:28:01Z</dcterms:modified>
</cp:coreProperties>
</file>