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329" r:id="rId2"/>
    <p:sldId id="330" r:id="rId3"/>
    <p:sldId id="334" r:id="rId4"/>
    <p:sldId id="335" r:id="rId5"/>
    <p:sldId id="333" r:id="rId6"/>
    <p:sldId id="349" r:id="rId7"/>
    <p:sldId id="338" r:id="rId8"/>
    <p:sldId id="339" r:id="rId9"/>
    <p:sldId id="343" r:id="rId10"/>
    <p:sldId id="345" r:id="rId11"/>
    <p:sldId id="346" r:id="rId12"/>
    <p:sldId id="344" r:id="rId13"/>
    <p:sldId id="348" r:id="rId14"/>
    <p:sldId id="347" r:id="rId15"/>
    <p:sldId id="350" r:id="rId16"/>
    <p:sldId id="351" r:id="rId17"/>
    <p:sldId id="342" r:id="rId18"/>
    <p:sldId id="332" r:id="rId1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štjan Bidovec" initials="BB" lastIdx="1" clrIdx="0">
    <p:extLst>
      <p:ext uri="{19B8F6BF-5375-455C-9EA6-DF929625EA0E}">
        <p15:presenceInfo xmlns:p15="http://schemas.microsoft.com/office/powerpoint/2012/main" userId="Boštjan Bidov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519" autoAdjust="0"/>
    <p:restoredTop sz="95597" autoAdjust="0"/>
  </p:normalViewPr>
  <p:slideViewPr>
    <p:cSldViewPr snapToGrid="0">
      <p:cViewPr varScale="1">
        <p:scale>
          <a:sx n="69" d="100"/>
          <a:sy n="69" d="100"/>
        </p:scale>
        <p:origin x="86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9B15D-C44D-42AF-9561-0E54A32961FF}" type="datetimeFigureOut">
              <a:rPr lang="sl-SI" smtClean="0"/>
              <a:t>21.11.2021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17E69-4190-4A17-960C-36F018590C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99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9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2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8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53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0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87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9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0A6004-C662-47DA-8AFA-737C4AEA9C97}" type="slidenum">
              <a:rPr kumimoji="0" lang="hr-HR" altLang="sl-S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r-HR" altLang="sl-SI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l-SI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5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D3E02-D806-48E9-8C93-04C312959D9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789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5A89-C2B1-4845-B445-46CDB1B9678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510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F564-E4F4-414A-B702-C8F5CD14242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8168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besedilo in izre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izrezkov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A8C7-486F-4B3A-BA2B-DBB719A3E4B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2945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slov, vsebina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B85E-7426-4187-BFD4-B812CAAD2F1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8361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2" y="6145213"/>
            <a:ext cx="2990849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26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E6E6-695C-401D-9CAA-48D3D633348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492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E222B-9CB4-4F67-A56D-A94A82B174A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8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A3D-F569-4106-B449-026098AB352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163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B4607-139D-44E0-940C-8641B401BED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547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F3F8-FAED-489C-9743-0C7EC171018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657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F3572-132E-42CE-A6F6-D17D9E25901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07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7A13-74C8-45EB-BFB2-ABA8E9E8F05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271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4003-401B-4937-997B-40B2E4F9FF7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63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B2B58D-5B94-4DB5-8189-7D5BC49E4D9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70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SL/TXT/HTML/?uri=CELEX:52020DC0380&amp;from=EN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ec.europa.eu/food/horizontal-topics/farm-fork-strategy_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c.europa.eu/info/strategy/priorities-2019-2024/european-green-deal_sl" TargetMode="External"/><Relationship Id="rId11" Type="http://schemas.openxmlformats.org/officeDocument/2006/relationships/hyperlink" Target="https://eur-lex.europa.eu/legal-content/SL/TXT/HTML/?uri=CELEX:52018PC0392&amp;from=SL" TargetMode="External"/><Relationship Id="rId5" Type="http://schemas.openxmlformats.org/officeDocument/2006/relationships/hyperlink" Target="https://ec.europa.eu/info/strategy/priorities-2019-2024/new-push-european-democracy/long-term-vision-rural-areas_en" TargetMode="External"/><Relationship Id="rId10" Type="http://schemas.openxmlformats.org/officeDocument/2006/relationships/hyperlink" Target="https://zspm.si/nemoc-podezelja/" TargetMode="External"/><Relationship Id="rId4" Type="http://schemas.openxmlformats.org/officeDocument/2006/relationships/hyperlink" Target="https://ec.europa.eu/info/research-and-innovation/funding/funding-opportunities/funding-programmes-and-open-calls/horizon-europe/missions-horizon-europe/soil-health-and-food_en" TargetMode="External"/><Relationship Id="rId9" Type="http://schemas.openxmlformats.org/officeDocument/2006/relationships/hyperlink" Target="https://ec.europa.eu/regional_policy/sl/newsroom/news/2021/06/30-06-2021-long-term-vision-for-rural-areas-for-stronger-connected-resilient-prosperous-eu-rural-are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792288" y="2724151"/>
            <a:ext cx="8534400" cy="1752600"/>
          </a:xfrm>
        </p:spPr>
        <p:txBody>
          <a:bodyPr/>
          <a:lstStyle/>
          <a:p>
            <a:r>
              <a:rPr lang="sl-SI" b="1" dirty="0"/>
              <a:t>Prilagoditev Javne službe kmetijskega svetovanja za nove izzive</a:t>
            </a:r>
            <a:endParaRPr lang="sl-SI" dirty="0"/>
          </a:p>
          <a:p>
            <a:r>
              <a:rPr lang="sl-SI" i="1" dirty="0"/>
              <a:t>/Anton Jagodic, vodja Sektorja za kmetijsko svetovanje, KGZS/</a:t>
            </a:r>
            <a:endParaRPr lang="sl-SI" dirty="0"/>
          </a:p>
          <a:p>
            <a:endParaRPr lang="en-GB" dirty="0"/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70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značba mesta vsebine 5"/>
          <p:cNvSpPr>
            <a:spLocks noGrp="1"/>
          </p:cNvSpPr>
          <p:nvPr>
            <p:ph type="body" idx="1"/>
          </p:nvPr>
        </p:nvSpPr>
        <p:spPr>
          <a:xfrm>
            <a:off x="5904807" y="752937"/>
            <a:ext cx="5386917" cy="639762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bg1"/>
                </a:solidFill>
              </a:rPr>
              <a:t>EU uredba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3" name="Označba mesta vsebine 12"/>
          <p:cNvSpPr>
            <a:spLocks noGrp="1"/>
          </p:cNvSpPr>
          <p:nvPr>
            <p:ph sz="half" idx="2"/>
          </p:nvPr>
        </p:nvSpPr>
        <p:spPr>
          <a:xfrm>
            <a:off x="69908" y="1692276"/>
            <a:ext cx="12052183" cy="5031468"/>
          </a:xfrm>
          <a:gradFill>
            <a:gsLst>
              <a:gs pos="0">
                <a:srgbClr val="FF0000"/>
              </a:gs>
              <a:gs pos="62000">
                <a:schemeClr val="accent6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r>
              <a:rPr lang="sl-SI" dirty="0"/>
              <a:t>(c) kmetijske prakse, ki preprečujejo razvoj odpornosti proti </a:t>
            </a:r>
            <a:r>
              <a:rPr lang="sl-SI" dirty="0" err="1" smtClean="0"/>
              <a:t>antimikrobikom</a:t>
            </a:r>
            <a:endParaRPr lang="sl-SI" dirty="0"/>
          </a:p>
          <a:p>
            <a:r>
              <a:rPr lang="sl-SI" dirty="0" smtClean="0"/>
              <a:t>(</a:t>
            </a:r>
            <a:r>
              <a:rPr lang="sl-SI" dirty="0"/>
              <a:t>d) obvladovanje tveganj </a:t>
            </a:r>
          </a:p>
          <a:p>
            <a:r>
              <a:rPr lang="sl-SI" dirty="0"/>
              <a:t> (e )podporo za inovacije, zlasti za pripravo in izvajanje projektov </a:t>
            </a:r>
            <a:r>
              <a:rPr lang="sl-SI" dirty="0" smtClean="0"/>
              <a:t>operativnih skupin </a:t>
            </a:r>
            <a:r>
              <a:rPr lang="sl-SI" dirty="0"/>
              <a:t>evropskega inovacijskega partnerstva za kmetijsko produktivnost in </a:t>
            </a:r>
            <a:r>
              <a:rPr lang="sl-SI" dirty="0" err="1" smtClean="0"/>
              <a:t>trajnostnost</a:t>
            </a:r>
            <a:endParaRPr lang="sl-SI" dirty="0" smtClean="0"/>
          </a:p>
          <a:p>
            <a:r>
              <a:rPr lang="sl-SI" dirty="0"/>
              <a:t>(f</a:t>
            </a:r>
            <a:r>
              <a:rPr lang="sl-SI" dirty="0" smtClean="0"/>
              <a:t>) </a:t>
            </a:r>
            <a:r>
              <a:rPr lang="sl-SI" dirty="0"/>
              <a:t>digitalne tehnologije v kmetijstvu in na podeželskih </a:t>
            </a:r>
            <a:r>
              <a:rPr lang="sl-SI" dirty="0" smtClean="0"/>
              <a:t>območjih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86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značba mesta vsebine 5"/>
          <p:cNvSpPr>
            <a:spLocks noGrp="1"/>
          </p:cNvSpPr>
          <p:nvPr>
            <p:ph type="body" idx="1"/>
          </p:nvPr>
        </p:nvSpPr>
        <p:spPr>
          <a:xfrm>
            <a:off x="5904807" y="752937"/>
            <a:ext cx="5386917" cy="639762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bg1"/>
                </a:solidFill>
              </a:rPr>
              <a:t>EU uredba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3" name="Označba mesta vsebine 12"/>
          <p:cNvSpPr>
            <a:spLocks noGrp="1"/>
          </p:cNvSpPr>
          <p:nvPr>
            <p:ph sz="half" idx="2"/>
          </p:nvPr>
        </p:nvSpPr>
        <p:spPr>
          <a:xfrm>
            <a:off x="69908" y="1692276"/>
            <a:ext cx="12052183" cy="5031468"/>
          </a:xfrm>
          <a:gradFill>
            <a:gsLst>
              <a:gs pos="0">
                <a:srgbClr val="FF0000"/>
              </a:gs>
              <a:gs pos="62000">
                <a:schemeClr val="accent6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r>
              <a:rPr lang="sl-SI" b="1" i="1" dirty="0"/>
              <a:t>(g)	trajnostno upravljanje hranil, vključno z uporabo orodja za </a:t>
            </a:r>
            <a:r>
              <a:rPr lang="sl-SI" b="1" i="1" dirty="0" err="1"/>
              <a:t>trajnostnost</a:t>
            </a:r>
            <a:r>
              <a:rPr lang="sl-SI" b="1" i="1" dirty="0"/>
              <a:t> kmetij za hranila najpozneje od leta 2024, </a:t>
            </a:r>
            <a:r>
              <a:rPr lang="sl-SI" b="1" i="1" dirty="0" smtClean="0"/>
              <a:t>ki je </a:t>
            </a:r>
            <a:r>
              <a:rPr lang="sl-SI" b="1" i="1" dirty="0"/>
              <a:t>vsaka digitalna aplikacija, ki zagotavlja vsaj:</a:t>
            </a:r>
            <a:endParaRPr lang="sl-SI" dirty="0"/>
          </a:p>
          <a:p>
            <a:pPr lvl="1"/>
            <a:r>
              <a:rPr lang="sl-SI" sz="2400" b="1" i="1" dirty="0"/>
              <a:t>(i)	ravnovesje med glavnimi hranili na pridelovalni površini;</a:t>
            </a:r>
            <a:endParaRPr lang="sl-SI" sz="2400" dirty="0"/>
          </a:p>
          <a:p>
            <a:pPr lvl="1"/>
            <a:r>
              <a:rPr lang="sl-SI" sz="2400" b="1" i="1" dirty="0"/>
              <a:t>(ii)	pravne zahteve glede hranil;</a:t>
            </a:r>
            <a:endParaRPr lang="sl-SI" sz="2400" dirty="0"/>
          </a:p>
          <a:p>
            <a:pPr lvl="1"/>
            <a:r>
              <a:rPr lang="sl-SI" sz="2400" b="1" i="1" dirty="0"/>
              <a:t>(iii)	podatke o tleh, ki temeljijo na razpoložljivih informacijah in analizah;</a:t>
            </a:r>
            <a:endParaRPr lang="sl-SI" sz="2400" dirty="0"/>
          </a:p>
          <a:p>
            <a:pPr lvl="1"/>
            <a:r>
              <a:rPr lang="sl-SI" sz="2400" b="1" i="1" dirty="0"/>
              <a:t>(iv)	podatke IAKS, pomembne za upravljanje hranil</a:t>
            </a:r>
            <a:r>
              <a:rPr lang="sl-SI" sz="2400" b="1" i="1" dirty="0" smtClean="0"/>
              <a:t>;</a:t>
            </a:r>
          </a:p>
          <a:p>
            <a:pPr marL="457200" lvl="1" indent="0">
              <a:buNone/>
            </a:pPr>
            <a:endParaRPr lang="sl-SI" sz="2400" dirty="0"/>
          </a:p>
          <a:p>
            <a:r>
              <a:rPr lang="sl-SI" b="1" i="1" dirty="0"/>
              <a:t>(h)	zaposlitvene pogoje, obveznosti delodajalcev, zdravje in varnost pri delu ter socialno oskrbo v kmetijskih skupnostih.</a:t>
            </a:r>
            <a:endParaRPr lang="sl-SI" dirty="0"/>
          </a:p>
          <a:p>
            <a:pPr marL="0" indent="0">
              <a:buNone/>
            </a:pPr>
            <a:r>
              <a:rPr lang="sl-SI" dirty="0"/>
              <a:t/>
            </a:r>
            <a:br>
              <a:rPr lang="sl-SI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5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9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709160" y="124849"/>
            <a:ext cx="7482840" cy="1143000"/>
          </a:xfrm>
        </p:spPr>
        <p:txBody>
          <a:bodyPr/>
          <a:lstStyle/>
          <a:p>
            <a:r>
              <a:rPr lang="sl-SI" dirty="0" smtClean="0">
                <a:solidFill>
                  <a:schemeClr val="bg1"/>
                </a:solidFill>
              </a:rPr>
              <a:t>Primer pregleda, način dela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7036" y="1392699"/>
            <a:ext cx="11654320" cy="577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9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709160" y="124849"/>
            <a:ext cx="7482840" cy="1143000"/>
          </a:xfrm>
        </p:spPr>
        <p:txBody>
          <a:bodyPr/>
          <a:lstStyle/>
          <a:p>
            <a:r>
              <a:rPr lang="sl-SI" dirty="0" smtClean="0">
                <a:solidFill>
                  <a:schemeClr val="bg1"/>
                </a:solidFill>
              </a:rPr>
              <a:t>Primer pregleda, način dela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" y="1392698"/>
            <a:ext cx="11640969" cy="560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48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značba mesta besedila 6"/>
          <p:cNvSpPr>
            <a:spLocks noGrp="1"/>
          </p:cNvSpPr>
          <p:nvPr>
            <p:ph type="body" idx="1"/>
          </p:nvPr>
        </p:nvSpPr>
        <p:spPr>
          <a:xfrm>
            <a:off x="6500283" y="599624"/>
            <a:ext cx="5386917" cy="639762"/>
          </a:xfrm>
        </p:spPr>
        <p:txBody>
          <a:bodyPr/>
          <a:lstStyle/>
          <a:p>
            <a:r>
              <a:rPr lang="sl-SI" dirty="0" smtClean="0">
                <a:solidFill>
                  <a:schemeClr val="bg1"/>
                </a:solidFill>
              </a:rPr>
              <a:t>Ugotovitve in sklepi: 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1" name="Označba mesta vsebine 9"/>
          <p:cNvSpPr>
            <a:spLocks noGrp="1"/>
          </p:cNvSpPr>
          <p:nvPr>
            <p:ph sz="quarter" idx="4"/>
          </p:nvPr>
        </p:nvSpPr>
        <p:spPr>
          <a:xfrm>
            <a:off x="403859" y="1723347"/>
            <a:ext cx="11384281" cy="5134653"/>
          </a:xfrm>
          <a:gradFill flip="none" rotWithShape="1">
            <a:gsLst>
              <a:gs pos="94000">
                <a:srgbClr val="FF0000"/>
              </a:gs>
              <a:gs pos="93000">
                <a:schemeClr val="accent6">
                  <a:lumMod val="0"/>
                  <a:lumOff val="100000"/>
                </a:schemeClr>
              </a:gs>
              <a:gs pos="8000">
                <a:srgbClr val="92D05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just">
              <a:buNone/>
            </a:pPr>
            <a:r>
              <a:rPr lang="sl-SI" sz="2800" dirty="0" smtClean="0"/>
              <a:t>Ugotovitev: V</a:t>
            </a:r>
            <a:r>
              <a:rPr lang="en-GB" sz="2800" dirty="0" smtClean="0"/>
              <a:t> </a:t>
            </a:r>
            <a:r>
              <a:rPr lang="en-GB" sz="2800" dirty="0" err="1"/>
              <a:t>Sloveniji</a:t>
            </a:r>
            <a:r>
              <a:rPr lang="en-GB" sz="2800" dirty="0"/>
              <a:t> </a:t>
            </a:r>
            <a:r>
              <a:rPr lang="en-GB" sz="2800" b="1" dirty="0" err="1" smtClean="0"/>
              <a:t>imamo</a:t>
            </a:r>
            <a:r>
              <a:rPr lang="sl-SI" sz="2800" b="1" dirty="0" smtClean="0"/>
              <a:t> sistem svetovanja vzpostavljen in  pokriva vse zahteve EU uredbe </a:t>
            </a:r>
            <a:r>
              <a:rPr lang="sl-SI" sz="1600" b="1" dirty="0" smtClean="0"/>
              <a:t>(</a:t>
            </a:r>
            <a:r>
              <a:rPr lang="en-US" sz="1600" dirty="0" smtClean="0"/>
              <a:t> </a:t>
            </a:r>
            <a:r>
              <a:rPr lang="en-US" sz="1600" dirty="0"/>
              <a:t>Proposal for a REGULATION OF THE EUROPEAN PARLIAMENT AND OF THE COUNCIL establishing rules on support for strategic plans </a:t>
            </a:r>
            <a:r>
              <a:rPr lang="sl-SI" sz="1600" dirty="0" smtClean="0"/>
              <a:t>….) </a:t>
            </a:r>
            <a:r>
              <a:rPr lang="sl-SI" sz="2800" b="1" dirty="0" smtClean="0"/>
              <a:t>o strateških načrtih na podlagi pravne podlage 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za</a:t>
            </a:r>
            <a:r>
              <a:rPr lang="en-GB" sz="2800" b="1" dirty="0" smtClean="0"/>
              <a:t> </a:t>
            </a:r>
            <a:r>
              <a:rPr lang="en-GB" sz="2800" b="1" dirty="0" err="1"/>
              <a:t>delovanje</a:t>
            </a:r>
            <a:r>
              <a:rPr lang="en-GB" sz="2800" b="1" dirty="0"/>
              <a:t> </a:t>
            </a:r>
            <a:r>
              <a:rPr lang="en-GB" sz="2800" b="1" dirty="0" smtClean="0"/>
              <a:t>JSKS</a:t>
            </a:r>
            <a:r>
              <a:rPr lang="sl-SI" sz="2800" dirty="0" smtClean="0"/>
              <a:t>;</a:t>
            </a:r>
            <a:r>
              <a:rPr lang="en-GB" sz="2800" dirty="0" smtClean="0"/>
              <a:t> </a:t>
            </a:r>
            <a:r>
              <a:rPr lang="en-GB" sz="2800" dirty="0" err="1"/>
              <a:t>Uredba</a:t>
            </a:r>
            <a:r>
              <a:rPr lang="en-GB" sz="2800" dirty="0"/>
              <a:t> o </a:t>
            </a:r>
            <a:r>
              <a:rPr lang="en-GB" sz="2800" dirty="0" err="1"/>
              <a:t>načinu</a:t>
            </a:r>
            <a:r>
              <a:rPr lang="en-GB" sz="2800" dirty="0"/>
              <a:t> in </a:t>
            </a:r>
            <a:r>
              <a:rPr lang="en-GB" sz="2800" dirty="0" err="1"/>
              <a:t>obveznostih</a:t>
            </a:r>
            <a:r>
              <a:rPr lang="en-GB" sz="2800" dirty="0"/>
              <a:t> </a:t>
            </a:r>
            <a:r>
              <a:rPr lang="en-GB" sz="2800" dirty="0" err="1"/>
              <a:t>izvajanja</a:t>
            </a:r>
            <a:r>
              <a:rPr lang="en-GB" sz="2800" dirty="0"/>
              <a:t> </a:t>
            </a:r>
            <a:r>
              <a:rPr lang="en-GB" sz="2800" dirty="0" err="1"/>
              <a:t>javne</a:t>
            </a:r>
            <a:r>
              <a:rPr lang="en-GB" sz="2800" dirty="0"/>
              <a:t> </a:t>
            </a:r>
            <a:r>
              <a:rPr lang="en-GB" sz="2800" dirty="0" err="1"/>
              <a:t>službe</a:t>
            </a:r>
            <a:r>
              <a:rPr lang="en-GB" sz="2800" dirty="0"/>
              <a:t> </a:t>
            </a:r>
            <a:r>
              <a:rPr lang="en-GB" sz="2800" dirty="0" err="1"/>
              <a:t>kmetijskega</a:t>
            </a:r>
            <a:r>
              <a:rPr lang="en-GB" sz="2800" dirty="0"/>
              <a:t> </a:t>
            </a:r>
            <a:r>
              <a:rPr lang="en-GB" sz="2800" dirty="0" err="1"/>
              <a:t>svetovanja</a:t>
            </a:r>
            <a:r>
              <a:rPr lang="en-GB" sz="2800" dirty="0"/>
              <a:t> (</a:t>
            </a:r>
            <a:r>
              <a:rPr lang="en-GB" sz="2800" dirty="0" err="1"/>
              <a:t>Uradni</a:t>
            </a:r>
            <a:r>
              <a:rPr lang="en-GB" sz="2800" dirty="0"/>
              <a:t> list RS, </a:t>
            </a:r>
            <a:r>
              <a:rPr lang="en-GB" sz="2800" dirty="0" err="1"/>
              <a:t>št</a:t>
            </a:r>
            <a:r>
              <a:rPr lang="en-GB" sz="2800" dirty="0"/>
              <a:t>. 60/17), </a:t>
            </a:r>
            <a:r>
              <a:rPr lang="en-GB" sz="2800" dirty="0" err="1"/>
              <a:t>ki</a:t>
            </a:r>
            <a:r>
              <a:rPr lang="en-GB" sz="2800" dirty="0"/>
              <a:t> </a:t>
            </a:r>
            <a:r>
              <a:rPr lang="en-GB" sz="2800" dirty="0" err="1"/>
              <a:t>opredeljuje</a:t>
            </a:r>
            <a:r>
              <a:rPr lang="en-GB" sz="2800" dirty="0"/>
              <a:t> </a:t>
            </a:r>
            <a:r>
              <a:rPr lang="en-GB" sz="2800" dirty="0" err="1"/>
              <a:t>delovanje</a:t>
            </a:r>
            <a:r>
              <a:rPr lang="en-GB" sz="2800" dirty="0"/>
              <a:t> </a:t>
            </a:r>
            <a:r>
              <a:rPr lang="en-GB" sz="2800" dirty="0" err="1"/>
              <a:t>javne</a:t>
            </a:r>
            <a:r>
              <a:rPr lang="en-GB" sz="2800" dirty="0"/>
              <a:t> </a:t>
            </a:r>
            <a:r>
              <a:rPr lang="en-GB" sz="2800" dirty="0" err="1"/>
              <a:t>kmetijske</a:t>
            </a:r>
            <a:r>
              <a:rPr lang="en-GB" sz="2800" dirty="0"/>
              <a:t> </a:t>
            </a:r>
            <a:r>
              <a:rPr lang="en-GB" sz="2800" dirty="0" err="1"/>
              <a:t>svetovalne</a:t>
            </a:r>
            <a:r>
              <a:rPr lang="en-GB" sz="2800" dirty="0"/>
              <a:t> (JSKS). </a:t>
            </a:r>
            <a:r>
              <a:rPr lang="en-GB" sz="2800" dirty="0" err="1" smtClean="0"/>
              <a:t>Natančneje</a:t>
            </a:r>
            <a:r>
              <a:rPr lang="en-GB" sz="2800" dirty="0" smtClean="0"/>
              <a:t> </a:t>
            </a:r>
            <a:r>
              <a:rPr lang="en-GB" sz="2800" dirty="0" err="1"/>
              <a:t>delovanje</a:t>
            </a:r>
            <a:r>
              <a:rPr lang="en-GB" sz="2800" dirty="0"/>
              <a:t> JSKS je </a:t>
            </a:r>
            <a:r>
              <a:rPr lang="en-GB" sz="2800" dirty="0" err="1"/>
              <a:t>opredeljeno</a:t>
            </a:r>
            <a:r>
              <a:rPr lang="en-GB" sz="2800" dirty="0"/>
              <a:t> v </a:t>
            </a:r>
            <a:r>
              <a:rPr lang="en-GB" sz="2800" dirty="0" err="1" smtClean="0"/>
              <a:t>Priloga</a:t>
            </a:r>
            <a:r>
              <a:rPr lang="en-GB" sz="2800" dirty="0" smtClean="0"/>
              <a:t> 1: Program </a:t>
            </a:r>
            <a:r>
              <a:rPr lang="en-GB" sz="2800" dirty="0"/>
              <a:t>JSKS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obdobje</a:t>
            </a:r>
            <a:r>
              <a:rPr lang="en-GB" sz="2800" dirty="0"/>
              <a:t> </a:t>
            </a:r>
            <a:r>
              <a:rPr lang="en-GB" sz="2800" dirty="0" smtClean="0"/>
              <a:t>2018-2024, </a:t>
            </a:r>
            <a:r>
              <a:rPr lang="en-GB" sz="2800" dirty="0" err="1"/>
              <a:t>še</a:t>
            </a:r>
            <a:r>
              <a:rPr lang="en-GB" sz="2800" dirty="0"/>
              <a:t> </a:t>
            </a:r>
            <a:r>
              <a:rPr lang="en-GB" sz="2800" dirty="0" err="1"/>
              <a:t>bolj</a:t>
            </a:r>
            <a:r>
              <a:rPr lang="en-GB" sz="2800" dirty="0"/>
              <a:t> </a:t>
            </a:r>
            <a:r>
              <a:rPr lang="en-GB" sz="2800" dirty="0" err="1"/>
              <a:t>natančno</a:t>
            </a:r>
            <a:r>
              <a:rPr lang="en-GB" sz="2800" dirty="0"/>
              <a:t> pa v </a:t>
            </a:r>
            <a:r>
              <a:rPr lang="en-GB" sz="2800" dirty="0" err="1"/>
              <a:t>letnih</a:t>
            </a:r>
            <a:r>
              <a:rPr lang="en-GB" sz="2800" dirty="0"/>
              <a:t> </a:t>
            </a:r>
            <a:r>
              <a:rPr lang="en-GB" sz="2800" dirty="0" err="1"/>
              <a:t>programih</a:t>
            </a:r>
            <a:r>
              <a:rPr lang="en-GB" sz="2800" dirty="0"/>
              <a:t> </a:t>
            </a:r>
            <a:r>
              <a:rPr lang="en-GB" sz="2800" dirty="0" err="1"/>
              <a:t>dela</a:t>
            </a:r>
            <a:r>
              <a:rPr lang="en-GB" sz="2800" dirty="0"/>
              <a:t>, </a:t>
            </a:r>
            <a:r>
              <a:rPr lang="en-GB" sz="2800" dirty="0" err="1"/>
              <a:t>ki</a:t>
            </a:r>
            <a:r>
              <a:rPr lang="en-GB" sz="2800" dirty="0"/>
              <a:t> </a:t>
            </a:r>
            <a:r>
              <a:rPr lang="en-GB" sz="2800" dirty="0" err="1"/>
              <a:t>nastanejo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podlagi</a:t>
            </a:r>
            <a:r>
              <a:rPr lang="en-GB" sz="2800" dirty="0"/>
              <a:t> </a:t>
            </a:r>
            <a:r>
              <a:rPr lang="en-GB" sz="2800" dirty="0" err="1"/>
              <a:t>letnih</a:t>
            </a:r>
            <a:r>
              <a:rPr lang="en-GB" sz="2800" dirty="0"/>
              <a:t> </a:t>
            </a:r>
            <a:r>
              <a:rPr lang="en-GB" sz="2800" dirty="0" err="1"/>
              <a:t>izhodišč</a:t>
            </a:r>
            <a:r>
              <a:rPr lang="en-GB" sz="2800" dirty="0"/>
              <a:t> </a:t>
            </a:r>
            <a:r>
              <a:rPr lang="en-GB" sz="2800" dirty="0" smtClean="0"/>
              <a:t>MKGP. </a:t>
            </a:r>
            <a:endParaRPr lang="sl-SI" sz="2800" dirty="0" smtClean="0"/>
          </a:p>
          <a:p>
            <a:pPr marL="0" indent="0">
              <a:buNone/>
            </a:pPr>
            <a:endParaRPr lang="sl-SI" sz="3200" b="1" dirty="0" smtClean="0"/>
          </a:p>
          <a:p>
            <a:pPr marL="0" indent="0">
              <a:buNone/>
            </a:pPr>
            <a:r>
              <a:rPr lang="sl-SI" sz="3200" b="1" dirty="0" smtClean="0"/>
              <a:t>Sklep: Sistem pokriva svetovanje iz zahtevanih vsebin.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1115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značba mesta besedila 1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738758" cy="5257799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Prilagoditve: </a:t>
            </a:r>
          </a:p>
          <a:p>
            <a:pPr>
              <a:buFontTx/>
              <a:buChar char="-"/>
            </a:pPr>
            <a:r>
              <a:rPr lang="sl-SI" dirty="0" smtClean="0"/>
              <a:t>Kadrovska prenova</a:t>
            </a:r>
          </a:p>
          <a:p>
            <a:pPr>
              <a:buFontTx/>
              <a:buChar char="-"/>
            </a:pPr>
            <a:r>
              <a:rPr lang="sl-SI" dirty="0" smtClean="0"/>
              <a:t>Interna </a:t>
            </a:r>
            <a:r>
              <a:rPr lang="sl-SI" dirty="0" smtClean="0"/>
              <a:t>specializacija</a:t>
            </a:r>
          </a:p>
          <a:p>
            <a:pPr>
              <a:buFontTx/>
              <a:buChar char="-"/>
            </a:pPr>
            <a:r>
              <a:rPr lang="sl-SI" dirty="0" smtClean="0"/>
              <a:t>Širitev </a:t>
            </a:r>
            <a:r>
              <a:rPr lang="sl-SI" dirty="0"/>
              <a:t>področja dela JSKS</a:t>
            </a:r>
          </a:p>
          <a:p>
            <a:pPr>
              <a:buFontTx/>
              <a:buChar char="-"/>
            </a:pPr>
            <a:r>
              <a:rPr lang="sl-SI" dirty="0" smtClean="0"/>
              <a:t>Svetovanje na dosedanjih in novih vsebinah (celostno svetovanje)</a:t>
            </a:r>
          </a:p>
          <a:p>
            <a:pPr>
              <a:buFontTx/>
              <a:buChar char="-"/>
            </a:pPr>
            <a:r>
              <a:rPr lang="sl-SI" dirty="0" smtClean="0"/>
              <a:t>Skupinske </a:t>
            </a:r>
            <a:r>
              <a:rPr lang="sl-SI" dirty="0" smtClean="0"/>
              <a:t>oblike svetovanja</a:t>
            </a:r>
          </a:p>
          <a:p>
            <a:pPr>
              <a:buFontTx/>
              <a:buChar char="-"/>
            </a:pPr>
            <a:r>
              <a:rPr lang="sl-SI" dirty="0" smtClean="0"/>
              <a:t>Svetovalec postaja</a:t>
            </a:r>
          </a:p>
          <a:p>
            <a:pPr marL="457200" lvl="1" indent="0">
              <a:buNone/>
            </a:pPr>
            <a:r>
              <a:rPr lang="sl-SI" dirty="0" smtClean="0"/>
              <a:t>moderator procesa prenosa znanja.</a:t>
            </a:r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48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84299" y="4229100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8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značba mesta besedila 1"/>
          <p:cNvSpPr>
            <a:spLocks noGrp="1"/>
          </p:cNvSpPr>
          <p:nvPr>
            <p:ph type="body" sz="half" idx="1"/>
          </p:nvPr>
        </p:nvSpPr>
        <p:spPr>
          <a:xfrm>
            <a:off x="367991" y="1730830"/>
            <a:ext cx="11452302" cy="488184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Prilagoditve: </a:t>
            </a:r>
          </a:p>
          <a:p>
            <a:pPr>
              <a:buFontTx/>
              <a:buChar char="-"/>
            </a:pPr>
            <a:r>
              <a:rPr lang="sl-SI" sz="2800" dirty="0" smtClean="0"/>
              <a:t>Uporaba </a:t>
            </a:r>
            <a:r>
              <a:rPr lang="sl-SI" sz="2800" dirty="0" smtClean="0"/>
              <a:t>sklada za okrevanje in </a:t>
            </a:r>
            <a:r>
              <a:rPr lang="sl-SI" sz="2800" dirty="0" smtClean="0"/>
              <a:t>odpornost za večjo učinkovitost dela,</a:t>
            </a:r>
            <a:endParaRPr lang="sl-SI" sz="2800" dirty="0" smtClean="0"/>
          </a:p>
          <a:p>
            <a:pPr>
              <a:buFontTx/>
              <a:buChar char="-"/>
            </a:pPr>
            <a:r>
              <a:rPr lang="sl-SI" sz="2800" dirty="0" smtClean="0"/>
              <a:t>Uporaba znanja iz bazena EU </a:t>
            </a:r>
            <a:r>
              <a:rPr lang="sl-SI" sz="2800" dirty="0"/>
              <a:t>EIP </a:t>
            </a:r>
            <a:r>
              <a:rPr lang="sl-SI" sz="1400" b="1" i="1" dirty="0" smtClean="0">
                <a:solidFill>
                  <a:schemeClr val="accent2"/>
                </a:solidFill>
              </a:rPr>
              <a:t>https</a:t>
            </a:r>
            <a:r>
              <a:rPr lang="sl-SI" sz="1400" b="1" i="1" dirty="0">
                <a:solidFill>
                  <a:schemeClr val="accent2"/>
                </a:solidFill>
              </a:rPr>
              <a:t>://ec.europa.eu/eip/agriculture/en/find-connect/projects</a:t>
            </a:r>
            <a:endParaRPr lang="sl-SI" sz="1400" b="1" i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sl-SI" sz="2800" dirty="0" smtClean="0"/>
              <a:t>Vsebinska </a:t>
            </a:r>
            <a:r>
              <a:rPr lang="sl-SI" sz="2800" dirty="0" smtClean="0"/>
              <a:t>prenova, </a:t>
            </a:r>
            <a:r>
              <a:rPr lang="sl-SI" sz="2800" dirty="0" smtClean="0"/>
              <a:t>uporaba slovenskega sitem AKIS</a:t>
            </a:r>
          </a:p>
          <a:p>
            <a:pPr>
              <a:buFontTx/>
              <a:buChar char="-"/>
            </a:pPr>
            <a:r>
              <a:rPr lang="sl-SI" sz="2800" dirty="0" smtClean="0"/>
              <a:t>Usposabljanje </a:t>
            </a:r>
            <a:r>
              <a:rPr lang="sl-SI" sz="2800" dirty="0" smtClean="0"/>
              <a:t>kadrov:</a:t>
            </a:r>
          </a:p>
          <a:p>
            <a:pPr lvl="1">
              <a:buFontTx/>
              <a:buChar char="-"/>
            </a:pPr>
            <a:r>
              <a:rPr lang="sl-SI" dirty="0" smtClean="0"/>
              <a:t>Metodološko,</a:t>
            </a:r>
          </a:p>
          <a:p>
            <a:pPr lvl="1">
              <a:buFontTx/>
              <a:buChar char="-"/>
            </a:pPr>
            <a:r>
              <a:rPr lang="sl-SI" dirty="0" smtClean="0"/>
              <a:t>Strokovno, mnogotera področja,</a:t>
            </a:r>
          </a:p>
          <a:p>
            <a:pPr lvl="1">
              <a:buFontTx/>
              <a:buChar char="-"/>
            </a:pPr>
            <a:r>
              <a:rPr lang="sl-SI" dirty="0" smtClean="0"/>
              <a:t>Komunikacijsko, </a:t>
            </a:r>
            <a:r>
              <a:rPr lang="sl-SI" dirty="0" smtClean="0"/>
              <a:t>uporaba novih </a:t>
            </a:r>
            <a:r>
              <a:rPr lang="sl-SI" dirty="0" smtClean="0"/>
              <a:t>orodij za </a:t>
            </a:r>
            <a:r>
              <a:rPr lang="sl-SI" dirty="0" smtClean="0"/>
              <a:t>večjo </a:t>
            </a:r>
            <a:r>
              <a:rPr lang="sl-SI" dirty="0" smtClean="0"/>
              <a:t>učinkovitost,</a:t>
            </a:r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48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6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62000">
              <a:schemeClr val="accent6">
                <a:lumMod val="0"/>
                <a:lumOff val="100000"/>
              </a:schemeClr>
            </a:gs>
            <a:gs pos="100000">
              <a:srgbClr val="92D050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48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ravokotnik 15"/>
          <p:cNvSpPr/>
          <p:nvPr/>
        </p:nvSpPr>
        <p:spPr>
          <a:xfrm>
            <a:off x="3834487" y="3387689"/>
            <a:ext cx="3539752" cy="954107"/>
          </a:xfrm>
          <a:prstGeom prst="rect">
            <a:avLst/>
          </a:prstGeom>
          <a:gradFill>
            <a:gsLst>
              <a:gs pos="0">
                <a:srgbClr val="00B050"/>
              </a:gs>
              <a:gs pos="62000">
                <a:schemeClr val="accent6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</a:gradFill>
        </p:spPr>
        <p:txBody>
          <a:bodyPr wrap="none">
            <a:spAutoFit/>
          </a:bodyPr>
          <a:lstStyle/>
          <a:p>
            <a:r>
              <a:rPr lang="sl-SI" sz="2800" dirty="0"/>
              <a:t>Hvala za pozornost, </a:t>
            </a:r>
            <a:endParaRPr lang="sl-SI" sz="2800" dirty="0" smtClean="0"/>
          </a:p>
          <a:p>
            <a:r>
              <a:rPr lang="sl-SI" sz="2800" dirty="0" smtClean="0"/>
              <a:t>Anton Jagodic KGZS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42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21920" y="2108883"/>
            <a:ext cx="1173202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ec.europa.eu/info/research-and-innovation/funding/funding-opportunities/funding-programmes-and-open-calls/horizon-europe/missions-horizon-europe/soil-health-and-food_en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5"/>
              </a:rPr>
              <a:t>https://</a:t>
            </a:r>
            <a:r>
              <a:rPr lang="sl-SI" dirty="0" smtClean="0">
                <a:hlinkClick r:id="rId5"/>
              </a:rPr>
              <a:t>ec.europa.eu/info/strategy/priorities-2019-2024/new-push-european-democracy/long-term-vision-rural-areas_en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6"/>
              </a:rPr>
              <a:t>https://</a:t>
            </a:r>
            <a:r>
              <a:rPr lang="sl-SI" dirty="0" smtClean="0">
                <a:hlinkClick r:id="rId6"/>
              </a:rPr>
              <a:t>ec.europa.eu/info/strategy/priorities-2019-2024/european-green-deal_sl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7"/>
              </a:rPr>
              <a:t>https://</a:t>
            </a:r>
            <a:r>
              <a:rPr lang="sl-SI" dirty="0" smtClean="0">
                <a:hlinkClick r:id="rId7"/>
              </a:rPr>
              <a:t>ec.europa.eu/food/horizontal-topics/farm-fork-strategy_en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8"/>
              </a:rPr>
              <a:t>https://eur-lex.europa.eu/legal-content/SL/TXT/HTML/?</a:t>
            </a:r>
            <a:r>
              <a:rPr lang="sl-SI" dirty="0" smtClean="0">
                <a:hlinkClick r:id="rId8"/>
              </a:rPr>
              <a:t>uri=CELEX:52020DC0380&amp;from=EN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9"/>
              </a:rPr>
              <a:t>https://</a:t>
            </a:r>
            <a:r>
              <a:rPr lang="sl-SI" dirty="0" smtClean="0">
                <a:hlinkClick r:id="rId9"/>
              </a:rPr>
              <a:t>ec.europa.eu/regional_policy/sl/newsroom/news/2021/06/30-06-2021-long-term-vision-for-rural-areas-for-stronger-connected-resilient-prosperous-eu-rural-areas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>
                <a:hlinkClick r:id="rId10"/>
              </a:rPr>
              <a:t>https</a:t>
            </a:r>
            <a:r>
              <a:rPr lang="sl-SI" dirty="0">
                <a:hlinkClick r:id="rId10"/>
              </a:rPr>
              <a:t>://zspm.si/nemoc-podezelja</a:t>
            </a:r>
            <a:r>
              <a:rPr lang="sl-SI" dirty="0" smtClean="0">
                <a:hlinkClick r:id="rId10"/>
              </a:rPr>
              <a:t>/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hlinkClick r:id="rId11"/>
              </a:rPr>
              <a:t>https://eur-lex.europa.eu/legal-content/SL/TXT/HTML/?</a:t>
            </a:r>
            <a:r>
              <a:rPr lang="sl-SI" dirty="0" smtClean="0">
                <a:hlinkClick r:id="rId11"/>
              </a:rPr>
              <a:t>uri=CELEX:52018PC0392&amp;from=SL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800" dirty="0" smtClean="0"/>
          </a:p>
        </p:txBody>
      </p:sp>
      <p:sp>
        <p:nvSpPr>
          <p:cNvPr id="4" name="PoljeZBesedilom 3"/>
          <p:cNvSpPr txBox="1"/>
          <p:nvPr/>
        </p:nvSpPr>
        <p:spPr>
          <a:xfrm>
            <a:off x="301539" y="1683433"/>
            <a:ext cx="642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Viri: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448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značba mesta besedil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Izzivi JSKS</a:t>
            </a:r>
            <a:endParaRPr lang="en-GB" dirty="0"/>
          </a:p>
        </p:txBody>
      </p:sp>
      <p:sp>
        <p:nvSpPr>
          <p:cNvPr id="8" name="Označba mesta vsebine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Posodabljanje znanja. </a:t>
            </a:r>
          </a:p>
          <a:p>
            <a:pPr>
              <a:buFontTx/>
              <a:buChar char="-"/>
            </a:pPr>
            <a:r>
              <a:rPr lang="sl-SI" dirty="0" smtClean="0"/>
              <a:t>Pomagati kmetom, strokovno, pravočasno, verodostojno, celostno, dolgoročno.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Organizacija dela.</a:t>
            </a:r>
          </a:p>
          <a:p>
            <a:pPr>
              <a:buFontTx/>
              <a:buChar char="-"/>
            </a:pPr>
            <a:r>
              <a:rPr lang="sl-SI" dirty="0"/>
              <a:t>Finančna stabilnost.</a:t>
            </a:r>
          </a:p>
          <a:p>
            <a:pPr>
              <a:buFontTx/>
              <a:buChar char="-"/>
            </a:pPr>
            <a:r>
              <a:rPr lang="sl-SI" dirty="0" smtClean="0"/>
              <a:t>Tehnične posodobitve.</a:t>
            </a:r>
          </a:p>
          <a:p>
            <a:pPr>
              <a:buFontTx/>
              <a:buChar char="-"/>
            </a:pPr>
            <a:r>
              <a:rPr lang="sl-SI" dirty="0" smtClean="0"/>
              <a:t>E-komunikacija.</a:t>
            </a:r>
          </a:p>
        </p:txBody>
      </p:sp>
      <p:sp>
        <p:nvSpPr>
          <p:cNvPr id="9" name="Označba mesta besedila 8"/>
          <p:cNvSpPr>
            <a:spLocks noGrp="1"/>
          </p:cNvSpPr>
          <p:nvPr>
            <p:ph type="body" sz="quarter" idx="3"/>
          </p:nvPr>
        </p:nvSpPr>
        <p:spPr>
          <a:xfrm>
            <a:off x="6193368" y="1372394"/>
            <a:ext cx="5389033" cy="639762"/>
          </a:xfrm>
        </p:spPr>
        <p:txBody>
          <a:bodyPr/>
          <a:lstStyle/>
          <a:p>
            <a:r>
              <a:rPr lang="sl-SI" dirty="0" smtClean="0"/>
              <a:t>Novi </a:t>
            </a:r>
            <a:r>
              <a:rPr lang="sl-SI" dirty="0" smtClean="0"/>
              <a:t>izzivi JSKS in širše</a:t>
            </a:r>
            <a:endParaRPr lang="en-GB" dirty="0"/>
          </a:p>
        </p:txBody>
      </p:sp>
      <p:sp>
        <p:nvSpPr>
          <p:cNvPr id="10" name="Označba mesta vsebine 9"/>
          <p:cNvSpPr>
            <a:spLocks noGrp="1"/>
          </p:cNvSpPr>
          <p:nvPr>
            <p:ph sz="quarter" idx="4"/>
          </p:nvPr>
        </p:nvSpPr>
        <p:spPr>
          <a:xfrm>
            <a:off x="6156855" y="1874837"/>
            <a:ext cx="5838410" cy="3951288"/>
          </a:xfrm>
        </p:spPr>
        <p:txBody>
          <a:bodyPr/>
          <a:lstStyle/>
          <a:p>
            <a:r>
              <a:rPr lang="sl-SI" sz="2000" dirty="0" smtClean="0"/>
              <a:t>Uveljavitev strategij: </a:t>
            </a:r>
          </a:p>
          <a:p>
            <a:pPr lvl="1"/>
            <a:r>
              <a:rPr lang="sl-SI" dirty="0" smtClean="0"/>
              <a:t>„od vil do vilic</a:t>
            </a:r>
            <a:r>
              <a:rPr lang="sl-SI" dirty="0"/>
              <a:t>“, </a:t>
            </a:r>
            <a:r>
              <a:rPr lang="sl-SI" dirty="0" smtClean="0"/>
              <a:t>„ biotsko </a:t>
            </a:r>
            <a:r>
              <a:rPr lang="sl-SI" dirty="0"/>
              <a:t>raznovrstnost“, </a:t>
            </a:r>
            <a:endParaRPr lang="sl-SI" dirty="0" smtClean="0"/>
          </a:p>
          <a:p>
            <a:pPr lvl="1"/>
            <a:r>
              <a:rPr lang="sl-SI" dirty="0" smtClean="0"/>
              <a:t>„ </a:t>
            </a:r>
            <a:r>
              <a:rPr lang="sl-SI" dirty="0" smtClean="0"/>
              <a:t>za </a:t>
            </a:r>
            <a:r>
              <a:rPr lang="sl-SI" dirty="0"/>
              <a:t>metan“, </a:t>
            </a:r>
            <a:r>
              <a:rPr lang="sl-SI" dirty="0" smtClean="0"/>
              <a:t>„ razvoj ekološkega </a:t>
            </a:r>
            <a:r>
              <a:rPr lang="sl-SI" dirty="0"/>
              <a:t>kmetijstva</a:t>
            </a:r>
            <a:r>
              <a:rPr lang="sl-SI" dirty="0" smtClean="0"/>
              <a:t>“, „</a:t>
            </a:r>
            <a:r>
              <a:rPr lang="sl-SI" dirty="0"/>
              <a:t>e</a:t>
            </a:r>
            <a:r>
              <a:rPr lang="sl-SI" dirty="0" smtClean="0"/>
              <a:t>no </a:t>
            </a:r>
            <a:r>
              <a:rPr lang="sl-SI" dirty="0" smtClean="0"/>
              <a:t>zdravje“, </a:t>
            </a:r>
          </a:p>
          <a:p>
            <a:pPr lvl="1" algn="just"/>
            <a:r>
              <a:rPr lang="sl-SI" dirty="0" smtClean="0"/>
              <a:t>„ </a:t>
            </a:r>
            <a:r>
              <a:rPr lang="sl-SI" dirty="0"/>
              <a:t>strategije lokalnega </a:t>
            </a:r>
            <a:r>
              <a:rPr lang="sl-SI" dirty="0" smtClean="0"/>
              <a:t>razvoja</a:t>
            </a:r>
            <a:r>
              <a:rPr lang="sl-SI" dirty="0" smtClean="0"/>
              <a:t>“, in drugih.</a:t>
            </a:r>
            <a:endParaRPr lang="pl-PL" dirty="0"/>
          </a:p>
          <a:p>
            <a:pPr lvl="1" algn="just"/>
            <a:r>
              <a:rPr lang="sl-SI" dirty="0" smtClean="0"/>
              <a:t>Uveljavitev </a:t>
            </a:r>
            <a:r>
              <a:rPr lang="sl-SI" dirty="0" smtClean="0"/>
              <a:t>akcijskega načrta za ekološko kmetovanje/mlade kmete, </a:t>
            </a:r>
            <a:endParaRPr lang="sl-SI" dirty="0" smtClean="0"/>
          </a:p>
          <a:p>
            <a:pPr lvl="1" algn="just"/>
            <a:r>
              <a:rPr lang="sl-SI" dirty="0" smtClean="0"/>
              <a:t>Nemoč podeželja - odnosi duševno zdravje</a:t>
            </a:r>
            <a:endParaRPr lang="sl-SI" dirty="0" smtClean="0"/>
          </a:p>
          <a:p>
            <a:endParaRPr lang="pl-PL" sz="2000" dirty="0" smtClean="0"/>
          </a:p>
          <a:p>
            <a:r>
              <a:rPr lang="pl-PL" sz="2000" dirty="0" smtClean="0"/>
              <a:t>Dolgoročna </a:t>
            </a:r>
            <a:r>
              <a:rPr lang="pl-PL" sz="2000" dirty="0" smtClean="0"/>
              <a:t>vizija </a:t>
            </a:r>
            <a:r>
              <a:rPr lang="pl-PL" sz="2000" dirty="0"/>
              <a:t>za podeželska območja </a:t>
            </a:r>
            <a:r>
              <a:rPr lang="pl-PL" sz="2000" dirty="0" smtClean="0"/>
              <a:t>EU</a:t>
            </a:r>
          </a:p>
          <a:p>
            <a:r>
              <a:rPr lang="sl-SI" sz="2000" dirty="0" smtClean="0"/>
              <a:t>Prilagajanje </a:t>
            </a:r>
            <a:r>
              <a:rPr lang="sl-SI" sz="2000" dirty="0"/>
              <a:t>na podnebne razmere</a:t>
            </a:r>
            <a:r>
              <a:rPr lang="sl-SI" sz="2000" dirty="0" smtClean="0"/>
              <a:t>.</a:t>
            </a:r>
            <a:endParaRPr lang="sl-SI" sz="2000" dirty="0" smtClean="0"/>
          </a:p>
          <a:p>
            <a:r>
              <a:rPr lang="sl-SI" sz="2000" dirty="0" smtClean="0"/>
              <a:t>Misije EU</a:t>
            </a:r>
          </a:p>
          <a:p>
            <a:endParaRPr lang="en-GB" dirty="0"/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12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4874798" y="1600199"/>
            <a:ext cx="7170344" cy="5579514"/>
          </a:xfrm>
        </p:spPr>
        <p:txBody>
          <a:bodyPr/>
          <a:lstStyle/>
          <a:p>
            <a:r>
              <a:rPr lang="en-GB" sz="2400" b="1" dirty="0" err="1" smtClean="0"/>
              <a:t>boj</a:t>
            </a:r>
            <a:r>
              <a:rPr lang="en-GB" sz="2400" b="1" dirty="0" smtClean="0"/>
              <a:t> </a:t>
            </a:r>
            <a:r>
              <a:rPr lang="en-GB" sz="2400" b="1" dirty="0" err="1"/>
              <a:t>proti</a:t>
            </a:r>
            <a:r>
              <a:rPr lang="en-GB" sz="2400" b="1" dirty="0"/>
              <a:t> raku,</a:t>
            </a:r>
          </a:p>
          <a:p>
            <a:r>
              <a:rPr lang="en-GB" sz="2400" b="1" dirty="0" err="1" smtClean="0"/>
              <a:t>prilagajanje</a:t>
            </a:r>
            <a:r>
              <a:rPr lang="en-GB" sz="2400" b="1" dirty="0" smtClean="0"/>
              <a:t> </a:t>
            </a:r>
            <a:r>
              <a:rPr lang="en-GB" sz="2400" b="1" dirty="0" err="1"/>
              <a:t>podnebnim</a:t>
            </a:r>
            <a:r>
              <a:rPr lang="en-GB" sz="2400" b="1" dirty="0"/>
              <a:t> </a:t>
            </a:r>
            <a:r>
              <a:rPr lang="sl-SI" sz="2400" b="1" dirty="0" smtClean="0"/>
              <a:t>s</a:t>
            </a:r>
            <a:r>
              <a:rPr lang="en-GB" sz="2400" b="1" dirty="0" err="1" smtClean="0"/>
              <a:t>premembam</a:t>
            </a:r>
            <a:r>
              <a:rPr lang="en-GB" sz="2400" b="1" dirty="0"/>
              <a:t>,</a:t>
            </a:r>
          </a:p>
          <a:p>
            <a:r>
              <a:rPr lang="en-GB" sz="2400" b="1" dirty="0" err="1" smtClean="0"/>
              <a:t>življenje</a:t>
            </a:r>
            <a:r>
              <a:rPr lang="en-GB" sz="2400" b="1" dirty="0" smtClean="0"/>
              <a:t> </a:t>
            </a:r>
            <a:r>
              <a:rPr lang="en-GB" sz="2400" b="1" dirty="0"/>
              <a:t>v </a:t>
            </a:r>
            <a:r>
              <a:rPr lang="en-GB" sz="2400" b="1" dirty="0" err="1"/>
              <a:t>okolju</a:t>
            </a:r>
            <a:r>
              <a:rPr lang="en-GB" sz="2400" b="1" dirty="0"/>
              <a:t> </a:t>
            </a:r>
            <a:r>
              <a:rPr lang="en-GB" sz="2400" b="1" dirty="0" err="1"/>
              <a:t>prijaznejših</a:t>
            </a:r>
            <a:r>
              <a:rPr lang="en-GB" sz="2400" b="1" dirty="0"/>
              <a:t> </a:t>
            </a:r>
            <a:r>
              <a:rPr lang="en-GB" sz="2400" b="1" dirty="0" err="1"/>
              <a:t>mestih</a:t>
            </a:r>
            <a:r>
              <a:rPr lang="en-GB" sz="2400" b="1" dirty="0"/>
              <a:t>,</a:t>
            </a:r>
          </a:p>
          <a:p>
            <a:r>
              <a:rPr lang="en-GB" sz="2400" b="1" dirty="0" err="1" smtClean="0"/>
              <a:t>zagotavljanje</a:t>
            </a:r>
            <a:r>
              <a:rPr lang="en-GB" sz="2400" b="1" dirty="0" smtClean="0"/>
              <a:t> </a:t>
            </a:r>
            <a:r>
              <a:rPr lang="en-GB" sz="2400" b="1" dirty="0" err="1"/>
              <a:t>zdravih</a:t>
            </a:r>
            <a:r>
              <a:rPr lang="en-GB" sz="2400" b="1" dirty="0"/>
              <a:t> </a:t>
            </a:r>
            <a:r>
              <a:rPr lang="en-GB" sz="2400" b="1" dirty="0" err="1"/>
              <a:t>tal</a:t>
            </a:r>
            <a:r>
              <a:rPr lang="en-GB" sz="2400" b="1" dirty="0"/>
              <a:t>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 err="1"/>
              <a:t>zdravo</a:t>
            </a:r>
            <a:r>
              <a:rPr lang="en-GB" sz="2400" b="1" dirty="0"/>
              <a:t> </a:t>
            </a:r>
            <a:r>
              <a:rPr lang="en-GB" sz="2400" b="1" dirty="0" err="1"/>
              <a:t>hrano</a:t>
            </a:r>
            <a:r>
              <a:rPr lang="en-GB" sz="2400" b="1" dirty="0"/>
              <a:t>, </a:t>
            </a:r>
            <a:r>
              <a:rPr lang="en-GB" sz="2400" b="1" dirty="0" err="1"/>
              <a:t>ljudi</a:t>
            </a:r>
            <a:r>
              <a:rPr lang="en-GB" sz="2400" b="1" dirty="0"/>
              <a:t>, </a:t>
            </a:r>
            <a:r>
              <a:rPr lang="en-GB" sz="2400" b="1" dirty="0" err="1"/>
              <a:t>naravo</a:t>
            </a:r>
            <a:r>
              <a:rPr lang="en-GB" sz="2400" b="1" dirty="0"/>
              <a:t> in </a:t>
            </a:r>
            <a:r>
              <a:rPr lang="en-GB" sz="2400" b="1" dirty="0" err="1"/>
              <a:t>podnebje</a:t>
            </a:r>
            <a:endParaRPr lang="en-GB" sz="2400" b="1" dirty="0"/>
          </a:p>
          <a:p>
            <a:r>
              <a:rPr lang="en-GB" sz="2400" b="1" dirty="0" err="1" smtClean="0"/>
              <a:t>ter</a:t>
            </a:r>
            <a:r>
              <a:rPr lang="en-GB" sz="2400" b="1" dirty="0" smtClean="0"/>
              <a:t> </a:t>
            </a:r>
            <a:r>
              <a:rPr lang="en-GB" sz="2400" b="1" dirty="0" err="1"/>
              <a:t>varovanje</a:t>
            </a:r>
            <a:r>
              <a:rPr lang="en-GB" sz="2400" b="1" dirty="0"/>
              <a:t> </a:t>
            </a:r>
            <a:r>
              <a:rPr lang="en-GB" sz="2400" b="1" dirty="0" err="1"/>
              <a:t>oceanov</a:t>
            </a:r>
            <a:r>
              <a:rPr lang="en-GB" sz="2400" b="1" dirty="0"/>
              <a:t>.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 algn="just">
              <a:buNone/>
            </a:pP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/>
              <a:t>vsako</a:t>
            </a:r>
            <a:r>
              <a:rPr lang="en-GB" sz="2000" dirty="0"/>
              <a:t> </a:t>
            </a:r>
            <a:r>
              <a:rPr lang="en-GB" sz="2000" dirty="0" err="1"/>
              <a:t>misijo</a:t>
            </a:r>
            <a:r>
              <a:rPr lang="en-GB" sz="2000" dirty="0"/>
              <a:t> EU </a:t>
            </a:r>
            <a:r>
              <a:rPr lang="en-GB" sz="2000" dirty="0" err="1"/>
              <a:t>bosta</a:t>
            </a:r>
            <a:r>
              <a:rPr lang="en-GB" sz="2000" dirty="0"/>
              <a:t> </a:t>
            </a:r>
            <a:r>
              <a:rPr lang="en-GB" sz="2000" dirty="0" err="1"/>
              <a:t>določena</a:t>
            </a:r>
            <a:r>
              <a:rPr lang="en-GB" sz="2000" dirty="0"/>
              <a:t> </a:t>
            </a:r>
            <a:r>
              <a:rPr lang="en-GB" sz="2000" dirty="0" err="1"/>
              <a:t>časovni</a:t>
            </a:r>
            <a:r>
              <a:rPr lang="en-GB" sz="2000" dirty="0"/>
              <a:t> </a:t>
            </a:r>
            <a:r>
              <a:rPr lang="en-GB" sz="2000" dirty="0" err="1"/>
              <a:t>okvir</a:t>
            </a:r>
            <a:r>
              <a:rPr lang="en-GB" sz="2000" dirty="0"/>
              <a:t> in </a:t>
            </a:r>
            <a:r>
              <a:rPr lang="en-GB" sz="2000" dirty="0" err="1"/>
              <a:t>proračun</a:t>
            </a:r>
            <a:r>
              <a:rPr lang="en-GB" sz="2000" dirty="0"/>
              <a:t>, </a:t>
            </a:r>
            <a:r>
              <a:rPr lang="en-GB" sz="2000" dirty="0" err="1"/>
              <a:t>ki</a:t>
            </a:r>
            <a:r>
              <a:rPr lang="en-GB" sz="2000" dirty="0"/>
              <a:t> </a:t>
            </a:r>
            <a:r>
              <a:rPr lang="en-GB" sz="2000" dirty="0" err="1"/>
              <a:t>bosta</a:t>
            </a:r>
            <a:r>
              <a:rPr lang="en-GB" sz="2000" dirty="0"/>
              <a:t> </a:t>
            </a:r>
            <a:r>
              <a:rPr lang="en-GB" sz="2000" dirty="0" err="1"/>
              <a:t>odvisna</a:t>
            </a:r>
            <a:r>
              <a:rPr lang="en-GB" sz="2000" dirty="0"/>
              <a:t> od </a:t>
            </a:r>
            <a:r>
              <a:rPr lang="en-GB" sz="2000" dirty="0" err="1"/>
              <a:t>težavnosti</a:t>
            </a:r>
            <a:r>
              <a:rPr lang="en-GB" sz="2000" dirty="0"/>
              <a:t> </a:t>
            </a:r>
            <a:r>
              <a:rPr lang="en-GB" sz="2000" dirty="0" err="1"/>
              <a:t>izziva</a:t>
            </a:r>
            <a:r>
              <a:rPr lang="en-GB" sz="2000" dirty="0" smtClean="0"/>
              <a:t>.</a:t>
            </a:r>
            <a:r>
              <a:rPr lang="sl-SI" sz="2000" dirty="0" smtClean="0"/>
              <a:t> </a:t>
            </a:r>
            <a:r>
              <a:rPr lang="en-GB" sz="2000" dirty="0" err="1" smtClean="0"/>
              <a:t>Misije</a:t>
            </a:r>
            <a:r>
              <a:rPr lang="en-GB" sz="2000" dirty="0" smtClean="0"/>
              <a:t> </a:t>
            </a:r>
            <a:r>
              <a:rPr lang="en-GB" sz="2000" dirty="0" err="1"/>
              <a:t>bodo</a:t>
            </a:r>
            <a:r>
              <a:rPr lang="en-GB" sz="2000" dirty="0"/>
              <a:t> </a:t>
            </a:r>
            <a:r>
              <a:rPr lang="en-GB" sz="2000" dirty="0" err="1"/>
              <a:t>presegale</a:t>
            </a:r>
            <a:r>
              <a:rPr lang="en-GB" sz="2000" dirty="0"/>
              <a:t> </a:t>
            </a:r>
            <a:r>
              <a:rPr lang="en-GB" sz="2000" dirty="0" err="1"/>
              <a:t>raziskave</a:t>
            </a:r>
            <a:r>
              <a:rPr lang="en-GB" sz="2000" dirty="0"/>
              <a:t> in </a:t>
            </a:r>
            <a:r>
              <a:rPr lang="en-GB" sz="2000" dirty="0" err="1"/>
              <a:t>inovacije</a:t>
            </a:r>
            <a:r>
              <a:rPr lang="en-GB" sz="2000" dirty="0"/>
              <a:t> </a:t>
            </a:r>
            <a:r>
              <a:rPr lang="en-GB" sz="2000" dirty="0" err="1"/>
              <a:t>ter</a:t>
            </a:r>
            <a:r>
              <a:rPr lang="en-GB" sz="2000" dirty="0"/>
              <a:t> </a:t>
            </a:r>
            <a:r>
              <a:rPr lang="en-GB" sz="2000" dirty="0" err="1"/>
              <a:t>spodbujale</a:t>
            </a:r>
            <a:r>
              <a:rPr lang="en-GB" sz="2000" dirty="0"/>
              <a:t> </a:t>
            </a:r>
            <a:r>
              <a:rPr lang="en-GB" sz="2000" dirty="0" err="1"/>
              <a:t>inovacije</a:t>
            </a:r>
            <a:r>
              <a:rPr lang="en-GB" sz="2000" dirty="0"/>
              <a:t> v </a:t>
            </a:r>
            <a:r>
              <a:rPr lang="en-GB" sz="2000" dirty="0" err="1"/>
              <a:t>vseh</a:t>
            </a:r>
            <a:r>
              <a:rPr lang="en-GB" sz="2000" dirty="0"/>
              <a:t> </a:t>
            </a:r>
            <a:r>
              <a:rPr lang="en-GB" sz="2000" dirty="0" err="1"/>
              <a:t>sektorjih</a:t>
            </a:r>
            <a:r>
              <a:rPr lang="en-GB" sz="2000" dirty="0"/>
              <a:t>, da bi </a:t>
            </a:r>
            <a:r>
              <a:rPr lang="en-GB" sz="2000" dirty="0" err="1" smtClean="0"/>
              <a:t>zagotovile</a:t>
            </a:r>
            <a:r>
              <a:rPr lang="sl-SI" sz="2000" dirty="0" smtClean="0"/>
              <a:t> </a:t>
            </a:r>
            <a:r>
              <a:rPr lang="en-GB" sz="2000" dirty="0" err="1" smtClean="0"/>
              <a:t>učinkovite</a:t>
            </a:r>
            <a:r>
              <a:rPr lang="en-GB" sz="2000" dirty="0" smtClean="0"/>
              <a:t> </a:t>
            </a:r>
            <a:r>
              <a:rPr lang="en-GB" sz="2000" dirty="0" err="1"/>
              <a:t>rešitve</a:t>
            </a:r>
            <a:r>
              <a:rPr lang="en-GB" sz="2000" dirty="0"/>
              <a:t>. </a:t>
            </a:r>
            <a:endParaRPr lang="sl-SI" sz="2000" dirty="0" smtClean="0"/>
          </a:p>
          <a:p>
            <a:endParaRPr lang="en-GB" sz="180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2"/>
          </p:nvPr>
        </p:nvSpPr>
        <p:spPr>
          <a:xfrm>
            <a:off x="207818" y="1873249"/>
            <a:ext cx="4412867" cy="4252915"/>
          </a:xfrm>
        </p:spPr>
        <p:txBody>
          <a:bodyPr/>
          <a:lstStyle/>
          <a:p>
            <a:r>
              <a:rPr lang="sl-SI" sz="2400" dirty="0" smtClean="0"/>
              <a:t>Izzivi:</a:t>
            </a:r>
          </a:p>
          <a:p>
            <a:r>
              <a:rPr lang="sl-SI" sz="2400" b="1" i="1" dirty="0" smtClean="0"/>
              <a:t>Misije EU</a:t>
            </a:r>
            <a:endParaRPr lang="sl-SI" sz="2400" b="1" i="1" dirty="0"/>
          </a:p>
          <a:p>
            <a:r>
              <a:rPr lang="en-GB" sz="2400" dirty="0" err="1" smtClean="0"/>
              <a:t>Katere</a:t>
            </a:r>
            <a:r>
              <a:rPr lang="en-GB" sz="2400" dirty="0" smtClean="0"/>
              <a:t> </a:t>
            </a:r>
            <a:r>
              <a:rPr lang="en-GB" sz="2400" dirty="0" err="1"/>
              <a:t>misije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je </a:t>
            </a:r>
            <a:r>
              <a:rPr lang="en-GB" sz="2400" dirty="0" err="1"/>
              <a:t>zadala</a:t>
            </a:r>
            <a:r>
              <a:rPr lang="en-GB" sz="2400" dirty="0"/>
              <a:t> EU</a:t>
            </a:r>
            <a:r>
              <a:rPr lang="en-GB" sz="2400" dirty="0" smtClean="0"/>
              <a:t>?</a:t>
            </a:r>
            <a:r>
              <a:rPr lang="en-GB" sz="2400" dirty="0"/>
              <a:t> </a:t>
            </a:r>
            <a:endParaRPr lang="sl-SI" sz="2400" dirty="0" smtClean="0"/>
          </a:p>
          <a:p>
            <a:endParaRPr lang="sl-SI" sz="2400" b="1" dirty="0" smtClean="0"/>
          </a:p>
          <a:p>
            <a:r>
              <a:rPr lang="sl-SI" sz="2400" b="1" dirty="0" smtClean="0"/>
              <a:t>M</a:t>
            </a:r>
            <a:r>
              <a:rPr lang="en-GB" sz="2400" b="1" dirty="0" err="1" smtClean="0"/>
              <a:t>isije</a:t>
            </a:r>
            <a:r>
              <a:rPr lang="en-GB" sz="2400" b="1" dirty="0" smtClean="0"/>
              <a:t> </a:t>
            </a:r>
            <a:r>
              <a:rPr lang="en-GB" sz="2400" b="1" dirty="0"/>
              <a:t>EU </a:t>
            </a:r>
            <a:r>
              <a:rPr lang="en-GB" sz="2400" b="1" dirty="0" err="1"/>
              <a:t>pomenijo</a:t>
            </a:r>
            <a:endParaRPr lang="en-GB" sz="2400" b="1" dirty="0"/>
          </a:p>
          <a:p>
            <a:r>
              <a:rPr lang="en-GB" sz="2400" b="1" dirty="0" err="1"/>
              <a:t>zavezanost</a:t>
            </a:r>
            <a:r>
              <a:rPr lang="en-GB" sz="2400" b="1" dirty="0"/>
              <a:t> k </a:t>
            </a:r>
            <a:r>
              <a:rPr lang="en-GB" sz="2400" b="1" dirty="0" err="1"/>
              <a:t>reševanju</a:t>
            </a:r>
            <a:r>
              <a:rPr lang="en-GB" sz="2400" b="1" dirty="0"/>
              <a:t> </a:t>
            </a:r>
            <a:r>
              <a:rPr lang="en-GB" sz="2400" b="1" dirty="0" err="1"/>
              <a:t>glavnih</a:t>
            </a:r>
            <a:r>
              <a:rPr lang="en-GB" sz="2400" b="1" dirty="0"/>
              <a:t> </a:t>
            </a:r>
            <a:r>
              <a:rPr lang="en-GB" sz="2400" b="1" dirty="0" err="1"/>
              <a:t>družbenih</a:t>
            </a:r>
            <a:r>
              <a:rPr lang="en-GB" sz="2400" b="1" dirty="0"/>
              <a:t> </a:t>
            </a:r>
            <a:r>
              <a:rPr lang="en-GB" sz="2400" b="1" dirty="0" err="1" smtClean="0"/>
              <a:t>izzivov</a:t>
            </a:r>
            <a:r>
              <a:rPr lang="sl-SI" sz="2400" dirty="0" smtClean="0"/>
              <a:t>.</a:t>
            </a:r>
            <a:endParaRPr lang="en-GB" sz="2400" dirty="0"/>
          </a:p>
          <a:p>
            <a:pPr algn="just"/>
            <a:r>
              <a:rPr lang="en-GB" sz="2000" dirty="0" err="1"/>
              <a:t>Imele</a:t>
            </a:r>
            <a:r>
              <a:rPr lang="en-GB" sz="2000" dirty="0"/>
              <a:t> </a:t>
            </a:r>
            <a:r>
              <a:rPr lang="en-GB" sz="2000" dirty="0" err="1"/>
              <a:t>bodo</a:t>
            </a:r>
            <a:r>
              <a:rPr lang="en-GB" sz="2000" dirty="0"/>
              <a:t> </a:t>
            </a:r>
            <a:r>
              <a:rPr lang="en-GB" sz="2000" dirty="0" err="1"/>
              <a:t>tudi</a:t>
            </a:r>
            <a:r>
              <a:rPr lang="en-GB" sz="2000" dirty="0"/>
              <a:t> </a:t>
            </a:r>
            <a:r>
              <a:rPr lang="en-GB" sz="2000" dirty="0" err="1"/>
              <a:t>ključno</a:t>
            </a:r>
            <a:r>
              <a:rPr lang="en-GB" sz="2000" dirty="0"/>
              <a:t> </a:t>
            </a:r>
            <a:r>
              <a:rPr lang="en-GB" sz="2000" dirty="0" err="1"/>
              <a:t>vlogo</a:t>
            </a:r>
            <a:r>
              <a:rPr lang="en-GB" sz="2000" dirty="0"/>
              <a:t> </a:t>
            </a:r>
            <a:r>
              <a:rPr lang="en-GB" sz="2000" dirty="0" err="1"/>
              <a:t>pri</a:t>
            </a:r>
            <a:r>
              <a:rPr lang="en-GB" sz="2000" dirty="0"/>
              <a:t> </a:t>
            </a:r>
            <a:r>
              <a:rPr lang="en-GB" sz="2000" dirty="0" err="1"/>
              <a:t>uresničevanju</a:t>
            </a:r>
            <a:r>
              <a:rPr lang="en-GB" sz="2000" dirty="0"/>
              <a:t> </a:t>
            </a:r>
            <a:r>
              <a:rPr lang="en-GB" sz="2000" dirty="0" err="1"/>
              <a:t>prednostnih</a:t>
            </a:r>
            <a:r>
              <a:rPr lang="en-GB" sz="2000" dirty="0"/>
              <a:t> </a:t>
            </a:r>
            <a:r>
              <a:rPr lang="en-GB" sz="2000" dirty="0" err="1"/>
              <a:t>nalog</a:t>
            </a:r>
            <a:r>
              <a:rPr lang="en-GB" sz="2000" dirty="0"/>
              <a:t> EU, </a:t>
            </a:r>
            <a:r>
              <a:rPr lang="en-GB" sz="2000" dirty="0" err="1"/>
              <a:t>npr</a:t>
            </a:r>
            <a:r>
              <a:rPr lang="en-GB" sz="2000" dirty="0"/>
              <a:t>.</a:t>
            </a:r>
            <a:r>
              <a:rPr lang="sl-SI" sz="2000" dirty="0"/>
              <a:t> </a:t>
            </a:r>
            <a:r>
              <a:rPr lang="en-GB" sz="2000" dirty="0"/>
              <a:t>evropskega </a:t>
            </a:r>
            <a:r>
              <a:rPr lang="en-GB" sz="2000" dirty="0" err="1"/>
              <a:t>zelenega</a:t>
            </a:r>
            <a:r>
              <a:rPr lang="en-GB" sz="2000" dirty="0"/>
              <a:t> </a:t>
            </a:r>
            <a:r>
              <a:rPr lang="en-GB" sz="2000" dirty="0" err="1"/>
              <a:t>dogovora</a:t>
            </a:r>
            <a:r>
              <a:rPr lang="en-GB" sz="2000" dirty="0"/>
              <a:t> in evropskega </a:t>
            </a:r>
            <a:r>
              <a:rPr lang="en-GB" sz="2000" dirty="0" err="1"/>
              <a:t>akcijskega</a:t>
            </a:r>
            <a:r>
              <a:rPr lang="en-GB" sz="2000" dirty="0"/>
              <a:t> </a:t>
            </a:r>
            <a:r>
              <a:rPr lang="en-GB" sz="2000" dirty="0" err="1"/>
              <a:t>načrta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boj</a:t>
            </a:r>
            <a:r>
              <a:rPr lang="en-GB" sz="2000" dirty="0"/>
              <a:t> </a:t>
            </a:r>
            <a:r>
              <a:rPr lang="en-GB" sz="2000" dirty="0" err="1"/>
              <a:t>proti</a:t>
            </a:r>
            <a:r>
              <a:rPr lang="en-GB" sz="2000" dirty="0"/>
              <a:t> raku.</a:t>
            </a:r>
          </a:p>
          <a:p>
            <a:endParaRPr lang="en-GB" dirty="0"/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2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l-SI" sz="2300" b="1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4766733" y="1737359"/>
            <a:ext cx="6815667" cy="5020887"/>
          </a:xfrm>
        </p:spPr>
        <p:txBody>
          <a:bodyPr/>
          <a:lstStyle/>
          <a:p>
            <a:r>
              <a:rPr lang="sl-SI" dirty="0" smtClean="0"/>
              <a:t>Vsebina Strateškega načrta SKP 2023-2027 se mora preliti v prakso</a:t>
            </a:r>
          </a:p>
          <a:p>
            <a:r>
              <a:rPr lang="sl-SI" sz="2400" dirty="0" smtClean="0"/>
              <a:t>Zakonodaja</a:t>
            </a:r>
          </a:p>
          <a:p>
            <a:r>
              <a:rPr lang="sl-SI" sz="2400" dirty="0" smtClean="0"/>
              <a:t>Učenje pravil intervencij, tehnoloških izvedb, pogojenosti, ukrepov, rokov, administracije</a:t>
            </a:r>
          </a:p>
          <a:p>
            <a:r>
              <a:rPr lang="sl-SI" sz="2400" dirty="0" smtClean="0"/>
              <a:t>Prenos vedenja na upravičence</a:t>
            </a:r>
          </a:p>
          <a:p>
            <a:r>
              <a:rPr lang="sl-SI" sz="2400" dirty="0" smtClean="0"/>
              <a:t>Svetovanje pri izbiri, izvedbi intervencij</a:t>
            </a:r>
          </a:p>
          <a:p>
            <a:r>
              <a:rPr lang="sl-SI" sz="2400" dirty="0" smtClean="0"/>
              <a:t>Pomoč pri zahtevkih, vlogah</a:t>
            </a:r>
          </a:p>
          <a:p>
            <a:r>
              <a:rPr lang="sl-SI" sz="2400" dirty="0" smtClean="0"/>
              <a:t>Pomoč ob neskladjih 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2"/>
          </p:nvPr>
        </p:nvSpPr>
        <p:spPr>
          <a:xfrm>
            <a:off x="609601" y="1970116"/>
            <a:ext cx="4011084" cy="4156048"/>
          </a:xfrm>
        </p:spPr>
        <p:txBody>
          <a:bodyPr/>
          <a:lstStyle/>
          <a:p>
            <a:r>
              <a:rPr lang="sl-SI" sz="4000" dirty="0" smtClean="0"/>
              <a:t>Izziv:</a:t>
            </a:r>
          </a:p>
          <a:p>
            <a:endParaRPr lang="sl-SI" sz="4000" dirty="0" smtClean="0"/>
          </a:p>
          <a:p>
            <a:r>
              <a:rPr lang="en-GB" sz="4000" dirty="0" err="1" smtClean="0"/>
              <a:t>Implementacija</a:t>
            </a:r>
            <a:r>
              <a:rPr lang="en-GB" sz="4000" dirty="0" smtClean="0"/>
              <a:t> </a:t>
            </a:r>
            <a:r>
              <a:rPr lang="en-GB" sz="4000" dirty="0" err="1"/>
              <a:t>ukrepov</a:t>
            </a:r>
            <a:r>
              <a:rPr lang="en-GB" sz="4000" dirty="0"/>
              <a:t> </a:t>
            </a:r>
            <a:r>
              <a:rPr lang="en-GB" sz="4000" dirty="0" err="1" smtClean="0"/>
              <a:t>kmetij</a:t>
            </a:r>
            <a:r>
              <a:rPr lang="sl-SI" sz="4000" dirty="0" smtClean="0"/>
              <a:t>s</a:t>
            </a:r>
            <a:r>
              <a:rPr lang="en-GB" sz="4000" dirty="0" err="1" smtClean="0"/>
              <a:t>ke</a:t>
            </a:r>
            <a:r>
              <a:rPr lang="en-GB" sz="4000" dirty="0" smtClean="0"/>
              <a:t> </a:t>
            </a:r>
            <a:r>
              <a:rPr lang="en-GB" sz="4000" dirty="0" err="1" smtClean="0"/>
              <a:t>politike</a:t>
            </a:r>
            <a:r>
              <a:rPr lang="sl-SI" sz="4000" dirty="0" smtClean="0"/>
              <a:t> v letu 2023</a:t>
            </a:r>
            <a:r>
              <a:rPr lang="en-GB" sz="4000" dirty="0" smtClean="0"/>
              <a:t>.</a:t>
            </a:r>
            <a:endParaRPr lang="en-GB" sz="4000" dirty="0"/>
          </a:p>
          <a:p>
            <a:endParaRPr lang="en-GB" dirty="0"/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1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251" y="2432049"/>
            <a:ext cx="12125498" cy="1752600"/>
          </a:xfrm>
        </p:spPr>
        <p:txBody>
          <a:bodyPr/>
          <a:lstStyle/>
          <a:p>
            <a:r>
              <a:rPr lang="sl-SI" dirty="0" smtClean="0"/>
              <a:t>Vprašanje: </a:t>
            </a:r>
          </a:p>
          <a:p>
            <a:r>
              <a:rPr lang="sl-SI" dirty="0" smtClean="0"/>
              <a:t>Kaj konkretno novega prinaša EU uredba o strateških načrtih na </a:t>
            </a:r>
            <a:r>
              <a:rPr lang="sl-SI" dirty="0"/>
              <a:t>temo </a:t>
            </a:r>
            <a:endParaRPr lang="sl-SI" dirty="0" smtClean="0"/>
          </a:p>
          <a:p>
            <a:r>
              <a:rPr lang="sl-SI" dirty="0" smtClean="0"/>
              <a:t>STORITVE </a:t>
            </a:r>
            <a:r>
              <a:rPr lang="sl-SI" dirty="0"/>
              <a:t>KMETIJSKEGA SVETOVANJA ?</a:t>
            </a:r>
            <a:endParaRPr lang="sl-SI" dirty="0" smtClean="0"/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50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251" y="1749830"/>
            <a:ext cx="12125498" cy="1752600"/>
          </a:xfrm>
        </p:spPr>
        <p:txBody>
          <a:bodyPr/>
          <a:lstStyle/>
          <a:p>
            <a:r>
              <a:rPr lang="sl-SI" dirty="0" smtClean="0"/>
              <a:t>Primerjava </a:t>
            </a:r>
            <a:r>
              <a:rPr lang="sl-SI" dirty="0"/>
              <a:t> </a:t>
            </a:r>
            <a:r>
              <a:rPr lang="sl-SI" dirty="0" smtClean="0"/>
              <a:t>besedila Uredbe o strateških načrtih (v sprejemu)  v členu, ki določa </a:t>
            </a:r>
            <a:r>
              <a:rPr lang="sl-SI" i="1" dirty="0" smtClean="0"/>
              <a:t>Storitvah </a:t>
            </a:r>
            <a:r>
              <a:rPr lang="sl-SI" i="1" dirty="0"/>
              <a:t>kmetijskega svetovanja</a:t>
            </a:r>
            <a:r>
              <a:rPr lang="sl-SI" dirty="0" smtClean="0"/>
              <a:t> z sedanjim stanjem vsebin dela JSKS</a:t>
            </a:r>
            <a:endParaRPr lang="sl-SI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dirty="0" smtClean="0"/>
              <a:t>Material in metode dela: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sl-SI" dirty="0" smtClean="0"/>
              <a:t>Pregled </a:t>
            </a:r>
            <a:r>
              <a:rPr lang="sl-SI" dirty="0"/>
              <a:t>13. člena </a:t>
            </a:r>
            <a:r>
              <a:rPr lang="sl-SI" dirty="0" smtClean="0"/>
              <a:t>verzije </a:t>
            </a:r>
            <a:r>
              <a:rPr lang="sl-SI" dirty="0"/>
              <a:t>uredbe z dne </a:t>
            </a:r>
            <a:r>
              <a:rPr lang="en-GB" dirty="0"/>
              <a:t> 28 </a:t>
            </a:r>
            <a:r>
              <a:rPr lang="sl-SI" dirty="0"/>
              <a:t>j</a:t>
            </a:r>
            <a:r>
              <a:rPr lang="en-GB" dirty="0" smtClean="0"/>
              <a:t>u</a:t>
            </a:r>
            <a:r>
              <a:rPr lang="sl-SI" dirty="0" smtClean="0"/>
              <a:t>lija</a:t>
            </a:r>
            <a:r>
              <a:rPr lang="en-GB" dirty="0" smtClean="0"/>
              <a:t> </a:t>
            </a:r>
            <a:r>
              <a:rPr lang="en-GB" dirty="0"/>
              <a:t>2021 </a:t>
            </a:r>
            <a:r>
              <a:rPr lang="sl-SI" dirty="0" smtClean="0"/>
              <a:t>in primerjava </a:t>
            </a:r>
            <a:endParaRPr lang="en-GB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sl-SI" dirty="0" smtClean="0"/>
              <a:t>izhodišča MKGP/ program JSKS 2021/poročilo o delu JSKS 2020</a:t>
            </a:r>
          </a:p>
        </p:txBody>
      </p:sp>
      <p:pic>
        <p:nvPicPr>
          <p:cNvPr id="20483" name="Picture 3" descr="glava power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59463" y="4240213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hr-HR" altLang="sl-SI" sz="18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5039"/>
            <a:ext cx="8497888" cy="120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28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besedil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EU uredba</a:t>
            </a:r>
            <a:endParaRPr lang="en-GB" dirty="0"/>
          </a:p>
        </p:txBody>
      </p:sp>
      <p:sp>
        <p:nvSpPr>
          <p:cNvPr id="8" name="Označba mesta vsebine 7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10835640" cy="3951288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59000">
                <a:schemeClr val="accent6">
                  <a:lumMod val="0"/>
                  <a:lumOff val="100000"/>
                </a:schemeClr>
              </a:gs>
              <a:gs pos="100000">
                <a:srgbClr val="FF000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/>
              <a:t>članice</a:t>
            </a:r>
            <a:r>
              <a:rPr lang="en-US" dirty="0"/>
              <a:t> v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/>
              <a:t>načrt</a:t>
            </a:r>
            <a:r>
              <a:rPr lang="en-US" dirty="0"/>
              <a:t> SKP </a:t>
            </a:r>
            <a:r>
              <a:rPr lang="en-US" b="1" dirty="0" err="1"/>
              <a:t>vključijo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, </a:t>
            </a:r>
            <a:endParaRPr lang="sl-SI" b="1" dirty="0" smtClean="0"/>
          </a:p>
          <a:p>
            <a:pPr marL="0" indent="0" algn="just">
              <a:buNone/>
            </a:pP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/>
              <a:t>zagotavlja</a:t>
            </a:r>
            <a:r>
              <a:rPr lang="en-US" b="1" dirty="0"/>
              <a:t> storitve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svetovanje</a:t>
            </a:r>
            <a:r>
              <a:rPr lang="en-US" b="1" dirty="0"/>
              <a:t> </a:t>
            </a:r>
            <a:r>
              <a:rPr lang="en-US" b="1" dirty="0" err="1"/>
              <a:t>kmetom</a:t>
            </a:r>
            <a:r>
              <a:rPr lang="en-US" b="1" dirty="0"/>
              <a:t> in </a:t>
            </a:r>
            <a:r>
              <a:rPr lang="en-US" b="1" dirty="0" err="1"/>
              <a:t>drugim</a:t>
            </a:r>
            <a:r>
              <a:rPr lang="en-US" b="1" dirty="0"/>
              <a:t> </a:t>
            </a:r>
            <a:r>
              <a:rPr lang="en-US" b="1" dirty="0" err="1"/>
              <a:t>upravičencem</a:t>
            </a:r>
            <a:r>
              <a:rPr lang="en-US" b="1" dirty="0"/>
              <a:t> </a:t>
            </a:r>
            <a:r>
              <a:rPr lang="en-US" b="1" dirty="0" smtClean="0"/>
              <a:t>do </a:t>
            </a:r>
            <a:r>
              <a:rPr lang="en-US" b="1" dirty="0" err="1"/>
              <a:t>podpore</a:t>
            </a:r>
            <a:r>
              <a:rPr lang="en-US" b="1" dirty="0"/>
              <a:t> SKP o </a:t>
            </a:r>
            <a:r>
              <a:rPr lang="en-US" b="1" dirty="0" err="1"/>
              <a:t>upravljanju</a:t>
            </a:r>
            <a:r>
              <a:rPr lang="en-US" b="1" dirty="0"/>
              <a:t> </a:t>
            </a:r>
            <a:r>
              <a:rPr lang="en-US" b="1" dirty="0" err="1"/>
              <a:t>zemljišč</a:t>
            </a:r>
            <a:r>
              <a:rPr lang="en-US" b="1" dirty="0"/>
              <a:t> in </a:t>
            </a:r>
            <a:r>
              <a:rPr lang="en-US" b="1" dirty="0" err="1" smtClean="0"/>
              <a:t>upravljanju</a:t>
            </a:r>
            <a:r>
              <a:rPr lang="en-US" b="1" dirty="0" smtClean="0"/>
              <a:t> </a:t>
            </a:r>
            <a:r>
              <a:rPr lang="en-US" b="1" dirty="0" err="1"/>
              <a:t>kmetij</a:t>
            </a:r>
            <a:r>
              <a:rPr lang="en-US" b="1" dirty="0"/>
              <a:t> („</a:t>
            </a:r>
            <a:r>
              <a:rPr lang="en-US" b="1" dirty="0" err="1"/>
              <a:t>kmetijsko</a:t>
            </a:r>
            <a:r>
              <a:rPr lang="en-US" b="1" dirty="0"/>
              <a:t> </a:t>
            </a:r>
            <a:r>
              <a:rPr lang="en-US" b="1" dirty="0" err="1"/>
              <a:t>svetovanje</a:t>
            </a:r>
            <a:r>
              <a:rPr lang="en-US" b="1" dirty="0"/>
              <a:t>“),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/>
              <a:t>lahko</a:t>
            </a:r>
            <a:r>
              <a:rPr lang="en-US" b="1" dirty="0"/>
              <a:t> </a:t>
            </a:r>
            <a:r>
              <a:rPr lang="en-US" b="1" dirty="0" err="1"/>
              <a:t>temelji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obstoječih</a:t>
            </a:r>
            <a:r>
              <a:rPr lang="en-US" b="1" dirty="0"/>
              <a:t> </a:t>
            </a:r>
            <a:r>
              <a:rPr lang="en-US" b="1" dirty="0" err="1"/>
              <a:t>sistemih</a:t>
            </a:r>
            <a:r>
              <a:rPr lang="en-US" b="1" dirty="0"/>
              <a:t>.</a:t>
            </a:r>
            <a:endParaRPr lang="en-GB" b="1" dirty="0"/>
          </a:p>
          <a:p>
            <a:endParaRPr lang="en-GB" dirty="0"/>
          </a:p>
        </p:txBody>
      </p:sp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48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6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značba mesta vsebine 5"/>
          <p:cNvSpPr>
            <a:spLocks noGrp="1"/>
          </p:cNvSpPr>
          <p:nvPr>
            <p:ph type="body" idx="1"/>
          </p:nvPr>
        </p:nvSpPr>
        <p:spPr>
          <a:xfrm>
            <a:off x="5904807" y="752937"/>
            <a:ext cx="5386917" cy="639762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bg1"/>
                </a:solidFill>
              </a:rPr>
              <a:t>EU uredba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3" name="Označba mesta vsebine 12"/>
          <p:cNvSpPr>
            <a:spLocks noGrp="1"/>
          </p:cNvSpPr>
          <p:nvPr>
            <p:ph sz="half" idx="2"/>
          </p:nvPr>
        </p:nvSpPr>
        <p:spPr>
          <a:xfrm>
            <a:off x="69908" y="1692276"/>
            <a:ext cx="12052183" cy="5031468"/>
          </a:xfrm>
          <a:gradFill>
            <a:gsLst>
              <a:gs pos="0">
                <a:srgbClr val="FF0000"/>
              </a:gs>
              <a:gs pos="62000">
                <a:schemeClr val="accent6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pPr marL="0" indent="0" algn="just">
              <a:buNone/>
            </a:pPr>
            <a:r>
              <a:rPr lang="sl-SI" dirty="0"/>
              <a:t>2. </a:t>
            </a:r>
            <a:r>
              <a:rPr lang="en-GB" dirty="0" smtClean="0"/>
              <a:t>Storitve </a:t>
            </a:r>
            <a:r>
              <a:rPr lang="en-GB" dirty="0" err="1" smtClean="0"/>
              <a:t>kmetijskega</a:t>
            </a:r>
            <a:r>
              <a:rPr lang="en-GB" dirty="0" smtClean="0"/>
              <a:t> </a:t>
            </a:r>
            <a:r>
              <a:rPr lang="en-GB" dirty="0" err="1" smtClean="0"/>
              <a:t>svetovanja</a:t>
            </a:r>
            <a:r>
              <a:rPr lang="en-GB" dirty="0" smtClean="0"/>
              <a:t> </a:t>
            </a:r>
            <a:r>
              <a:rPr lang="en-GB" dirty="0" err="1" smtClean="0"/>
              <a:t>zajemajo</a:t>
            </a:r>
            <a:r>
              <a:rPr lang="en-GB" dirty="0" smtClean="0"/>
              <a:t> </a:t>
            </a:r>
            <a:r>
              <a:rPr lang="en-GB" b="1" dirty="0" err="1" smtClean="0"/>
              <a:t>ekonomsko</a:t>
            </a:r>
            <a:r>
              <a:rPr lang="en-GB" b="1" dirty="0" smtClean="0"/>
              <a:t>, </a:t>
            </a:r>
            <a:r>
              <a:rPr lang="en-GB" b="1" dirty="0" err="1" smtClean="0"/>
              <a:t>okoljsko</a:t>
            </a:r>
            <a:r>
              <a:rPr lang="en-GB" b="1" dirty="0" smtClean="0"/>
              <a:t> in </a:t>
            </a:r>
            <a:r>
              <a:rPr lang="en-GB" b="1" dirty="0" err="1" smtClean="0"/>
              <a:t>socialno</a:t>
            </a:r>
            <a:r>
              <a:rPr lang="en-GB" b="1" dirty="0" smtClean="0"/>
              <a:t> </a:t>
            </a:r>
            <a:r>
              <a:rPr lang="en-GB" dirty="0" err="1" smtClean="0"/>
              <a:t>razsežnost</a:t>
            </a:r>
            <a:r>
              <a:rPr lang="en-GB" dirty="0" smtClean="0"/>
              <a:t>, </a:t>
            </a:r>
            <a:r>
              <a:rPr lang="en-GB" dirty="0" err="1" smtClean="0"/>
              <a:t>upoštevajoč</a:t>
            </a:r>
            <a:r>
              <a:rPr lang="en-GB" dirty="0" smtClean="0"/>
              <a:t> </a:t>
            </a:r>
            <a:r>
              <a:rPr lang="en-GB" dirty="0" err="1" smtClean="0"/>
              <a:t>obstoječe</a:t>
            </a:r>
            <a:r>
              <a:rPr lang="en-GB" dirty="0" smtClean="0"/>
              <a:t> </a:t>
            </a:r>
            <a:r>
              <a:rPr lang="en-GB" dirty="0" err="1" smtClean="0"/>
              <a:t>kmetijske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, </a:t>
            </a:r>
            <a:r>
              <a:rPr lang="en-GB" dirty="0" err="1" smtClean="0"/>
              <a:t>ter</a:t>
            </a:r>
            <a:r>
              <a:rPr lang="en-GB" dirty="0" smtClean="0"/>
              <a:t> </a:t>
            </a:r>
            <a:r>
              <a:rPr lang="en-GB" dirty="0" err="1" smtClean="0"/>
              <a:t>zagotavljajo</a:t>
            </a:r>
            <a:r>
              <a:rPr lang="en-GB" dirty="0" smtClean="0"/>
              <a:t> </a:t>
            </a:r>
            <a:r>
              <a:rPr lang="en-GB" b="1" dirty="0" err="1" smtClean="0"/>
              <a:t>najnovejše</a:t>
            </a:r>
            <a:r>
              <a:rPr lang="en-GB" b="1" dirty="0" smtClean="0"/>
              <a:t> </a:t>
            </a:r>
            <a:r>
              <a:rPr lang="en-GB" b="1" dirty="0" err="1" smtClean="0"/>
              <a:t>tehnološke</a:t>
            </a:r>
            <a:r>
              <a:rPr lang="en-GB" b="1" dirty="0" smtClean="0"/>
              <a:t> in </a:t>
            </a:r>
            <a:r>
              <a:rPr lang="en-GB" b="1" dirty="0" err="1" smtClean="0"/>
              <a:t>znanstvene</a:t>
            </a:r>
            <a:r>
              <a:rPr lang="en-GB" b="1" dirty="0" smtClean="0"/>
              <a:t> </a:t>
            </a:r>
            <a:r>
              <a:rPr lang="en-GB" b="1" dirty="0" err="1" smtClean="0"/>
              <a:t>informacije</a:t>
            </a:r>
            <a:r>
              <a:rPr lang="en-GB" dirty="0" smtClean="0"/>
              <a:t>, </a:t>
            </a:r>
            <a:r>
              <a:rPr lang="sl-SI" dirty="0" err="1" smtClean="0"/>
              <a:t>pridoblejne</a:t>
            </a:r>
            <a:r>
              <a:rPr lang="sl-SI" dirty="0" smtClean="0"/>
              <a:t> s </a:t>
            </a:r>
            <a:r>
              <a:rPr lang="sl-SI" dirty="0"/>
              <a:t>pomočjo </a:t>
            </a:r>
            <a:r>
              <a:rPr lang="sl-SI" b="1" dirty="0"/>
              <a:t>raziskav in </a:t>
            </a:r>
            <a:r>
              <a:rPr lang="sl-SI" b="1" dirty="0" smtClean="0"/>
              <a:t>inovacij</a:t>
            </a:r>
            <a:r>
              <a:rPr lang="sl-SI" dirty="0" smtClean="0"/>
              <a:t>, </a:t>
            </a:r>
            <a:r>
              <a:rPr lang="sl-SI" dirty="0"/>
              <a:t>vključno z </a:t>
            </a:r>
            <a:r>
              <a:rPr lang="sl-SI" b="1" dirty="0"/>
              <a:t>zagotavljanjem javnih dobrin</a:t>
            </a:r>
            <a:r>
              <a:rPr lang="sl-SI" dirty="0"/>
              <a:t>.  </a:t>
            </a: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S temi storitvami se v celotnem ciklu razvoja kmetij zagotavlja ustrezna pomoč, vključno s </a:t>
            </a:r>
            <a:r>
              <a:rPr lang="sl-SI" b="1" dirty="0" smtClean="0"/>
              <a:t>prvo vzpostavitvijo kmetijskega gospodarstva</a:t>
            </a:r>
            <a:r>
              <a:rPr lang="sl-SI" dirty="0" smtClean="0"/>
              <a:t>, </a:t>
            </a:r>
            <a:r>
              <a:rPr lang="sl-SI" b="1" dirty="0" smtClean="0"/>
              <a:t>prilagoditvijo vzorcev proizvodnje </a:t>
            </a:r>
            <a:r>
              <a:rPr lang="sl-SI" dirty="0" smtClean="0"/>
              <a:t>povpraševanju potrošnikov, </a:t>
            </a:r>
            <a:r>
              <a:rPr lang="sl-SI" b="1" dirty="0" smtClean="0"/>
              <a:t>inovativnimi praksami</a:t>
            </a:r>
            <a:r>
              <a:rPr lang="sl-SI" dirty="0" smtClean="0"/>
              <a:t>, </a:t>
            </a:r>
            <a:r>
              <a:rPr lang="sl-SI" b="1" dirty="0" smtClean="0"/>
              <a:t>kmetijskimi tehnikami za odpornost na podnebne spremembe</a:t>
            </a:r>
            <a:r>
              <a:rPr lang="sl-SI" dirty="0" smtClean="0"/>
              <a:t>, vključno z gozdnim kmetijstvom in </a:t>
            </a:r>
            <a:r>
              <a:rPr lang="sl-SI" dirty="0" err="1" smtClean="0"/>
              <a:t>agroekologijo</a:t>
            </a:r>
            <a:r>
              <a:rPr lang="sl-SI" dirty="0" smtClean="0"/>
              <a:t>, boljšo </a:t>
            </a:r>
            <a:r>
              <a:rPr lang="sl-SI" b="1" dirty="0" smtClean="0"/>
              <a:t>dobrobitjo živali </a:t>
            </a:r>
            <a:r>
              <a:rPr lang="sl-SI" dirty="0" smtClean="0"/>
              <a:t>ter po potrebi </a:t>
            </a:r>
            <a:r>
              <a:rPr lang="sl-SI" b="1" dirty="0" smtClean="0"/>
              <a:t>varnostnimi standardi </a:t>
            </a:r>
            <a:r>
              <a:rPr lang="sl-SI" dirty="0" smtClean="0"/>
              <a:t>in socialno podporo.</a:t>
            </a:r>
          </a:p>
          <a:p>
            <a:pPr marL="0" indent="0" algn="just">
              <a:buNone/>
            </a:pPr>
            <a:r>
              <a:rPr lang="en-GB" dirty="0" smtClean="0"/>
              <a:t>Storitve </a:t>
            </a:r>
            <a:r>
              <a:rPr lang="en-GB" dirty="0" err="1" smtClean="0"/>
              <a:t>kmetijskega</a:t>
            </a:r>
            <a:r>
              <a:rPr lang="en-GB" dirty="0" smtClean="0"/>
              <a:t> </a:t>
            </a:r>
            <a:r>
              <a:rPr lang="en-GB" dirty="0" err="1" smtClean="0"/>
              <a:t>svetovanja</a:t>
            </a:r>
            <a:r>
              <a:rPr lang="en-GB" dirty="0" smtClean="0"/>
              <a:t> </a:t>
            </a:r>
            <a:r>
              <a:rPr lang="en-GB" b="1" dirty="0" smtClean="0"/>
              <a:t>so </a:t>
            </a:r>
            <a:r>
              <a:rPr lang="en-GB" b="1" dirty="0" err="1" smtClean="0"/>
              <a:t>vključene</a:t>
            </a:r>
            <a:r>
              <a:rPr lang="en-GB" b="1" dirty="0" smtClean="0"/>
              <a:t> v </a:t>
            </a:r>
            <a:r>
              <a:rPr lang="en-GB" b="1" dirty="0" err="1" smtClean="0"/>
              <a:t>povezane</a:t>
            </a:r>
            <a:r>
              <a:rPr lang="en-GB" b="1" dirty="0" smtClean="0"/>
              <a:t> storitve </a:t>
            </a:r>
            <a:r>
              <a:rPr lang="en-GB" b="1" dirty="0" err="1" smtClean="0"/>
              <a:t>kmetijskih</a:t>
            </a:r>
            <a:r>
              <a:rPr lang="en-GB" b="1" dirty="0" smtClean="0"/>
              <a:t> </a:t>
            </a:r>
            <a:r>
              <a:rPr lang="en-GB" b="1" dirty="0" err="1" smtClean="0"/>
              <a:t>svetovalcev</a:t>
            </a:r>
            <a:r>
              <a:rPr lang="en-GB" b="1" dirty="0" smtClean="0"/>
              <a:t>, </a:t>
            </a:r>
            <a:r>
              <a:rPr lang="en-GB" b="1" dirty="0" err="1" smtClean="0"/>
              <a:t>raziskovalcev</a:t>
            </a:r>
            <a:r>
              <a:rPr lang="en-GB" b="1" dirty="0" smtClean="0"/>
              <a:t>, </a:t>
            </a:r>
            <a:r>
              <a:rPr lang="en-GB" b="1" dirty="0" err="1" smtClean="0"/>
              <a:t>organizacij</a:t>
            </a:r>
            <a:r>
              <a:rPr lang="en-GB" b="1" dirty="0" smtClean="0"/>
              <a:t> kmetov in </a:t>
            </a:r>
            <a:r>
              <a:rPr lang="en-GB" b="1" dirty="0" err="1" smtClean="0"/>
              <a:t>drugih</a:t>
            </a:r>
            <a:r>
              <a:rPr lang="en-GB" b="1" dirty="0" smtClean="0"/>
              <a:t> </a:t>
            </a:r>
            <a:r>
              <a:rPr lang="en-GB" b="1" dirty="0" err="1" smtClean="0"/>
              <a:t>deležnikov</a:t>
            </a:r>
            <a:r>
              <a:rPr lang="en-GB" b="1" dirty="0" smtClean="0"/>
              <a:t>, </a:t>
            </a:r>
            <a:r>
              <a:rPr lang="en-GB" b="1" dirty="0" err="1" smtClean="0"/>
              <a:t>ki</a:t>
            </a:r>
            <a:r>
              <a:rPr lang="en-GB" b="1" dirty="0" smtClean="0"/>
              <a:t> </a:t>
            </a:r>
            <a:r>
              <a:rPr lang="en-GB" b="1" dirty="0" err="1" smtClean="0"/>
              <a:t>tvorijo</a:t>
            </a:r>
            <a:r>
              <a:rPr lang="en-GB" b="1" dirty="0" smtClean="0"/>
              <a:t> AKIS.</a:t>
            </a:r>
          </a:p>
          <a:p>
            <a:endParaRPr lang="en-GB" b="1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va pow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značba mesta vsebine 5"/>
          <p:cNvSpPr>
            <a:spLocks noGrp="1"/>
          </p:cNvSpPr>
          <p:nvPr>
            <p:ph type="body" idx="1"/>
          </p:nvPr>
        </p:nvSpPr>
        <p:spPr>
          <a:xfrm>
            <a:off x="5904807" y="752937"/>
            <a:ext cx="5386917" cy="639762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bg1"/>
                </a:solidFill>
              </a:rPr>
              <a:t>EU uredba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3" name="Označba mesta vsebine 12"/>
          <p:cNvSpPr>
            <a:spLocks noGrp="1"/>
          </p:cNvSpPr>
          <p:nvPr>
            <p:ph sz="half" idx="2"/>
          </p:nvPr>
        </p:nvSpPr>
        <p:spPr>
          <a:xfrm>
            <a:off x="69908" y="1692276"/>
            <a:ext cx="12052183" cy="5031468"/>
          </a:xfrm>
          <a:gradFill>
            <a:gsLst>
              <a:gs pos="0">
                <a:srgbClr val="FF0000"/>
              </a:gs>
              <a:gs pos="62000">
                <a:schemeClr val="accent6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pPr marL="0" indent="0" algn="just">
              <a:buNone/>
            </a:pPr>
            <a:r>
              <a:rPr lang="sl-SI" dirty="0"/>
              <a:t>3. Države članice zagotovijo, da je kmetijsko svetovanje </a:t>
            </a:r>
            <a:r>
              <a:rPr lang="sl-SI" b="1" dirty="0"/>
              <a:t>nepristransko</a:t>
            </a:r>
            <a:r>
              <a:rPr lang="sl-SI" dirty="0"/>
              <a:t> in da </a:t>
            </a:r>
            <a:r>
              <a:rPr lang="sl-SI" dirty="0" smtClean="0"/>
              <a:t>so svetovalci ustrezno usposobljeni in niso </a:t>
            </a:r>
            <a:r>
              <a:rPr lang="sl-SI" dirty="0"/>
              <a:t>v </a:t>
            </a:r>
            <a:r>
              <a:rPr lang="sl-SI" b="1" dirty="0"/>
              <a:t>navzkrižju interesov</a:t>
            </a:r>
            <a:r>
              <a:rPr lang="sl-SI" dirty="0"/>
              <a:t>.</a:t>
            </a:r>
            <a:endParaRPr lang="en-GB" b="1" dirty="0"/>
          </a:p>
          <a:p>
            <a:pPr marL="0" indent="0">
              <a:buNone/>
            </a:pPr>
            <a:r>
              <a:rPr lang="sl-SI" dirty="0" smtClean="0"/>
              <a:t>4</a:t>
            </a:r>
            <a:r>
              <a:rPr lang="sl-SI" dirty="0"/>
              <a:t>. Storitve kmetijskega svetovanja zajemajo </a:t>
            </a:r>
            <a:r>
              <a:rPr lang="sl-SI" b="1" dirty="0"/>
              <a:t>najmanj</a:t>
            </a:r>
            <a:r>
              <a:rPr lang="sl-SI" dirty="0"/>
              <a:t>: </a:t>
            </a:r>
          </a:p>
          <a:p>
            <a:pPr algn="just"/>
            <a:r>
              <a:rPr lang="sl-SI" dirty="0"/>
              <a:t>(a) vse </a:t>
            </a:r>
            <a:r>
              <a:rPr lang="sl-SI" b="1" dirty="0"/>
              <a:t>zahteve, pogoje in upravljavske obveznosti</a:t>
            </a:r>
            <a:r>
              <a:rPr lang="sl-SI" dirty="0"/>
              <a:t>, ki se uporabljajo za kmete in druge upravičence v skladu s strateškim načrtom SKP, vključno z </a:t>
            </a:r>
            <a:r>
              <a:rPr lang="sl-SI" b="1" dirty="0"/>
              <a:t>zahtevami in standardi v okviru pogojenosti</a:t>
            </a:r>
            <a:r>
              <a:rPr lang="sl-SI" dirty="0"/>
              <a:t> in s </a:t>
            </a:r>
            <a:r>
              <a:rPr lang="sl-SI" b="1" dirty="0"/>
              <a:t>pogoji za </a:t>
            </a:r>
            <a:r>
              <a:rPr lang="sl-SI" b="1" dirty="0" smtClean="0"/>
              <a:t>intervencije</a:t>
            </a:r>
            <a:r>
              <a:rPr lang="sl-SI" dirty="0"/>
              <a:t>, pa tudi informacije o finančnih instrumentih in poslovnih načrtih, vzpostavljenih v okviru strateškega načrta SKP; </a:t>
            </a:r>
          </a:p>
          <a:p>
            <a:pPr algn="just"/>
            <a:r>
              <a:rPr lang="sl-SI" sz="2000" dirty="0" smtClean="0"/>
              <a:t>(</a:t>
            </a:r>
            <a:r>
              <a:rPr lang="sl-SI" sz="2000" dirty="0"/>
              <a:t>b) zahteve, kot jih države </a:t>
            </a:r>
            <a:r>
              <a:rPr lang="sl-SI" sz="2000" dirty="0" smtClean="0"/>
              <a:t>članice določijo </a:t>
            </a:r>
            <a:r>
              <a:rPr lang="sl-SI" sz="2000" dirty="0"/>
              <a:t>za izvajanje Direktive </a:t>
            </a:r>
            <a:r>
              <a:rPr lang="sl-SI" sz="2000" dirty="0" smtClean="0"/>
              <a:t>2000/60/ES- vode, </a:t>
            </a:r>
            <a:r>
              <a:rPr lang="sl-SI" sz="2000" dirty="0"/>
              <a:t>Direktive </a:t>
            </a:r>
            <a:r>
              <a:rPr lang="sl-SI" sz="2000" dirty="0" smtClean="0"/>
              <a:t>92/43/EGS – habitati, </a:t>
            </a:r>
            <a:r>
              <a:rPr lang="sl-SI" sz="2000" dirty="0"/>
              <a:t>Direktive </a:t>
            </a:r>
            <a:r>
              <a:rPr lang="sl-SI" sz="2000" dirty="0" smtClean="0"/>
              <a:t>2009/147/ES- ptiči, </a:t>
            </a:r>
            <a:r>
              <a:rPr lang="sl-SI" sz="2000" dirty="0"/>
              <a:t>Direktive </a:t>
            </a:r>
            <a:r>
              <a:rPr lang="sl-SI" sz="2000" dirty="0" smtClean="0"/>
              <a:t>2008/50/ES-zrak, </a:t>
            </a:r>
            <a:r>
              <a:rPr lang="sl-SI" sz="2000" dirty="0"/>
              <a:t>Direktive (EU) </a:t>
            </a:r>
            <a:r>
              <a:rPr lang="sl-SI" sz="2000" dirty="0" smtClean="0"/>
              <a:t>2016/2284- emisije, </a:t>
            </a:r>
            <a:r>
              <a:rPr lang="sl-SI" sz="2000" dirty="0"/>
              <a:t>Uredbe (EU) </a:t>
            </a:r>
            <a:r>
              <a:rPr lang="sl-SI" sz="2000" dirty="0" smtClean="0"/>
              <a:t>2016/2031-</a:t>
            </a:r>
            <a:r>
              <a:rPr lang="sl-SI" sz="2000" dirty="0"/>
              <a:t> o ukrepih varstva pred škodljivimi organizmi rastlin</a:t>
            </a:r>
            <a:r>
              <a:rPr lang="sl-SI" sz="2000" dirty="0" smtClean="0"/>
              <a:t>, </a:t>
            </a:r>
            <a:r>
              <a:rPr lang="sl-SI" sz="2000" dirty="0"/>
              <a:t>Uredbe (EU) </a:t>
            </a:r>
            <a:r>
              <a:rPr lang="sl-SI" sz="2000" dirty="0" smtClean="0"/>
              <a:t>2016/429-</a:t>
            </a:r>
            <a:r>
              <a:rPr lang="sl-SI" sz="2000" dirty="0"/>
              <a:t>  o prenosljivih boleznih živali</a:t>
            </a:r>
            <a:r>
              <a:rPr lang="sl-SI" sz="2000" dirty="0" smtClean="0"/>
              <a:t>, </a:t>
            </a:r>
            <a:r>
              <a:rPr lang="sl-SI" sz="2000" dirty="0"/>
              <a:t>člena 55 Uredbe (ES) št. 1107/2009 Evropskega parlamenta in </a:t>
            </a:r>
            <a:r>
              <a:rPr lang="sl-SI" sz="2000" dirty="0" smtClean="0"/>
              <a:t>Sveta-</a:t>
            </a:r>
            <a:r>
              <a:rPr lang="sl-SI" sz="2000" dirty="0"/>
              <a:t> o dajanju fitofarmacevtskih sredstev v promet  </a:t>
            </a:r>
            <a:r>
              <a:rPr lang="sl-SI" sz="2000" dirty="0" smtClean="0"/>
              <a:t>9 </a:t>
            </a:r>
            <a:r>
              <a:rPr lang="sl-SI" sz="2000" dirty="0"/>
              <a:t>ter Direktive </a:t>
            </a:r>
            <a:r>
              <a:rPr lang="sl-SI" sz="2000" dirty="0" smtClean="0"/>
              <a:t>2009/128/ES-</a:t>
            </a:r>
            <a:r>
              <a:rPr lang="sl-SI" sz="2000" dirty="0"/>
              <a:t> doseganje trajnostne rabe pesticidov</a:t>
            </a:r>
            <a:r>
              <a:rPr lang="sl-SI" sz="2000" dirty="0" smtClean="0"/>
              <a:t>; </a:t>
            </a:r>
            <a:endParaRPr lang="sl-SI" sz="2000" dirty="0"/>
          </a:p>
          <a:p>
            <a:r>
              <a:rPr lang="sl-SI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5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1126</Words>
  <Application>Microsoft Office PowerPoint</Application>
  <PresentationFormat>Širokozaslonsko</PresentationFormat>
  <Paragraphs>141</Paragraphs>
  <Slides>18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Tahoma</vt:lpstr>
      <vt:lpstr>Privzeti načrt</vt:lpstr>
      <vt:lpstr> </vt:lpstr>
      <vt:lpstr> </vt:lpstr>
      <vt:lpstr> </vt:lpstr>
      <vt:lpstr>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Primer pregleda, način dela</vt:lpstr>
      <vt:lpstr>Primer pregleda, način dela</vt:lpstr>
      <vt:lpstr>PowerPointova predstavitev</vt:lpstr>
      <vt:lpstr> </vt:lpstr>
      <vt:lpstr> </vt:lpstr>
      <vt:lpstr>PowerPointova predstavitev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Tomec</dc:creator>
  <cp:lastModifiedBy>Anton Jagodic</cp:lastModifiedBy>
  <cp:revision>166</cp:revision>
  <dcterms:created xsi:type="dcterms:W3CDTF">2021-06-28T10:51:04Z</dcterms:created>
  <dcterms:modified xsi:type="dcterms:W3CDTF">2021-11-21T19:45:32Z</dcterms:modified>
</cp:coreProperties>
</file>