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99" r:id="rId3"/>
    <p:sldId id="298" r:id="rId4"/>
    <p:sldId id="305" r:id="rId5"/>
    <p:sldId id="308" r:id="rId6"/>
    <p:sldId id="309" r:id="rId7"/>
    <p:sldId id="313" r:id="rId8"/>
    <p:sldId id="310" r:id="rId9"/>
    <p:sldId id="311" r:id="rId10"/>
    <p:sldId id="312" r:id="rId11"/>
    <p:sldId id="314" r:id="rId12"/>
    <p:sldId id="315" r:id="rId13"/>
    <p:sldId id="316" r:id="rId14"/>
    <p:sldId id="317" r:id="rId15"/>
    <p:sldId id="318" r:id="rId1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F1A7CA-5838-416A-83C0-A8C29114A4ED}" type="datetimeFigureOut">
              <a:rPr lang="sl-SI" smtClean="0"/>
              <a:t>17. 07. 2026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683C25-0AA1-4F46-8B7B-4F65E4394CE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9374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4D618-6454-4710-A71E-3BFA694CEA6B}" type="datetimeFigureOut">
              <a:rPr lang="sl-SI" smtClean="0"/>
              <a:t>17. 07. 2026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913E-172D-47B4-9B26-3DC39CACB9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9112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4D618-6454-4710-A71E-3BFA694CEA6B}" type="datetimeFigureOut">
              <a:rPr lang="sl-SI" smtClean="0"/>
              <a:t>17. 07. 2026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913E-172D-47B4-9B26-3DC39CACB9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7294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4D618-6454-4710-A71E-3BFA694CEA6B}" type="datetimeFigureOut">
              <a:rPr lang="sl-SI" smtClean="0"/>
              <a:t>17. 07. 2026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913E-172D-47B4-9B26-3DC39CACB9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6572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4D618-6454-4710-A71E-3BFA694CEA6B}" type="datetimeFigureOut">
              <a:rPr lang="sl-SI" smtClean="0"/>
              <a:t>17. 07. 2026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913E-172D-47B4-9B26-3DC39CACB9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7076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4D618-6454-4710-A71E-3BFA694CEA6B}" type="datetimeFigureOut">
              <a:rPr lang="sl-SI" smtClean="0"/>
              <a:t>17. 07. 2026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913E-172D-47B4-9B26-3DC39CACB9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5487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4D618-6454-4710-A71E-3BFA694CEA6B}" type="datetimeFigureOut">
              <a:rPr lang="sl-SI" smtClean="0"/>
              <a:t>17. 07. 2026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913E-172D-47B4-9B26-3DC39CACB9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96022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4D618-6454-4710-A71E-3BFA694CEA6B}" type="datetimeFigureOut">
              <a:rPr lang="sl-SI" smtClean="0"/>
              <a:t>17. 07. 2026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913E-172D-47B4-9B26-3DC39CACB9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5777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4D618-6454-4710-A71E-3BFA694CEA6B}" type="datetimeFigureOut">
              <a:rPr lang="sl-SI" smtClean="0"/>
              <a:t>17. 07. 2026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913E-172D-47B4-9B26-3DC39CACB9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7327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4D618-6454-4710-A71E-3BFA694CEA6B}" type="datetimeFigureOut">
              <a:rPr lang="sl-SI" smtClean="0"/>
              <a:t>17. 07. 2026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913E-172D-47B4-9B26-3DC39CACB9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5330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4D618-6454-4710-A71E-3BFA694CEA6B}" type="datetimeFigureOut">
              <a:rPr lang="sl-SI" smtClean="0"/>
              <a:t>17. 07. 2026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913E-172D-47B4-9B26-3DC39CACB9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2963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4D618-6454-4710-A71E-3BFA694CEA6B}" type="datetimeFigureOut">
              <a:rPr lang="sl-SI" smtClean="0"/>
              <a:t>17. 07. 2026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2913E-172D-47B4-9B26-3DC39CACB9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90631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4D618-6454-4710-A71E-3BFA694CEA6B}" type="datetimeFigureOut">
              <a:rPr lang="sl-SI" smtClean="0"/>
              <a:t>17. 07. 2026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2913E-172D-47B4-9B26-3DC39CACB99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910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17121" y="1304407"/>
            <a:ext cx="9957758" cy="2387600"/>
          </a:xfrm>
        </p:spPr>
        <p:txBody>
          <a:bodyPr/>
          <a:lstStyle/>
          <a:p>
            <a:r>
              <a:rPr lang="sl-SI" b="1" dirty="0">
                <a:solidFill>
                  <a:schemeClr val="bg1"/>
                </a:solidFill>
                <a:latin typeface="Candara" panose="020E0502030303020204" pitchFamily="34" charset="0"/>
              </a:rPr>
              <a:t>OBNOVA NARAVE</a:t>
            </a:r>
            <a:br>
              <a:rPr lang="sl-SI" b="1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sl-SI" sz="2800" b="1" dirty="0">
                <a:solidFill>
                  <a:schemeClr val="bg1"/>
                </a:solidFill>
                <a:latin typeface="Candara" panose="020E0502030303020204" pitchFamily="34" charset="0"/>
              </a:rPr>
              <a:t>dopolnjena</a:t>
            </a:r>
            <a:r>
              <a:rPr lang="sl-SI" b="1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sl-SI" sz="2800" b="1" dirty="0">
                <a:solidFill>
                  <a:schemeClr val="bg1"/>
                </a:solidFill>
                <a:latin typeface="Candara" panose="020E0502030303020204" pitchFamily="34" charset="0"/>
              </a:rPr>
              <a:t>metodologija izračuna površin za habitatne tipe travišč 6510, 6210, 62A0</a:t>
            </a:r>
            <a:endParaRPr lang="sl-SI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4304685"/>
            <a:ext cx="9144000" cy="1655762"/>
          </a:xfrm>
        </p:spPr>
        <p:txBody>
          <a:bodyPr/>
          <a:lstStyle/>
          <a:p>
            <a:r>
              <a:rPr lang="sl-SI" b="1" dirty="0">
                <a:solidFill>
                  <a:schemeClr val="bg1"/>
                </a:solidFill>
                <a:latin typeface="Candara" panose="020E0502030303020204" pitchFamily="34" charset="0"/>
              </a:rPr>
              <a:t>Martina Kačičnik Jančar</a:t>
            </a:r>
          </a:p>
          <a:p>
            <a:r>
              <a:rPr lang="sl-SI" sz="2000" b="1" dirty="0">
                <a:solidFill>
                  <a:schemeClr val="bg1"/>
                </a:solidFill>
                <a:latin typeface="Candara" panose="020E0502030303020204" pitchFamily="34" charset="0"/>
              </a:rPr>
              <a:t>17.7.2026</a:t>
            </a:r>
            <a:endParaRPr lang="sl-SI" sz="20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617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075E7-13F5-1280-FEBD-91EB68A62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67EBFD9-1D94-9D3B-70B7-E48D37640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5435"/>
            <a:ext cx="10515600" cy="5271528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Kaj smo izboljšali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Upoštevanje regionalnih naravnih in družbenih razlik	</a:t>
            </a:r>
          </a:p>
          <a:p>
            <a:pPr marL="0" indent="0">
              <a:buNone/>
            </a:pPr>
            <a:r>
              <a:rPr lang="sl-SI" dirty="0"/>
              <a:t>	pokrajinsko ekološke enote (ZRC SAZU)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6CB994BF-B4D5-4E82-084A-DE6764CFC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912005"/>
            <a:ext cx="5372761" cy="3349647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72967A6-72FA-ABA5-49F9-1728DB2377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562" y="3041214"/>
            <a:ext cx="3667637" cy="2286319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9F2E2D0E-2DAD-6985-6DC7-E148602C85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562" y="5675815"/>
            <a:ext cx="4572638" cy="7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92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91EE0-4D40-700D-16A7-D9E463FEB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EFCAD7B-AC5D-BD66-BEC2-ECDBC7EBF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5435"/>
            <a:ext cx="10515600" cy="5271528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Kaj smo izboljšali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Nekaterih sprememb dejanske rabe nismo šteli kot izgubo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sz="2400" dirty="0"/>
              <a:t>1410 Kmetijsko zemljišče v zaraščanju </a:t>
            </a:r>
          </a:p>
          <a:p>
            <a:pPr marL="0" indent="0">
              <a:buNone/>
            </a:pPr>
            <a:r>
              <a:rPr lang="sl-SI" sz="2400" dirty="0"/>
              <a:t>1600 Neobdelano kmetijsko zemljišče</a:t>
            </a:r>
          </a:p>
          <a:p>
            <a:pPr marL="0" indent="0">
              <a:buNone/>
            </a:pPr>
            <a:r>
              <a:rPr lang="sl-SI" sz="2400" dirty="0"/>
              <a:t>1800 Kmetijsko zemljišče poraslo z gozdnim drevjem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EA26761D-A478-8127-0469-BEFAD3F62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851" y="2760154"/>
            <a:ext cx="2879949" cy="370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174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22195-D7E2-96E3-5BC1-A6CCE723F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97F6B81-E599-F489-763C-E08C169F7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5435"/>
            <a:ext cx="3117574" cy="5271528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Kaj smo izboljšali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Izboljšali smo metode odstranjevanja razlik izhajajočih iz digitalizacije podatkov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E1FE8DF7-D857-A1CC-CA3E-360273E8C5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373" y="1073426"/>
            <a:ext cx="7723170" cy="545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761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B5DAC32-EEAB-75A9-ED06-44C110E3F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501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Rezultati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FF0CC9B-18EB-C5C4-3118-7112DF808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3" y="798897"/>
            <a:ext cx="9520078" cy="605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19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6C516E04-5D6E-D5E2-C1AC-205D1B80A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7" y="1045227"/>
            <a:ext cx="11126753" cy="526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92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1D5E9668-B352-FD42-0083-5CDCD62C6A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315" y="1150806"/>
            <a:ext cx="3633370" cy="2265224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852DC2E3-3DF4-7D66-5339-36E3DA73F8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7" t="10247" r="18397" b="2931"/>
          <a:stretch>
            <a:fillRect/>
          </a:stretch>
        </p:blipFill>
        <p:spPr>
          <a:xfrm>
            <a:off x="1021824" y="2010700"/>
            <a:ext cx="3028372" cy="1987369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A5BCC9F1-8F37-F913-D8F8-C335DA850A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602" y="4088460"/>
            <a:ext cx="3028372" cy="1891452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079259D4-8AC4-B849-F8C9-FBEF54ABED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8"/>
          <a:stretch>
            <a:fillRect/>
          </a:stretch>
        </p:blipFill>
        <p:spPr>
          <a:xfrm>
            <a:off x="6845661" y="3203430"/>
            <a:ext cx="3783496" cy="2317054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727FFCC6-7F65-629F-2716-D48ADC9217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573" y="990882"/>
            <a:ext cx="3047777" cy="2152429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5057E424-90B0-CBE6-FC3F-3ACD58EBA1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039" y="4786282"/>
            <a:ext cx="729783" cy="937986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1CD37AB5-2552-7703-006F-D830C7263D43}"/>
              </a:ext>
            </a:extLst>
          </p:cNvPr>
          <p:cNvSpPr txBox="1"/>
          <p:nvPr/>
        </p:nvSpPr>
        <p:spPr>
          <a:xfrm>
            <a:off x="3281083" y="5307106"/>
            <a:ext cx="5629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dirty="0"/>
              <a:t>Hvala za pozornost!</a:t>
            </a:r>
          </a:p>
        </p:txBody>
      </p:sp>
    </p:spTree>
    <p:extLst>
      <p:ext uri="{BB962C8B-B14F-4D97-AF65-F5344CB8AC3E}">
        <p14:creationId xmlns:p14="http://schemas.microsoft.com/office/powerpoint/2010/main" val="2582245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A2892-7188-BA9B-3FA7-D75E5FE24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FAA9BA4-8D27-6D2F-F027-288E4FDB1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5665"/>
            <a:ext cx="10515600" cy="1132728"/>
          </a:xfrm>
        </p:spPr>
        <p:txBody>
          <a:bodyPr>
            <a:normAutofit/>
          </a:bodyPr>
          <a:lstStyle/>
          <a:p>
            <a:endParaRPr lang="sl-SI" dirty="0"/>
          </a:p>
          <a:p>
            <a:pPr marL="0" indent="0">
              <a:buNone/>
            </a:pPr>
            <a:r>
              <a:rPr lang="sl-SI" dirty="0"/>
              <a:t>HT travišč za obnovo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4CDD0D9-A9CE-1013-56CF-C9BB53208F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805041"/>
              </p:ext>
            </p:extLst>
          </p:nvPr>
        </p:nvGraphicFramePr>
        <p:xfrm>
          <a:off x="1002276" y="2958353"/>
          <a:ext cx="10351524" cy="2843982"/>
        </p:xfrm>
        <a:graphic>
          <a:graphicData uri="http://schemas.openxmlformats.org/drawingml/2006/table">
            <a:tbl>
              <a:tblPr/>
              <a:tblGrid>
                <a:gridCol w="639476">
                  <a:extLst>
                    <a:ext uri="{9D8B030D-6E8A-4147-A177-3AD203B41FA5}">
                      <a16:colId xmlns:a16="http://schemas.microsoft.com/office/drawing/2014/main" val="4035901980"/>
                    </a:ext>
                  </a:extLst>
                </a:gridCol>
                <a:gridCol w="7367301">
                  <a:extLst>
                    <a:ext uri="{9D8B030D-6E8A-4147-A177-3AD203B41FA5}">
                      <a16:colId xmlns:a16="http://schemas.microsoft.com/office/drawing/2014/main" val="1032241128"/>
                    </a:ext>
                  </a:extLst>
                </a:gridCol>
                <a:gridCol w="1025827">
                  <a:extLst>
                    <a:ext uri="{9D8B030D-6E8A-4147-A177-3AD203B41FA5}">
                      <a16:colId xmlns:a16="http://schemas.microsoft.com/office/drawing/2014/main" val="2920043061"/>
                    </a:ext>
                  </a:extLst>
                </a:gridCol>
                <a:gridCol w="1318920">
                  <a:extLst>
                    <a:ext uri="{9D8B030D-6E8A-4147-A177-3AD203B41FA5}">
                      <a16:colId xmlns:a16="http://schemas.microsoft.com/office/drawing/2014/main" val="715867048"/>
                    </a:ext>
                  </a:extLst>
                </a:gridCol>
              </a:tblGrid>
              <a:tr h="78181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Koda HT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Ime HT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Biogeografska regija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 -končna ocena stanja 2019-2024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247540"/>
                  </a:ext>
                </a:extLst>
              </a:tr>
              <a:tr h="22661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Skalna travišča na bazičnih tleh (Alysso-Sedion albi)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sl-S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89515"/>
                  </a:ext>
                </a:extLst>
              </a:tr>
              <a:tr h="23794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Polnaravna</a:t>
                      </a:r>
                      <a:r>
                        <a:rPr lang="sl-SI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suha travišča in grmiščne faze na karbonatnih tleh (</a:t>
                      </a:r>
                      <a:r>
                        <a:rPr lang="sl-SI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Festuco-Brometalia</a:t>
                      </a:r>
                      <a:r>
                        <a:rPr lang="sl-SI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(*pomembna rastišča kukavičevk)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ALP, CON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sl-S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776324"/>
                  </a:ext>
                </a:extLst>
              </a:tr>
              <a:tr h="453224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6230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Vrstno bogata travišča s prevladujočim navadnim volkom (Nardus stricta) na silikatnih tleh v montanskem pasu (in submontanskem pasu v celinskem delu Evrope)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sl-S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803838"/>
                  </a:ext>
                </a:extLst>
              </a:tr>
              <a:tr h="22661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62A0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Vzhodna submediteranska suha travišča (</a:t>
                      </a:r>
                      <a:r>
                        <a:rPr lang="sl-SI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Scorzoneretalia</a:t>
                      </a:r>
                      <a:r>
                        <a:rPr lang="sl-SI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l-SI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villosae</a:t>
                      </a:r>
                      <a:r>
                        <a:rPr lang="sl-SI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ALP, CON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sl-S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27219"/>
                  </a:ext>
                </a:extLst>
              </a:tr>
              <a:tr h="23794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Travniki s prevladujočo stožko (</a:t>
                      </a:r>
                      <a:r>
                        <a:rPr lang="sl-SI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Molinia</a:t>
                      </a:r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l-SI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spp</a:t>
                      </a:r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.) na karbonatnih, šotnih ali glineno-muljastih tleh (</a:t>
                      </a:r>
                      <a:r>
                        <a:rPr lang="sl-SI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Molinion</a:t>
                      </a:r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l-SI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caeruleae</a:t>
                      </a:r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ALP, CON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sl-S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298716"/>
                  </a:ext>
                </a:extLst>
              </a:tr>
              <a:tr h="22661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Nižinske in montanske do alpinske hidrofilne robne združbe z visokim steblikovjem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sl-S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560706"/>
                  </a:ext>
                </a:extLst>
              </a:tr>
              <a:tr h="22661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Nižinski ekstenzivno gojeni travniki (</a:t>
                      </a:r>
                      <a:r>
                        <a:rPr lang="sl-SI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Alopecurus</a:t>
                      </a:r>
                      <a:r>
                        <a:rPr lang="sl-SI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l-SI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pratensis</a:t>
                      </a:r>
                      <a:r>
                        <a:rPr lang="sl-SI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sl-SI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Sanguisorba</a:t>
                      </a:r>
                      <a:r>
                        <a:rPr lang="sl-SI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l-SI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officinalis</a:t>
                      </a:r>
                      <a:r>
                        <a:rPr lang="sl-SI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ALP, CON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sl-S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571334"/>
                  </a:ext>
                </a:extLst>
              </a:tr>
              <a:tr h="22661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Gorski ekstenzivno gojeni travniki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ALP, CON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sl-SI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4165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462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A89C315-3FAB-4BC4-96B4-B519E9B9D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0907"/>
            <a:ext cx="10515600" cy="1843130"/>
          </a:xfrm>
        </p:spPr>
        <p:txBody>
          <a:bodyPr>
            <a:normAutofit/>
          </a:bodyPr>
          <a:lstStyle/>
          <a:p>
            <a:r>
              <a:rPr lang="sl-SI" b="1" dirty="0"/>
              <a:t>Izhodiščno stanje </a:t>
            </a:r>
            <a:r>
              <a:rPr lang="sl-SI" dirty="0"/>
              <a:t>– stanje čim bližje letu 2004, kot ga je mogoče oceniti iz razpoložljivih podatkov</a:t>
            </a:r>
          </a:p>
          <a:p>
            <a:r>
              <a:rPr lang="sl-SI" b="1" dirty="0"/>
              <a:t>Trenutno stanje </a:t>
            </a:r>
            <a:r>
              <a:rPr lang="sl-SI" dirty="0"/>
              <a:t>– stanje čim bližje letu 2024, kot ga je mogoče oceniti iz razpoložljivih podatkov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08C25730-DFD1-0807-0F7E-6619FA32BA04}"/>
              </a:ext>
            </a:extLst>
          </p:cNvPr>
          <p:cNvSpPr txBox="1"/>
          <p:nvPr/>
        </p:nvSpPr>
        <p:spPr>
          <a:xfrm>
            <a:off x="838200" y="3530852"/>
            <a:ext cx="10668000" cy="190821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l-SI" b="1" dirty="0"/>
          </a:p>
          <a:p>
            <a:endParaRPr lang="sl-SI" b="1" dirty="0"/>
          </a:p>
          <a:p>
            <a:endParaRPr lang="sl-SI" b="1" dirty="0"/>
          </a:p>
          <a:p>
            <a:endParaRPr lang="sl-SI" b="1" dirty="0"/>
          </a:p>
          <a:p>
            <a:endParaRPr lang="sl-SI" b="1" dirty="0"/>
          </a:p>
          <a:p>
            <a:pPr algn="r"/>
            <a:r>
              <a:rPr lang="sl-SI" sz="2800" b="1" dirty="0"/>
              <a:t>SLABO STANJE = površina IZBOLJŠANJA STANJA</a:t>
            </a:r>
            <a:endParaRPr lang="sl-SI" sz="2800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23CDDF7-A9CA-0E92-B985-B03E74B9D763}"/>
              </a:ext>
            </a:extLst>
          </p:cNvPr>
          <p:cNvSpPr txBox="1"/>
          <p:nvPr/>
        </p:nvSpPr>
        <p:spPr>
          <a:xfrm>
            <a:off x="838200" y="3599076"/>
            <a:ext cx="10515600" cy="1771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l-SI" sz="2800" b="1" dirty="0"/>
              <a:t>HT je izginil </a:t>
            </a:r>
            <a:r>
              <a:rPr lang="sl-SI" sz="2800" dirty="0"/>
              <a:t>– HT se je spremenil v drug habitatni tip na nivoju uporabljene klasifikacije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sl-SI" sz="2800" b="1" dirty="0"/>
              <a:t>HT je v slabem stanju </a:t>
            </a:r>
            <a:r>
              <a:rPr lang="sl-SI" sz="2800" dirty="0"/>
              <a:t>– HT je delno spremenjen in/ali neustrezno rabljen</a:t>
            </a:r>
            <a:endParaRPr lang="sl-SI" b="1" dirty="0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336395EF-8FDA-5572-85EF-3DC11F57765C}"/>
              </a:ext>
            </a:extLst>
          </p:cNvPr>
          <p:cNvSpPr txBox="1"/>
          <p:nvPr/>
        </p:nvSpPr>
        <p:spPr>
          <a:xfrm>
            <a:off x="838200" y="993769"/>
            <a:ext cx="10668000" cy="23698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l-SI" dirty="0"/>
          </a:p>
          <a:p>
            <a:endParaRPr lang="sl-SI" dirty="0"/>
          </a:p>
          <a:p>
            <a:pPr algn="r"/>
            <a:endParaRPr lang="sl-SI" sz="2800" b="1" dirty="0"/>
          </a:p>
          <a:p>
            <a:pPr algn="r"/>
            <a:endParaRPr lang="sl-SI" sz="2800" b="1" dirty="0"/>
          </a:p>
          <a:p>
            <a:pPr algn="r"/>
            <a:endParaRPr lang="sl-SI" sz="2800" b="1" dirty="0"/>
          </a:p>
          <a:p>
            <a:pPr algn="r"/>
            <a:r>
              <a:rPr lang="sl-SI" sz="2800" b="1" dirty="0"/>
              <a:t>IZHODIŠČNO – TRENUTNO = površina PONOVNE VZPOSTAVITVE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A3769A20-59DE-CB0A-89C9-7D3E86454446}"/>
              </a:ext>
            </a:extLst>
          </p:cNvPr>
          <p:cNvSpPr txBox="1"/>
          <p:nvPr/>
        </p:nvSpPr>
        <p:spPr>
          <a:xfrm>
            <a:off x="838200" y="5606270"/>
            <a:ext cx="10668000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sz="2800" b="1" dirty="0"/>
              <a:t>PONOVNA VZPOSTAVITEV + IZBOLJŠANJE STANJA = OBNOVA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57338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7537B-0A23-65BC-BC10-CC41ABE56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>
            <a:extLst>
              <a:ext uri="{FF2B5EF4-FFF2-40B4-BE49-F238E27FC236}">
                <a16:creationId xmlns:a16="http://schemas.microsoft.com/office/drawing/2014/main" id="{CE4CF975-4395-5262-15CA-5D24D89FA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189" y="990310"/>
            <a:ext cx="10515600" cy="845110"/>
          </a:xfrm>
        </p:spPr>
        <p:txBody>
          <a:bodyPr>
            <a:normAutofit/>
          </a:bodyPr>
          <a:lstStyle/>
          <a:p>
            <a:r>
              <a:rPr lang="sl-SI" sz="2800" dirty="0">
                <a:latin typeface="+mn-lt"/>
                <a:ea typeface="+mn-ea"/>
                <a:cs typeface="+mn-cs"/>
              </a:rPr>
              <a:t>Podatki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1E967C3-FE9F-FD30-EDE7-8F2EAC6FBD2C}"/>
              </a:ext>
            </a:extLst>
          </p:cNvPr>
          <p:cNvSpPr txBox="1"/>
          <p:nvPr/>
        </p:nvSpPr>
        <p:spPr>
          <a:xfrm>
            <a:off x="1039906" y="1694330"/>
            <a:ext cx="1031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/>
              <a:t>Dejanska raba zemljišč	</a:t>
            </a:r>
            <a:r>
              <a:rPr lang="sl-SI" dirty="0"/>
              <a:t>			</a:t>
            </a:r>
            <a:r>
              <a:rPr lang="sl-SI" b="1" dirty="0"/>
              <a:t>Kartiranja habitatnih tipov</a:t>
            </a:r>
          </a:p>
        </p:txBody>
      </p:sp>
      <p:pic>
        <p:nvPicPr>
          <p:cNvPr id="5" name="Slika 4" descr="Slika, ki vsebuje besede zemljevid, besedilo, atlas&#10;&#10;Vsebina, ustvarjena z UI, morda ni pravilna.">
            <a:extLst>
              <a:ext uri="{FF2B5EF4-FFF2-40B4-BE49-F238E27FC236}">
                <a16:creationId xmlns:a16="http://schemas.microsoft.com/office/drawing/2014/main" id="{7FFB0051-97C2-7BA5-01C6-5289F0632C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" t="2513" r="2453" b="4487"/>
          <a:stretch>
            <a:fillRect/>
          </a:stretch>
        </p:blipFill>
        <p:spPr>
          <a:xfrm>
            <a:off x="6539738" y="2794706"/>
            <a:ext cx="5146022" cy="3530230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989A76DA-C836-C9EB-7508-5076C9371D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33" y="2747469"/>
            <a:ext cx="6143519" cy="3530231"/>
          </a:xfrm>
          <a:prstGeom prst="rect">
            <a:avLst/>
          </a:prstGeom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75A5E08A-B7C8-BEDF-41D4-4427AD140F55}"/>
              </a:ext>
            </a:extLst>
          </p:cNvPr>
          <p:cNvSpPr txBox="1"/>
          <p:nvPr/>
        </p:nvSpPr>
        <p:spPr>
          <a:xfrm>
            <a:off x="1033670" y="2295939"/>
            <a:ext cx="10396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sl-SI" dirty="0">
                <a:solidFill>
                  <a:srgbClr val="FF0000"/>
                </a:solidFill>
              </a:rPr>
              <a:t>travnik DA / NE 				       kateri travniški habitatni tip</a:t>
            </a:r>
          </a:p>
          <a:p>
            <a:pPr lvl="1"/>
            <a:endParaRPr lang="sl-S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749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4661EE7F-6050-3044-CEAA-043542481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387" y="2599771"/>
            <a:ext cx="6009640" cy="3753484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59E00291-C93C-A6B2-2EC9-EE63951E1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7" r="4008"/>
          <a:stretch>
            <a:fillRect/>
          </a:stretch>
        </p:blipFill>
        <p:spPr>
          <a:xfrm>
            <a:off x="663387" y="2799569"/>
            <a:ext cx="5585013" cy="3553686"/>
          </a:xfrm>
          <a:prstGeom prst="rect">
            <a:avLst/>
          </a:prstGeom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7B7BE7E0-C2E0-DE7D-B000-02868099C5C8}"/>
              </a:ext>
            </a:extLst>
          </p:cNvPr>
          <p:cNvSpPr txBox="1"/>
          <p:nvPr/>
        </p:nvSpPr>
        <p:spPr>
          <a:xfrm>
            <a:off x="833718" y="1111624"/>
            <a:ext cx="937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/>
              <a:t>Dejanska raba zemljišč</a:t>
            </a:r>
          </a:p>
          <a:p>
            <a:endParaRPr lang="sl-SI" dirty="0"/>
          </a:p>
          <a:p>
            <a:r>
              <a:rPr lang="sl-SI" dirty="0"/>
              <a:t>	</a:t>
            </a:r>
            <a:r>
              <a:rPr lang="sl-SI" dirty="0">
                <a:solidFill>
                  <a:srgbClr val="FF0000"/>
                </a:solidFill>
              </a:rPr>
              <a:t>razlika v površini VSEH travnikov v času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15319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DC12F-37E7-5C80-54B8-99E7EEE88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>
            <a:extLst>
              <a:ext uri="{FF2B5EF4-FFF2-40B4-BE49-F238E27FC236}">
                <a16:creationId xmlns:a16="http://schemas.microsoft.com/office/drawing/2014/main" id="{E1FD8895-AA6C-7368-839C-99DAD4E00E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6"/>
          <a:stretch>
            <a:fillRect/>
          </a:stretch>
        </p:blipFill>
        <p:spPr>
          <a:xfrm>
            <a:off x="312908" y="2677136"/>
            <a:ext cx="5937084" cy="3505783"/>
          </a:xfrm>
          <a:prstGeom prst="rect">
            <a:avLst/>
          </a:prstGeom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2C64FB45-E85F-A642-9F66-829E1B4CD7B3}"/>
              </a:ext>
            </a:extLst>
          </p:cNvPr>
          <p:cNvSpPr txBox="1"/>
          <p:nvPr/>
        </p:nvSpPr>
        <p:spPr>
          <a:xfrm>
            <a:off x="833718" y="1111624"/>
            <a:ext cx="9377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/>
              <a:t>Kartiranje habitatnih tipov</a:t>
            </a:r>
          </a:p>
          <a:p>
            <a:endParaRPr lang="sl-SI" dirty="0"/>
          </a:p>
          <a:p>
            <a:r>
              <a:rPr lang="sl-SI" dirty="0"/>
              <a:t>	</a:t>
            </a:r>
            <a:r>
              <a:rPr lang="sl-SI" dirty="0">
                <a:solidFill>
                  <a:srgbClr val="FF0000"/>
                </a:solidFill>
              </a:rPr>
              <a:t>DELEŽ POSAMEZNEGA habitatnega tipa med vsemi travniki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465433D9-DDF8-2075-AE35-DFE0265F81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8"/>
          <a:stretch>
            <a:fillRect/>
          </a:stretch>
        </p:blipFill>
        <p:spPr>
          <a:xfrm>
            <a:off x="6096000" y="2615390"/>
            <a:ext cx="5937084" cy="3635934"/>
          </a:xfrm>
          <a:prstGeom prst="rect">
            <a:avLst/>
          </a:prstGeom>
        </p:spPr>
      </p:pic>
      <p:pic>
        <p:nvPicPr>
          <p:cNvPr id="5" name="Slika 4" descr="Slika, ki vsebuje besede zemljevid, besedilo, atlas&#10;&#10;Vsebina, ustvarjena z UI, morda ni pravilna.">
            <a:extLst>
              <a:ext uri="{FF2B5EF4-FFF2-40B4-BE49-F238E27FC236}">
                <a16:creationId xmlns:a16="http://schemas.microsoft.com/office/drawing/2014/main" id="{EDE9292D-BB6A-BEC5-2438-21D0E76BAB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" t="2513" r="2453" b="4487"/>
          <a:stretch>
            <a:fillRect/>
          </a:stretch>
        </p:blipFill>
        <p:spPr>
          <a:xfrm>
            <a:off x="9474462" y="1111624"/>
            <a:ext cx="2076655" cy="142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0E11B-30EE-0E92-9E5D-A2FA427C6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D896C3D6-CF26-A0F1-BE21-EDEC80A56C1D}"/>
              </a:ext>
            </a:extLst>
          </p:cNvPr>
          <p:cNvSpPr txBox="1"/>
          <p:nvPr/>
        </p:nvSpPr>
        <p:spPr>
          <a:xfrm>
            <a:off x="833718" y="1111624"/>
            <a:ext cx="93770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/>
              <a:t>Kje se posamezen habitatni tip naravno pojavlja</a:t>
            </a:r>
          </a:p>
          <a:p>
            <a:endParaRPr lang="sl-SI" b="1" dirty="0"/>
          </a:p>
          <a:p>
            <a:r>
              <a:rPr lang="sl-SI" dirty="0"/>
              <a:t>6210 </a:t>
            </a:r>
            <a:r>
              <a:rPr lang="sl-SI" dirty="0" err="1"/>
              <a:t>Polnaravna</a:t>
            </a:r>
            <a:r>
              <a:rPr lang="sl-SI" dirty="0"/>
              <a:t> suha travišča			       62A0 Suhi kraški travniki</a:t>
            </a:r>
          </a:p>
          <a:p>
            <a:r>
              <a:rPr lang="sl-SI" dirty="0"/>
              <a:t>6510 Nižinski ekstenzivno gojeni travniki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388055E-ECAD-F708-526C-67CC7BD934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0" t="6737" r="18132" b="26737"/>
          <a:stretch>
            <a:fillRect/>
          </a:stretch>
        </p:blipFill>
        <p:spPr>
          <a:xfrm>
            <a:off x="646859" y="2693184"/>
            <a:ext cx="5449141" cy="370572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00ED8E16-4CA4-63C7-6D63-39E6A7C24D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7" t="10247" r="18397" b="2931"/>
          <a:stretch>
            <a:fillRect/>
          </a:stretch>
        </p:blipFill>
        <p:spPr>
          <a:xfrm>
            <a:off x="6220410" y="2744197"/>
            <a:ext cx="5491354" cy="360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967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06AC9-0947-FDE7-DB2C-6E8F448F2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0696EEA1-4587-F790-9329-E16FC1BEF4D6}"/>
              </a:ext>
            </a:extLst>
          </p:cNvPr>
          <p:cNvSpPr txBox="1"/>
          <p:nvPr/>
        </p:nvSpPr>
        <p:spPr>
          <a:xfrm>
            <a:off x="833718" y="1111624"/>
            <a:ext cx="93770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/>
              <a:t>Sklepni računi</a:t>
            </a:r>
          </a:p>
          <a:p>
            <a:endParaRPr lang="sl-SI" dirty="0"/>
          </a:p>
          <a:p>
            <a:r>
              <a:rPr lang="sl-SI" dirty="0">
                <a:solidFill>
                  <a:srgbClr val="FF0000"/>
                </a:solidFill>
              </a:rPr>
              <a:t>	razlika v površini VSEH travnikov v času </a:t>
            </a:r>
            <a:r>
              <a:rPr lang="sl-SI" dirty="0"/>
              <a:t>	</a:t>
            </a:r>
          </a:p>
          <a:p>
            <a:r>
              <a:rPr lang="sl-SI" dirty="0">
                <a:solidFill>
                  <a:srgbClr val="FF0000"/>
                </a:solidFill>
              </a:rPr>
              <a:t>	DELEŽ POSAMEZNEGA habitatnega tipa med vsemi travniki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23A36F0D-0BD3-C7F9-74AB-3389C9E3A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689381"/>
            <a:ext cx="6060238" cy="3535139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79D31C13-CB3B-6D56-2A26-2A86AA473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32" y="2734220"/>
            <a:ext cx="5516468" cy="344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884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F930BCD-AC93-B9B0-71EA-67DFCD63C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5435"/>
            <a:ext cx="10515600" cy="5271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Kaj smo izboljšali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Kasnejši izhodiščni podatki dejanske rabe					2006		kombinacija 2009 - 2012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	- izpopolnjena metoda zajema podatkov</a:t>
            </a:r>
          </a:p>
          <a:p>
            <a:pPr marL="0" indent="0">
              <a:buNone/>
            </a:pPr>
            <a:r>
              <a:rPr lang="sl-SI" dirty="0"/>
              <a:t>	- boljša primerljivost z naslednjimi nizi podatkov</a:t>
            </a:r>
          </a:p>
          <a:p>
            <a:pPr marL="0" indent="0">
              <a:buNone/>
            </a:pPr>
            <a:r>
              <a:rPr lang="sl-SI" dirty="0"/>
              <a:t>		(2009-12   		2024)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	- travniki so tudi do zajema 2009-12 (DOF 2006-09) že izginjali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Puščica: desno 3">
            <a:extLst>
              <a:ext uri="{FF2B5EF4-FFF2-40B4-BE49-F238E27FC236}">
                <a16:creationId xmlns:a16="http://schemas.microsoft.com/office/drawing/2014/main" id="{5B39F4E5-133C-8990-B0F2-DC0179013A8A}"/>
              </a:ext>
            </a:extLst>
          </p:cNvPr>
          <p:cNvSpPr/>
          <p:nvPr/>
        </p:nvSpPr>
        <p:spPr>
          <a:xfrm flipV="1">
            <a:off x="2967317" y="2375644"/>
            <a:ext cx="502024" cy="29583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Puščica: levo-desno 4">
            <a:extLst>
              <a:ext uri="{FF2B5EF4-FFF2-40B4-BE49-F238E27FC236}">
                <a16:creationId xmlns:a16="http://schemas.microsoft.com/office/drawing/2014/main" id="{58BEEDCD-1B5D-B6B1-FA39-5654D86B7990}"/>
              </a:ext>
            </a:extLst>
          </p:cNvPr>
          <p:cNvSpPr/>
          <p:nvPr/>
        </p:nvSpPr>
        <p:spPr>
          <a:xfrm>
            <a:off x="4447467" y="4423495"/>
            <a:ext cx="546652" cy="248478"/>
          </a:xfrm>
          <a:prstGeom prst="leftRightArrow">
            <a:avLst>
              <a:gd name="adj1" fmla="val 50000"/>
              <a:gd name="adj2" fmla="val 6803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2069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</TotalTime>
  <Words>467</Words>
  <Application>Microsoft Office PowerPoint</Application>
  <PresentationFormat>Širokozaslonsko</PresentationFormat>
  <Paragraphs>101</Paragraphs>
  <Slides>15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15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Candara</vt:lpstr>
      <vt:lpstr>Officeova tema</vt:lpstr>
      <vt:lpstr>OBNOVA NARAVE dopolnjena metodologija izračuna površin za habitatne tipe travišč 6510, 6210, 62A0</vt:lpstr>
      <vt:lpstr>PowerPointova predstavitev</vt:lpstr>
      <vt:lpstr>PowerPointova predstavitev</vt:lpstr>
      <vt:lpstr>Podatki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Sandra Anzulović</dc:creator>
  <cp:lastModifiedBy>Sašo Gorjanc</cp:lastModifiedBy>
  <cp:revision>52</cp:revision>
  <dcterms:created xsi:type="dcterms:W3CDTF">2019-10-23T12:57:45Z</dcterms:created>
  <dcterms:modified xsi:type="dcterms:W3CDTF">2026-07-17T11:18:18Z</dcterms:modified>
</cp:coreProperties>
</file>