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28" d="100"/>
          <a:sy n="28" d="100"/>
        </p:scale>
        <p:origin x="2988" y="198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6"/>
            <a:ext cx="20569523" cy="1267425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92D050"/>
              </a:solidFill>
            </a:endParaRPr>
          </a:p>
          <a:p>
            <a:endParaRPr lang="sl-SI" sz="3600" b="1" dirty="0">
              <a:solidFill>
                <a:srgbClr val="92D050"/>
              </a:solidFill>
            </a:endParaRPr>
          </a:p>
          <a:p>
            <a:endParaRPr lang="sl-SI" sz="3600" b="1" dirty="0">
              <a:solidFill>
                <a:srgbClr val="92D050"/>
              </a:solidFill>
            </a:endParaRPr>
          </a:p>
          <a:p>
            <a:endParaRPr lang="sl-SI" sz="3600" b="1" dirty="0">
              <a:solidFill>
                <a:srgbClr val="92D050"/>
              </a:solidFill>
            </a:endParaRPr>
          </a:p>
          <a:p>
            <a:endParaRPr lang="sl-SI" sz="3600" b="1" dirty="0">
              <a:solidFill>
                <a:srgbClr val="92D050"/>
              </a:solidFill>
            </a:endParaRPr>
          </a:p>
          <a:p>
            <a:endParaRPr lang="sl-SI" sz="3600" b="1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2. Pričakovani rezultati: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1"/>
                </a:solidFill>
              </a:rPr>
              <a:t>Ocena vzdržljivosti in ekonomičnosti rabe nastilja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1"/>
                </a:solidFill>
              </a:rPr>
              <a:t>Ocena vpliva nastilja na </a:t>
            </a:r>
            <a:r>
              <a:rPr lang="sl-SI" sz="2800" dirty="0" err="1">
                <a:solidFill>
                  <a:schemeClr val="tx1"/>
                </a:solidFill>
              </a:rPr>
              <a:t>etološke</a:t>
            </a:r>
            <a:r>
              <a:rPr lang="sl-SI" sz="2800" dirty="0">
                <a:solidFill>
                  <a:schemeClr val="tx1"/>
                </a:solidFill>
              </a:rPr>
              <a:t> značilnosti posameznih vrst živali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1"/>
                </a:solidFill>
              </a:rPr>
              <a:t>Ocena kvalitete in raba sekundarnega produkta (hlevskega gnoja) iz nastilja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tx1"/>
                </a:solidFill>
              </a:rPr>
              <a:t>Proučitev in predstavitev možnosti proizvodnje nastilja na kmetijskih gospodarstvih</a:t>
            </a:r>
          </a:p>
          <a:p>
            <a:endParaRPr lang="sl-SI" sz="3600" b="1" dirty="0">
              <a:solidFill>
                <a:srgbClr val="92D050"/>
              </a:solidFill>
            </a:endParaRPr>
          </a:p>
          <a:p>
            <a:pPr lvl="4"/>
            <a:r>
              <a:rPr lang="sl-SI" sz="3600" b="1" dirty="0">
                <a:solidFill>
                  <a:srgbClr val="92D050"/>
                </a:solidFill>
              </a:rPr>
              <a:t>3. Dosedanji rezultati projekta:</a:t>
            </a:r>
          </a:p>
          <a:p>
            <a:pPr lvl="4" algn="just"/>
            <a:r>
              <a:rPr lang="sl-SI" sz="2800" dirty="0">
                <a:solidFill>
                  <a:schemeClr val="tx1"/>
                </a:solidFill>
              </a:rPr>
              <a:t>Preliminarni rezultati kažejo, da se je rezana-</a:t>
            </a:r>
            <a:r>
              <a:rPr lang="sl-SI" sz="2800" dirty="0" err="1">
                <a:solidFill>
                  <a:schemeClr val="tx1"/>
                </a:solidFill>
              </a:rPr>
              <a:t>odprašena</a:t>
            </a:r>
            <a:r>
              <a:rPr lang="sl-SI" sz="2800" dirty="0">
                <a:solidFill>
                  <a:schemeClr val="tx1"/>
                </a:solidFill>
              </a:rPr>
              <a:t> slama pri doseganju lastnosti kakovostnega nastilja dobro odrezala. V primerjavi z uporabljeno žagovino ostane </a:t>
            </a:r>
            <a:r>
              <a:rPr lang="sl-SI" sz="2800" dirty="0" err="1">
                <a:solidFill>
                  <a:schemeClr val="tx1"/>
                </a:solidFill>
              </a:rPr>
              <a:t>nastilj</a:t>
            </a:r>
            <a:r>
              <a:rPr lang="sl-SI" sz="2800" dirty="0">
                <a:solidFill>
                  <a:schemeClr val="tx1"/>
                </a:solidFill>
              </a:rPr>
              <a:t> iz rezane-</a:t>
            </a:r>
            <a:r>
              <a:rPr lang="sl-SI" sz="2800" dirty="0" err="1">
                <a:solidFill>
                  <a:schemeClr val="tx1"/>
                </a:solidFill>
              </a:rPr>
              <a:t>odprašene</a:t>
            </a:r>
            <a:r>
              <a:rPr lang="sl-SI" sz="2800" dirty="0">
                <a:solidFill>
                  <a:schemeClr val="tx1"/>
                </a:solidFill>
              </a:rPr>
              <a:t> slame dalj časa suh in sipek. Ugotavljamo, da rezana-</a:t>
            </a:r>
            <a:r>
              <a:rPr lang="sl-SI" sz="2800" dirty="0" err="1">
                <a:solidFill>
                  <a:schemeClr val="tx1"/>
                </a:solidFill>
              </a:rPr>
              <a:t>odprašena</a:t>
            </a:r>
            <a:r>
              <a:rPr lang="sl-SI" sz="2800" dirty="0">
                <a:solidFill>
                  <a:schemeClr val="tx1"/>
                </a:solidFill>
              </a:rPr>
              <a:t> slama izboljša bivalne razmere in ima ugoden vpliv na dobro počutje piščancev.</a:t>
            </a:r>
          </a:p>
          <a:p>
            <a:pPr lvl="4" algn="just"/>
            <a:endParaRPr lang="sl-SI" sz="2800" dirty="0">
              <a:solidFill>
                <a:schemeClr val="tx1"/>
              </a:solidFill>
            </a:endParaRPr>
          </a:p>
          <a:p>
            <a:pPr lvl="4" algn="just"/>
            <a:endParaRPr lang="sl-SI" sz="2800" dirty="0">
              <a:solidFill>
                <a:schemeClr val="tx1"/>
              </a:solidFill>
            </a:endParaRPr>
          </a:p>
          <a:p>
            <a:pPr lvl="4" algn="just"/>
            <a:endParaRPr lang="sl-SI" sz="2800" dirty="0">
              <a:solidFill>
                <a:schemeClr val="tx1"/>
              </a:solidFill>
            </a:endParaRPr>
          </a:p>
          <a:p>
            <a:pPr lvl="4" algn="just"/>
            <a:endParaRPr lang="sl-SI" sz="2800" dirty="0">
              <a:solidFill>
                <a:schemeClr val="tx1"/>
              </a:solidFill>
            </a:endParaRPr>
          </a:p>
          <a:p>
            <a:pPr lvl="4" algn="just"/>
            <a:endParaRPr lang="sl-SI" sz="2800" dirty="0">
              <a:solidFill>
                <a:schemeClr val="tx1"/>
              </a:solidFill>
            </a:endParaRPr>
          </a:p>
          <a:p>
            <a:pPr algn="just"/>
            <a:r>
              <a:rPr lang="sl-SI" sz="3200" b="1" dirty="0">
                <a:solidFill>
                  <a:srgbClr val="92D050"/>
                </a:solidFill>
              </a:rPr>
              <a:t>4. Zaključek:</a:t>
            </a:r>
            <a:r>
              <a:rPr lang="sl-SI" sz="3200" b="1" dirty="0">
                <a:solidFill>
                  <a:schemeClr val="tx1"/>
                </a:solidFill>
              </a:rPr>
              <a:t> </a:t>
            </a:r>
            <a:r>
              <a:rPr lang="sl-SI" sz="3200" dirty="0">
                <a:solidFill>
                  <a:schemeClr val="tx1"/>
                </a:solidFill>
              </a:rPr>
              <a:t>Pilotni projekt se nadaljuje še eno leto predvsem z obdelavo podatkov pridobljenih v preizkušanjih, analizo prenosa v prakso in </a:t>
            </a:r>
            <a:r>
              <a:rPr lang="sl-SI" sz="3200" dirty="0" err="1">
                <a:solidFill>
                  <a:schemeClr val="tx1"/>
                </a:solidFill>
              </a:rPr>
              <a:t>diseminacijo</a:t>
            </a:r>
            <a:r>
              <a:rPr lang="sl-SI" sz="3200" dirty="0">
                <a:solidFill>
                  <a:schemeClr val="tx1"/>
                </a:solidFill>
              </a:rPr>
              <a:t> rezultatov.</a:t>
            </a:r>
            <a:endParaRPr lang="sl-SI" sz="3200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/>
              <a:t>Tehnološka in ekonomska analiza uporabe nastilja iz </a:t>
            </a:r>
            <a:r>
              <a:rPr lang="sl-SI" sz="6000" dirty="0" err="1"/>
              <a:t>odprašene</a:t>
            </a:r>
            <a:r>
              <a:rPr lang="sl-SI" sz="6000" dirty="0"/>
              <a:t> in rezane slame pri vzreji različnih vrst živali </a:t>
            </a:r>
            <a:endParaRPr lang="sl-SI" sz="6000" b="1" dirty="0"/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92D050"/>
                </a:solidFill>
              </a:rPr>
              <a:t>Vodilni partner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chemeClr val="tx1"/>
                </a:solidFill>
              </a:rPr>
              <a:t>UM, FKBV</a:t>
            </a:r>
          </a:p>
          <a:p>
            <a:r>
              <a:rPr lang="sl-SI" sz="3200" b="1" dirty="0">
                <a:solidFill>
                  <a:srgbClr val="92D050"/>
                </a:solidFill>
              </a:rPr>
              <a:t>Ostali člani partnerstva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chemeClr val="tx1"/>
                </a:solidFill>
              </a:rPr>
              <a:t>KGZ Maribor; partnerske kmetije:  </a:t>
            </a:r>
            <a:r>
              <a:rPr lang="sl-SI" sz="3200" dirty="0" err="1">
                <a:solidFill>
                  <a:schemeClr val="tx1"/>
                </a:solidFill>
              </a:rPr>
              <a:t>Žipo</a:t>
            </a:r>
            <a:r>
              <a:rPr lang="sl-SI" sz="3200" dirty="0">
                <a:solidFill>
                  <a:schemeClr val="tx1"/>
                </a:solidFill>
              </a:rPr>
              <a:t> </a:t>
            </a:r>
            <a:r>
              <a:rPr lang="sl-SI" sz="3200" dirty="0" err="1">
                <a:solidFill>
                  <a:schemeClr val="tx1"/>
                </a:solidFill>
              </a:rPr>
              <a:t>d.o.o</a:t>
            </a:r>
            <a:r>
              <a:rPr lang="sl-SI" sz="3200" dirty="0">
                <a:solidFill>
                  <a:schemeClr val="tx1"/>
                </a:solidFill>
              </a:rPr>
              <a:t>., </a:t>
            </a:r>
            <a:r>
              <a:rPr lang="sl-SI" sz="3200" dirty="0" err="1">
                <a:solidFill>
                  <a:schemeClr val="tx1"/>
                </a:solidFill>
              </a:rPr>
              <a:t>Halič</a:t>
            </a:r>
            <a:r>
              <a:rPr lang="sl-SI" sz="3200" dirty="0">
                <a:solidFill>
                  <a:schemeClr val="tx1"/>
                </a:solidFill>
              </a:rPr>
              <a:t>, Požar, Zelenik, Tacer, Jeršič in Kolar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/>
              <a:t>Kontaktni podatki vodilnega partnerja:</a:t>
            </a:r>
          </a:p>
          <a:p>
            <a:r>
              <a:rPr lang="sl-SI" sz="2800" dirty="0"/>
              <a:t>Univerza v Mariboru, Fakulteta za kmetijstvo in </a:t>
            </a:r>
            <a:r>
              <a:rPr lang="sl-SI" sz="2800" dirty="0" err="1"/>
              <a:t>biosistemske</a:t>
            </a:r>
            <a:r>
              <a:rPr lang="sl-SI" sz="2800" dirty="0"/>
              <a:t> vede, Pivola 10, 2311 Hoče</a:t>
            </a:r>
          </a:p>
          <a:p>
            <a:r>
              <a:rPr lang="sl-SI" sz="2800" dirty="0"/>
              <a:t>Izr. prof. dr. JERNEJ PRIŠENK, univ. dipl. inž. kmet., jernej.prisenk@um.ci</a:t>
            </a:r>
          </a:p>
          <a:p>
            <a:r>
              <a:rPr lang="sl-SI" sz="2800" dirty="0"/>
              <a:t>Spletna stran projekta: www.fkbv.um.si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280"/>
            <a:ext cx="8891933" cy="18452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92D050"/>
                </a:solidFill>
              </a:rPr>
              <a:t>Tip projekta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chemeClr val="tx1"/>
                </a:solidFill>
              </a:rPr>
              <a:t>pilotni projekt</a:t>
            </a:r>
          </a:p>
          <a:p>
            <a:r>
              <a:rPr lang="sl-SI" sz="3200" b="1" dirty="0">
                <a:solidFill>
                  <a:srgbClr val="92D050"/>
                </a:solidFill>
              </a:rPr>
              <a:t>Tematika projekta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2800" dirty="0">
                <a:solidFill>
                  <a:schemeClr val="tx1"/>
                </a:solidFill>
              </a:rPr>
              <a:t>Uporaba materialov, ki se pojavljajo kot stranski proizvod poljedelske proizvodnje na kmetijah.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4795684"/>
            <a:ext cx="8922071" cy="2865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92D050"/>
                </a:solidFill>
              </a:rPr>
              <a:t>Praktični problem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2800" dirty="0">
                <a:solidFill>
                  <a:schemeClr val="tx1"/>
                </a:solidFill>
              </a:rPr>
              <a:t>Za zdaj se slama v večini primerov uporablja kot neobdelan proizvod v manjšem obsegu za namen nastilja, zastirke in »slepe« krme pri živalih. Z njeno obdelavo predvidevamo doprinos dodane vrednosti in izboljšanje karakteristik (kot so vpojnost, boljša kvaliteta hlevskega gnoja, dvig vrednosti obdelanega proizvoda). 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043204"/>
            <a:ext cx="6120000" cy="3600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r>
              <a:rPr lang="sl-SI" sz="2800" dirty="0" err="1">
                <a:solidFill>
                  <a:schemeClr val="tx1"/>
                </a:solidFill>
              </a:rPr>
              <a:t>Nastilj</a:t>
            </a:r>
            <a:r>
              <a:rPr lang="sl-SI" sz="2800" dirty="0">
                <a:solidFill>
                  <a:schemeClr val="tx1"/>
                </a:solidFill>
              </a:rPr>
              <a:t> po naših izkušnjah zelo vpliva na ekonomičnost reje, dobro počutje živali in pa tudi nas samih, ki z njim rokujemo. Projekt nam omogoča, da primerjalno preizkusimo kateri </a:t>
            </a:r>
            <a:r>
              <a:rPr lang="sl-SI" sz="2800" dirty="0" err="1">
                <a:solidFill>
                  <a:schemeClr val="tx1"/>
                </a:solidFill>
              </a:rPr>
              <a:t>nastilj</a:t>
            </a:r>
            <a:r>
              <a:rPr lang="sl-SI" sz="2800" dirty="0">
                <a:solidFill>
                  <a:schemeClr val="tx1"/>
                </a:solidFill>
              </a:rPr>
              <a:t> je za naše razmere najboljši in te informacije delimo naprej.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200" b="1" dirty="0">
                <a:solidFill>
                  <a:srgbClr val="92D050"/>
                </a:solidFill>
              </a:rPr>
              <a:t>Obdobje trajanja projekta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chemeClr val="tx1"/>
                </a:solidFill>
              </a:rPr>
              <a:t>05.11.2019 – 05.12.2022</a:t>
            </a:r>
          </a:p>
          <a:p>
            <a:r>
              <a:rPr lang="sl-SI" sz="3200" b="1" dirty="0">
                <a:solidFill>
                  <a:srgbClr val="92D050"/>
                </a:solidFill>
              </a:rPr>
              <a:t>Višina odobrenih sredstev</a:t>
            </a:r>
            <a:r>
              <a:rPr lang="sl-SI" sz="3200" dirty="0">
                <a:solidFill>
                  <a:srgbClr val="92D050"/>
                </a:solidFill>
              </a:rPr>
              <a:t>: </a:t>
            </a:r>
            <a:r>
              <a:rPr lang="sl-SI" sz="3200" dirty="0">
                <a:solidFill>
                  <a:schemeClr val="tx1"/>
                </a:solidFill>
              </a:rPr>
              <a:t>74.067,44 €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844276" y="21043204"/>
            <a:ext cx="6120000" cy="366001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svetovalca: </a:t>
            </a: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Sodelovanje v praktično naravnanih projektih nam da iz prve roke znanje in izkušnje, ki jih lahko zelo dobro uporabljamo pri našem svetovalnem delu na kmetijah. </a:t>
            </a:r>
            <a:endParaRPr lang="sl-SI" sz="2800" b="1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043204"/>
            <a:ext cx="6120000" cy="366001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raziskovalca:</a:t>
            </a:r>
          </a:p>
          <a:p>
            <a:r>
              <a:rPr lang="sl-SI" sz="2800" dirty="0">
                <a:solidFill>
                  <a:schemeClr val="tx1"/>
                </a:solidFill>
              </a:rPr>
              <a:t>Projekt je bil zasnovan z namenom izboljšanja ekonomske strukture kmetijskih gospodarstev na območjih z omejenimi dejavniki. </a:t>
            </a:r>
          </a:p>
          <a:p>
            <a:endParaRPr lang="sl-SI" sz="2800">
              <a:solidFill>
                <a:schemeClr val="tx1"/>
              </a:solidFill>
            </a:endParaRPr>
          </a:p>
          <a:p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28589" y="27076412"/>
            <a:ext cx="3060000" cy="14288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25CD7050-2E07-42A3-9805-2D1E3F0F4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85" y="9121784"/>
            <a:ext cx="4398672" cy="5864896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E5F05390-E280-4607-AFED-60491675B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6" y="14949800"/>
            <a:ext cx="5873283" cy="3859713"/>
          </a:xfrm>
          <a:prstGeom prst="rect">
            <a:avLst/>
          </a:prstGeom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81FC4C5-463D-4F98-A86D-4E93804D55F4}"/>
              </a:ext>
            </a:extLst>
          </p:cNvPr>
          <p:cNvSpPr txBox="1"/>
          <p:nvPr/>
        </p:nvSpPr>
        <p:spPr>
          <a:xfrm>
            <a:off x="1187398" y="8443645"/>
            <a:ext cx="140296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92D050"/>
                </a:solidFill>
              </a:rPr>
              <a:t>1. Namen in cilji projekta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800" dirty="0"/>
              <a:t>Testirati in v prakso uvesti alternativo obstoječim praksam, ki se trenutno uporabljajo pri vzreji različnih vrst domačih živali in s tem vpeljati novo tehnologijo pri proizvodnji in reji domačih živali, ki bo imela pozitivne učinke na rejo živali, ekonomiko proizvodnje in ohranjanje okolja.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800" dirty="0"/>
              <a:t>Testirati tehnologijo nastilja iz rezane in </a:t>
            </a:r>
            <a:r>
              <a:rPr lang="sl-SI" sz="2800" dirty="0" err="1"/>
              <a:t>odprašene</a:t>
            </a:r>
            <a:r>
              <a:rPr lang="sl-SI" sz="2800" dirty="0"/>
              <a:t> slame pri vzreji različnih vrst </a:t>
            </a:r>
            <a:r>
              <a:rPr lang="sl-SI" sz="2800" dirty="0" err="1"/>
              <a:t>rejnih</a:t>
            </a:r>
            <a:r>
              <a:rPr lang="sl-SI" sz="2800" dirty="0"/>
              <a:t> živali.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800" dirty="0"/>
              <a:t>Analizirati dvig dodane vrednosti rabe slame kot stranskega produkta kmetijske proizvodnje. </a:t>
            </a:r>
          </a:p>
          <a:p>
            <a:endParaRPr lang="sl-SI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1FF641E-677B-4562-A350-29C50E4E8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219" y="27148406"/>
            <a:ext cx="2354739" cy="128489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87E8A861-0ACA-44F9-9EB0-67F979D56FFC}"/>
              </a:ext>
            </a:extLst>
          </p:cNvPr>
          <p:cNvSpPr/>
          <p:nvPr/>
        </p:nvSpPr>
        <p:spPr>
          <a:xfrm>
            <a:off x="6853433" y="16994088"/>
            <a:ext cx="13465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Calibri" panose="020F0502020204030204" pitchFamily="34" charset="0"/>
              </a:rPr>
              <a:t>Izbira ustreznega nastilja pri konjih je odvisna od navad rejca in rejskega </a:t>
            </a:r>
            <a:r>
              <a:rPr lang="sl-SI" sz="2800" dirty="0">
                <a:latin typeface="Calibri" panose="020F0502020204030204" pitchFamily="34" charset="0"/>
              </a:rPr>
              <a:t>okolja/etologije konj. Stroški nastilja so glavna „rezerva“ pri izboljšanju ekonomskih parametrov pri reji konj. Letni izračun prihranka lahko ob reji 30 konj doprinese celo do 6.000 € (upoštevani niso stroški skladiščenja).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549</Words>
  <Application>Microsoft Office PowerPoint</Application>
  <PresentationFormat>Po meri</PresentationFormat>
  <Paragraphs>43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Tamara Korošec</cp:lastModifiedBy>
  <cp:revision>57</cp:revision>
  <dcterms:created xsi:type="dcterms:W3CDTF">2019-10-01T08:14:05Z</dcterms:created>
  <dcterms:modified xsi:type="dcterms:W3CDTF">2021-11-16T17:35:35Z</dcterms:modified>
</cp:coreProperties>
</file>