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3096" y="174"/>
      </p:cViewPr>
      <p:guideLst>
        <p:guide orient="horz" pos="9072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8" y="8368541"/>
            <a:ext cx="8266834" cy="8265507"/>
          </a:xfrm>
          <a:prstGeom prst="rect">
            <a:avLst/>
          </a:prstGeom>
        </p:spPr>
      </p:pic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488825" y="7853227"/>
            <a:ext cx="20569523" cy="131792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sz="4400" dirty="0">
              <a:solidFill>
                <a:schemeClr val="accent3">
                  <a:lumMod val="50000"/>
                </a:schemeClr>
              </a:solidFill>
            </a:endParaRP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sz="4400" dirty="0">
              <a:solidFill>
                <a:schemeClr val="accent3">
                  <a:lumMod val="50000"/>
                </a:schemeClr>
              </a:solidFill>
            </a:endParaRP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Ustanovitev </a:t>
            </a:r>
            <a:r>
              <a:rPr lang="sl-SI" sz="4400" dirty="0">
                <a:solidFill>
                  <a:schemeClr val="accent3">
                    <a:lumMod val="50000"/>
                  </a:schemeClr>
                </a:solidFill>
              </a:rPr>
              <a:t>Zavoda SENENO MESO IN MLEKO</a:t>
            </a: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chemeClr val="accent3">
                    <a:lumMod val="50000"/>
                  </a:schemeClr>
                </a:solidFill>
              </a:rPr>
              <a:t>Vzpostavitev blagovne znamke SENENO</a:t>
            </a: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chemeClr val="accent3">
                    <a:lumMod val="50000"/>
                  </a:schemeClr>
                </a:solidFill>
              </a:rPr>
              <a:t>Spletna stran SENENO, </a:t>
            </a:r>
            <a:r>
              <a:rPr lang="sl-SI" sz="4400" dirty="0" err="1">
                <a:solidFill>
                  <a:schemeClr val="accent3">
                    <a:lumMod val="50000"/>
                  </a:schemeClr>
                </a:solidFill>
              </a:rPr>
              <a:t>fb</a:t>
            </a:r>
            <a:r>
              <a:rPr lang="sl-SI" sz="4400" dirty="0">
                <a:solidFill>
                  <a:schemeClr val="accent3">
                    <a:lumMod val="50000"/>
                  </a:schemeClr>
                </a:solidFill>
              </a:rPr>
              <a:t>, YT kanal</a:t>
            </a: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chemeClr val="accent3">
                    <a:lumMod val="50000"/>
                  </a:schemeClr>
                </a:solidFill>
              </a:rPr>
              <a:t>Izvajanje promocije na posvetih, </a:t>
            </a: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sejmih</a:t>
            </a: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Baza senenih ponudnikov in njihovih izdelkov</a:t>
            </a: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Razvili nove izdelke </a:t>
            </a:r>
            <a:r>
              <a:rPr lang="sl-SI" sz="4400" dirty="0">
                <a:solidFill>
                  <a:schemeClr val="accent3">
                    <a:lumMod val="50000"/>
                  </a:schemeClr>
                </a:solidFill>
              </a:rPr>
              <a:t>iz senenega mesa in </a:t>
            </a: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mleka</a:t>
            </a: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Dnevi </a:t>
            </a:r>
            <a:r>
              <a:rPr lang="sl-SI" sz="4400" dirty="0">
                <a:solidFill>
                  <a:schemeClr val="accent3">
                    <a:lumMod val="50000"/>
                  </a:schemeClr>
                </a:solidFill>
              </a:rPr>
              <a:t>odprtih </a:t>
            </a: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vrat in demonstracije </a:t>
            </a:r>
            <a:r>
              <a:rPr lang="sl-SI" sz="4400" dirty="0">
                <a:solidFill>
                  <a:schemeClr val="accent3">
                    <a:lumMod val="50000"/>
                  </a:schemeClr>
                </a:solidFill>
              </a:rPr>
              <a:t>na </a:t>
            </a: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kmetijah</a:t>
            </a:r>
            <a:endParaRPr lang="sl-SI" sz="4400" dirty="0">
              <a:solidFill>
                <a:schemeClr val="accent3">
                  <a:lumMod val="50000"/>
                </a:schemeClr>
              </a:solidFill>
            </a:endParaRP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Optimizacija </a:t>
            </a:r>
            <a:r>
              <a:rPr lang="sl-SI" sz="4400" dirty="0">
                <a:solidFill>
                  <a:schemeClr val="accent3">
                    <a:lumMod val="50000"/>
                  </a:schemeClr>
                </a:solidFill>
              </a:rPr>
              <a:t>tehnologijo sušenja in </a:t>
            </a: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krmljenja</a:t>
            </a: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Modeli </a:t>
            </a:r>
            <a:r>
              <a:rPr lang="sl-SI" sz="4400" dirty="0">
                <a:solidFill>
                  <a:schemeClr val="accent3">
                    <a:lumMod val="50000"/>
                  </a:schemeClr>
                </a:solidFill>
              </a:rPr>
              <a:t>oskrb javnih zavodov, družin, gostiln, restavracij, </a:t>
            </a: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hotelov</a:t>
            </a: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chemeClr val="accent3">
                    <a:lumMod val="50000"/>
                  </a:schemeClr>
                </a:solidFill>
              </a:rPr>
              <a:t>Shema kakovosti ZTP Seneno </a:t>
            </a: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meso</a:t>
            </a:r>
          </a:p>
          <a:p>
            <a:pPr marL="748665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Usposabljanja in predavanja za kmete in svetovalce</a:t>
            </a:r>
            <a:endParaRPr lang="sl-SI" sz="4400" dirty="0">
              <a:solidFill>
                <a:schemeClr val="accent3">
                  <a:lumMod val="50000"/>
                </a:schemeClr>
              </a:solidFill>
            </a:endParaRPr>
          </a:p>
          <a:p>
            <a:pPr lvl="5">
              <a:lnSpc>
                <a:spcPct val="90000"/>
              </a:lnSpc>
            </a:pPr>
            <a:endParaRPr lang="sl-SI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5">
              <a:lnSpc>
                <a:spcPct val="90000"/>
              </a:lnSpc>
            </a:pPr>
            <a:r>
              <a:rPr lang="sl-SI" sz="5400" b="1" dirty="0" smtClean="0">
                <a:solidFill>
                  <a:schemeClr val="accent3">
                    <a:lumMod val="50000"/>
                  </a:schemeClr>
                </a:solidFill>
              </a:rPr>
              <a:t>V zaključku:</a:t>
            </a:r>
          </a:p>
          <a:p>
            <a:pPr lvl="5">
              <a:lnSpc>
                <a:spcPct val="90000"/>
              </a:lnSpc>
            </a:pP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Priročnik za strokovno osebje in kmete</a:t>
            </a:r>
          </a:p>
          <a:p>
            <a:pPr lvl="5">
              <a:lnSpc>
                <a:spcPct val="90000"/>
              </a:lnSpc>
            </a:pPr>
            <a:endParaRPr lang="sl-SI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5">
              <a:lnSpc>
                <a:spcPct val="90000"/>
              </a:lnSpc>
            </a:pPr>
            <a:r>
              <a:rPr lang="sl-SI" sz="4400" dirty="0" smtClean="0">
                <a:solidFill>
                  <a:schemeClr val="accent3">
                    <a:lumMod val="50000"/>
                  </a:schemeClr>
                </a:solidFill>
              </a:rPr>
              <a:t>Seneno </a:t>
            </a:r>
            <a:r>
              <a:rPr lang="sl-SI" sz="4400" dirty="0">
                <a:solidFill>
                  <a:schemeClr val="accent3">
                    <a:lumMod val="50000"/>
                  </a:schemeClr>
                </a:solidFill>
              </a:rPr>
              <a:t>meso in mleko je od živali, ki jih ne krmimo s silažo. V krmnih obrokih prevladuje travniška krma, predvsem sta to paša in seno. </a:t>
            </a:r>
            <a:endParaRPr lang="sl-SI" sz="4400" dirty="0">
              <a:solidFill>
                <a:srgbClr val="92D050"/>
              </a:solidFill>
            </a:endParaRPr>
          </a:p>
          <a:p>
            <a:pPr lvl="5">
              <a:lnSpc>
                <a:spcPct val="90000"/>
              </a:lnSpc>
            </a:pPr>
            <a:endParaRPr lang="sl-SI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201622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sl-SI" sz="7200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EIP Seneno meso in mleko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721596" y="2835279"/>
            <a:ext cx="10953292" cy="255262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Vodilni partne</a:t>
            </a:r>
            <a:r>
              <a:rPr lang="sl-SI" sz="3600" b="1" dirty="0">
                <a:solidFill>
                  <a:srgbClr val="92D050"/>
                </a:solidFill>
              </a:rPr>
              <a:t>r: </a:t>
            </a:r>
            <a:r>
              <a:rPr lang="pl-PL" sz="3600" b="1" dirty="0">
                <a:solidFill>
                  <a:schemeClr val="accent3">
                    <a:lumMod val="50000"/>
                  </a:schemeClr>
                </a:solidFill>
              </a:rPr>
              <a:t>Kmetijsko gozdarska zbornica Slovenije</a:t>
            </a:r>
            <a:endParaRPr lang="sl-SI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sl-SI" sz="3600" b="1" dirty="0" smtClean="0">
                <a:solidFill>
                  <a:srgbClr val="92D050"/>
                </a:solidFill>
              </a:rPr>
              <a:t>Ostali člani partnerstva</a:t>
            </a:r>
            <a:r>
              <a:rPr lang="sl-SI" sz="3600" b="1" dirty="0">
                <a:solidFill>
                  <a:srgbClr val="92D050"/>
                </a:solidFill>
              </a:rPr>
              <a:t>:</a:t>
            </a:r>
            <a:r>
              <a:rPr lang="sl-SI" sz="3600" b="1" dirty="0">
                <a:solidFill>
                  <a:schemeClr val="tx1"/>
                </a:solidFill>
              </a:rPr>
              <a:t> 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KIS, P-</a:t>
            </a:r>
            <a:r>
              <a:rPr lang="sl-SI" sz="3600" dirty="0" err="1">
                <a:solidFill>
                  <a:schemeClr val="accent3">
                    <a:lumMod val="50000"/>
                  </a:schemeClr>
                </a:solidFill>
              </a:rPr>
              <a:t>ino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 d.o.o., </a:t>
            </a:r>
            <a:r>
              <a:rPr lang="sl-SI" sz="3600" dirty="0" smtClean="0">
                <a:solidFill>
                  <a:schemeClr val="accent3">
                    <a:lumMod val="50000"/>
                  </a:schemeClr>
                </a:solidFill>
              </a:rPr>
              <a:t>IKC UM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, Mlekarna </a:t>
            </a:r>
            <a:r>
              <a:rPr lang="sl-SI" sz="3600" dirty="0" err="1">
                <a:solidFill>
                  <a:schemeClr val="accent3">
                    <a:lumMod val="50000"/>
                  </a:schemeClr>
                </a:solidFill>
              </a:rPr>
              <a:t>Celeia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 d.o.o., </a:t>
            </a:r>
            <a:r>
              <a:rPr lang="sl-SI" sz="3600" dirty="0" smtClean="0">
                <a:solidFill>
                  <a:schemeClr val="accent3">
                    <a:lumMod val="50000"/>
                  </a:schemeClr>
                </a:solidFill>
              </a:rPr>
              <a:t>Ekološka 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sl-SI" sz="3600" dirty="0" smtClean="0">
                <a:solidFill>
                  <a:schemeClr val="accent3">
                    <a:lumMod val="50000"/>
                  </a:schemeClr>
                </a:solidFill>
              </a:rPr>
              <a:t>metija 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Kukenberger, E</a:t>
            </a:r>
            <a:r>
              <a:rPr lang="sl-SI" sz="3600" dirty="0" smtClean="0">
                <a:solidFill>
                  <a:schemeClr val="accent3">
                    <a:lumMod val="50000"/>
                  </a:schemeClr>
                </a:solidFill>
              </a:rPr>
              <a:t>kološka kmetija Zadravec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, E</a:t>
            </a:r>
            <a:r>
              <a:rPr lang="sl-SI" sz="3600" dirty="0" smtClean="0">
                <a:solidFill>
                  <a:schemeClr val="accent3">
                    <a:lumMod val="50000"/>
                  </a:schemeClr>
                </a:solidFill>
              </a:rPr>
              <a:t>kološka kmetija 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Kršinar, T</a:t>
            </a:r>
            <a:r>
              <a:rPr lang="sl-SI" sz="3600" dirty="0" smtClean="0">
                <a:solidFill>
                  <a:schemeClr val="accent3">
                    <a:lumMod val="50000"/>
                  </a:schemeClr>
                </a:solidFill>
              </a:rPr>
              <a:t>uristična kmetija 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Apat, </a:t>
            </a:r>
            <a:r>
              <a:rPr lang="sl-SI" sz="3600" dirty="0" smtClean="0">
                <a:solidFill>
                  <a:schemeClr val="accent3">
                    <a:lumMod val="50000"/>
                  </a:schemeClr>
                </a:solidFill>
              </a:rPr>
              <a:t>Kmetija Ovsenik</a:t>
            </a:r>
            <a:endParaRPr lang="sl-SI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932781"/>
            <a:ext cx="20512272" cy="220154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 smtClean="0"/>
              <a:t>Kontaktni podatki vodilnega </a:t>
            </a:r>
            <a:r>
              <a:rPr lang="sl-SI" sz="3600" dirty="0" smtClean="0"/>
              <a:t>partnerja: </a:t>
            </a:r>
            <a:r>
              <a:rPr lang="sv-SE" sz="3600" dirty="0"/>
              <a:t>KGZS, Klara Otoničar, klara.otonicar@kgzs.si, seneno@kgzs.si</a:t>
            </a:r>
            <a:endParaRPr lang="sl-SI" sz="3600" dirty="0" smtClean="0"/>
          </a:p>
          <a:p>
            <a:r>
              <a:rPr lang="sl-SI" sz="3600" dirty="0" smtClean="0"/>
              <a:t>Kontaktni podatki predstavitelja posterja: dr. </a:t>
            </a:r>
            <a:r>
              <a:rPr lang="sl-SI" sz="3600" dirty="0"/>
              <a:t>Janez Benedičič, </a:t>
            </a:r>
            <a:r>
              <a:rPr lang="sl-SI" sz="3600" dirty="0" smtClean="0"/>
              <a:t>janez@p-ino.si</a:t>
            </a:r>
          </a:p>
          <a:p>
            <a:r>
              <a:rPr lang="sl-SI" sz="3600" dirty="0" smtClean="0"/>
              <a:t>Spletna stran projekta:   www.seneno.info</a:t>
            </a:r>
            <a:endParaRPr lang="sl-SI" sz="3600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2166415" y="2835504"/>
            <a:ext cx="8891933" cy="24212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dirty="0" smtClean="0">
              <a:solidFill>
                <a:srgbClr val="92D050"/>
              </a:solidFill>
            </a:endParaRPr>
          </a:p>
          <a:p>
            <a:r>
              <a:rPr lang="sl-SI" sz="3600" b="1" dirty="0" smtClean="0">
                <a:solidFill>
                  <a:srgbClr val="92D050"/>
                </a:solidFill>
              </a:rPr>
              <a:t>Tip projekta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</a:rPr>
              <a:t>EIP projekt</a:t>
            </a:r>
          </a:p>
          <a:p>
            <a:r>
              <a:rPr lang="sl-SI" sz="3600" b="1" dirty="0" smtClean="0">
                <a:solidFill>
                  <a:srgbClr val="92D050"/>
                </a:solidFill>
              </a:rPr>
              <a:t>Tematika projekta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</a:p>
          <a:p>
            <a:r>
              <a:rPr lang="sl-SI" sz="3600" dirty="0" smtClean="0">
                <a:solidFill>
                  <a:schemeClr val="accent3">
                    <a:lumMod val="50000"/>
                  </a:schemeClr>
                </a:solidFill>
              </a:rPr>
              <a:t>Pridelava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, predelava in promocija senenega </a:t>
            </a:r>
            <a:r>
              <a:rPr lang="sl-SI" sz="3600" dirty="0" smtClean="0">
                <a:solidFill>
                  <a:schemeClr val="accent3">
                    <a:lumMod val="50000"/>
                  </a:schemeClr>
                </a:solidFill>
              </a:rPr>
              <a:t>mesa 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in mleka na OMD območjih</a:t>
            </a:r>
          </a:p>
          <a:p>
            <a:r>
              <a:rPr lang="sl-SI" sz="3600" dirty="0" smtClean="0">
                <a:solidFill>
                  <a:srgbClr val="92D050"/>
                </a:solidFill>
              </a:rPr>
              <a:t> 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12166415" y="5688832"/>
            <a:ext cx="8922071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Praktični problem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</a:p>
          <a:p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</a:rPr>
              <a:t>Ohranitev </a:t>
            </a:r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prireje mleka in mesa na območjih z omejenimi možnostmi za kmetovanje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905622" y="2104320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kmeta:</a:t>
            </a:r>
          </a:p>
          <a:p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</a:rPr>
              <a:t>Zelo smo veseli in ponosni, da kupci prepoznajo našo kakovost in okus ter se redno vračajo. Zdrava žival in vonj po senu ti zelo polepša dan.</a:t>
            </a:r>
            <a:endParaRPr lang="sl-SI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21596" y="5688832"/>
            <a:ext cx="10953292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Obdobje trajanja projekta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</a:rPr>
              <a:t>18.12.2018 </a:t>
            </a:r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– 17.12.2021  </a:t>
            </a:r>
            <a:endParaRPr lang="sl-SI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sl-SI" sz="3600" b="1" dirty="0" smtClean="0">
                <a:solidFill>
                  <a:srgbClr val="92D050"/>
                </a:solidFill>
              </a:rPr>
              <a:t>Višina odobrenih sredstev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</a:rPr>
              <a:t>348.139,57 EUR</a:t>
            </a:r>
            <a:endParaRPr lang="sl-SI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Zaobljeni pravokotnik 16"/>
          <p:cNvSpPr/>
          <p:nvPr/>
        </p:nvSpPr>
        <p:spPr>
          <a:xfrm>
            <a:off x="7344966" y="21052076"/>
            <a:ext cx="7128791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svetovalca: </a:t>
            </a:r>
          </a:p>
          <a:p>
            <a:pPr lvl="0"/>
            <a:r>
              <a:rPr lang="sl-SI" sz="3400" b="1" dirty="0">
                <a:solidFill>
                  <a:schemeClr val="accent3">
                    <a:lumMod val="50000"/>
                  </a:schemeClr>
                </a:solidFill>
              </a:rPr>
              <a:t>V Sloveniji je veliko kmetij na katerih bazira krmni obrok na travniški krmi. Vključevanje sodobnih načinov paše in sušenja </a:t>
            </a:r>
            <a:r>
              <a:rPr lang="sl-SI" sz="3400" b="1" dirty="0" smtClean="0">
                <a:solidFill>
                  <a:schemeClr val="accent3">
                    <a:lumMod val="50000"/>
                  </a:schemeClr>
                </a:solidFill>
              </a:rPr>
              <a:t>zelo olajša </a:t>
            </a:r>
            <a:r>
              <a:rPr lang="sl-SI" sz="3400" b="1" dirty="0">
                <a:solidFill>
                  <a:schemeClr val="accent3">
                    <a:lumMod val="50000"/>
                  </a:schemeClr>
                </a:solidFill>
              </a:rPr>
              <a:t>prirejo senenega mesa in mleka</a:t>
            </a:r>
            <a:r>
              <a:rPr lang="sl-SI" sz="3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sl-SI" sz="3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768589" y="2110322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raziskovalca: </a:t>
            </a:r>
          </a:p>
          <a:p>
            <a:pPr lvl="0"/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Če bodo kmetije pripravljene prisluhniti našim nasvetom in izkoristiti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</a:rPr>
              <a:t>naravne danosti, lahko </a:t>
            </a:r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pridelajo odlično seno, ki je primerljivo s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</a:rPr>
              <a:t>silažami.</a:t>
            </a:r>
            <a:endParaRPr lang="sl-SI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" name="Picture 2" descr="S:\logo KGZS\logo KGZ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508" y="27261823"/>
            <a:ext cx="3256760" cy="14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Naslov 1"/>
          <p:cNvSpPr txBox="1">
            <a:spLocks/>
          </p:cNvSpPr>
          <p:nvPr/>
        </p:nvSpPr>
        <p:spPr>
          <a:xfrm>
            <a:off x="1628953" y="16420564"/>
            <a:ext cx="4635893" cy="1872208"/>
          </a:xfrm>
          <a:prstGeom prst="rect">
            <a:avLst/>
          </a:prstGeom>
        </p:spPr>
        <p:txBody>
          <a:bodyPr vert="horz" lIns="370332" tIns="185166" rIns="370332" bIns="185166" rtlCol="0" anchor="ctr">
            <a:noAutofit/>
          </a:bodyPr>
          <a:lstStyle>
            <a:lvl1pPr algn="ctr" defTabSz="3703320" rtl="0" eaLnBrk="1" latinLnBrk="0" hangingPunct="1">
              <a:spcBef>
                <a:spcPct val="0"/>
              </a:spcBef>
              <a:buNone/>
              <a:defRPr sz="1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 smtClean="0">
                <a:solidFill>
                  <a:schemeClr val="accent3">
                    <a:lumMod val="50000"/>
                  </a:schemeClr>
                </a:solidFill>
              </a:rPr>
              <a:t>Okusno in tradicionalno - </a:t>
            </a:r>
            <a:r>
              <a:rPr lang="sl-SI" sz="4000" b="1" dirty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sl-SI" sz="4000" b="1" dirty="0" smtClean="0">
                <a:solidFill>
                  <a:schemeClr val="accent3">
                    <a:lumMod val="50000"/>
                  </a:schemeClr>
                </a:solidFill>
              </a:rPr>
              <a:t>o je naše!</a:t>
            </a:r>
            <a:endParaRPr lang="sl-SI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Naslov 1"/>
          <p:cNvSpPr txBox="1">
            <a:spLocks/>
          </p:cNvSpPr>
          <p:nvPr/>
        </p:nvSpPr>
        <p:spPr>
          <a:xfrm>
            <a:off x="8191883" y="8523535"/>
            <a:ext cx="12097344" cy="480097"/>
          </a:xfrm>
          <a:prstGeom prst="rect">
            <a:avLst/>
          </a:prstGeom>
        </p:spPr>
        <p:txBody>
          <a:bodyPr vert="horz" lIns="370332" tIns="185166" rIns="370332" bIns="185166" rtlCol="0" anchor="ctr">
            <a:noAutofit/>
          </a:bodyPr>
          <a:lstStyle>
            <a:lvl1pPr algn="ctr" defTabSz="3703320" rtl="0" eaLnBrk="1" latinLnBrk="0" hangingPunct="1">
              <a:spcBef>
                <a:spcPct val="0"/>
              </a:spcBef>
              <a:buNone/>
              <a:defRPr sz="1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400" b="1" dirty="0" smtClean="0">
                <a:solidFill>
                  <a:schemeClr val="accent3">
                    <a:lumMod val="50000"/>
                  </a:schemeClr>
                </a:solidFill>
              </a:rPr>
              <a:t>Rezultati projekta:</a:t>
            </a:r>
          </a:p>
          <a:p>
            <a:r>
              <a:rPr lang="sl-SI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sl-SI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9397" y="18370988"/>
            <a:ext cx="3935004" cy="25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337</Words>
  <Application>Microsoft Office PowerPoint</Application>
  <PresentationFormat>Po meri</PresentationFormat>
  <Paragraphs>44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Klara Otoničar</cp:lastModifiedBy>
  <cp:revision>34</cp:revision>
  <dcterms:created xsi:type="dcterms:W3CDTF">2019-10-01T08:14:05Z</dcterms:created>
  <dcterms:modified xsi:type="dcterms:W3CDTF">2021-11-16T09:40:21Z</dcterms:modified>
</cp:coreProperties>
</file>