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8" r:id="rId3"/>
    <p:sldId id="269" r:id="rId4"/>
    <p:sldId id="263" r:id="rId5"/>
    <p:sldId id="262" r:id="rId6"/>
    <p:sldId id="264" r:id="rId7"/>
    <p:sldId id="265" r:id="rId8"/>
    <p:sldId id="266" r:id="rId9"/>
    <p:sldId id="270"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7424" autoAdjust="0"/>
  </p:normalViewPr>
  <p:slideViewPr>
    <p:cSldViewPr snapToGrid="0">
      <p:cViewPr varScale="1">
        <p:scale>
          <a:sx n="152" d="100"/>
          <a:sy n="152" d="100"/>
        </p:scale>
        <p:origin x="16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EFEF6-BB65-4F1D-8664-9F868E546EE5}" type="datetimeFigureOut">
              <a:rPr lang="sl-SI" smtClean="0"/>
              <a:t>17. 11. 2021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28EC3-09EE-45CA-BAB5-F674121DEF36}" type="slidenum">
              <a:rPr lang="sl-SI" smtClean="0"/>
              <a:t>‹#›</a:t>
            </a:fld>
            <a:endParaRPr lang="sl-SI"/>
          </a:p>
        </p:txBody>
      </p:sp>
    </p:spTree>
    <p:extLst>
      <p:ext uri="{BB962C8B-B14F-4D97-AF65-F5344CB8AC3E}">
        <p14:creationId xmlns:p14="http://schemas.microsoft.com/office/powerpoint/2010/main" val="39673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Predlog</a:t>
            </a:r>
            <a:r>
              <a:rPr lang="sl-SI" baseline="0" dirty="0" smtClean="0"/>
              <a:t> naslovnice 2</a:t>
            </a:r>
            <a:endParaRPr lang="sl-SI" dirty="0" smtClean="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1</a:t>
            </a:fld>
            <a:endParaRPr lang="sl-SI"/>
          </a:p>
        </p:txBody>
      </p:sp>
    </p:spTree>
    <p:extLst>
      <p:ext uri="{BB962C8B-B14F-4D97-AF65-F5344CB8AC3E}">
        <p14:creationId xmlns:p14="http://schemas.microsoft.com/office/powerpoint/2010/main" val="79423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Imamo pogoje, določena znanja in izkušnje </a:t>
            </a:r>
          </a:p>
          <a:p>
            <a:endParaRPr lang="sl-SI" dirty="0" smtClean="0"/>
          </a:p>
          <a:p>
            <a:r>
              <a:rPr lang="sl-SI" dirty="0" smtClean="0"/>
              <a:t>Ponuditi rešitve, izboljšane tehnologije in to pokazati v </a:t>
            </a:r>
            <a:r>
              <a:rPr lang="sl-SI" dirty="0" err="1" smtClean="0"/>
              <a:t>prasksi</a:t>
            </a:r>
            <a:r>
              <a:rPr lang="sl-SI" dirty="0" smtClean="0"/>
              <a:t> </a:t>
            </a:r>
          </a:p>
          <a:p>
            <a:r>
              <a:rPr lang="sl-SI" dirty="0" smtClean="0"/>
              <a:t>Za en projekt smo zapisali veliko </a:t>
            </a:r>
          </a:p>
          <a:p>
            <a:r>
              <a:rPr lang="sl-SI" dirty="0" smtClean="0"/>
              <a:t>V tujini to zelo funkcionira</a:t>
            </a:r>
          </a:p>
          <a:p>
            <a:endParaRPr lang="sl-SI" dirty="0" smtClean="0"/>
          </a:p>
          <a:p>
            <a:r>
              <a:rPr lang="sl-SI" dirty="0" smtClean="0"/>
              <a:t>S Tem bi cilje projekta </a:t>
            </a:r>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4</a:t>
            </a:fld>
            <a:endParaRPr lang="sl-SI"/>
          </a:p>
        </p:txBody>
      </p:sp>
    </p:spTree>
    <p:extLst>
      <p:ext uri="{BB962C8B-B14F-4D97-AF65-F5344CB8AC3E}">
        <p14:creationId xmlns:p14="http://schemas.microsoft.com/office/powerpoint/2010/main" val="7970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Prikazanih in naštetih nekaj praktičnih</a:t>
            </a:r>
            <a:r>
              <a:rPr lang="sl-SI" baseline="0" dirty="0" smtClean="0"/>
              <a:t> problemov</a:t>
            </a:r>
          </a:p>
          <a:p>
            <a:endParaRPr lang="sl-SI" baseline="0" dirty="0" smtClean="0"/>
          </a:p>
          <a:p>
            <a:r>
              <a:rPr lang="sl-SI" dirty="0" smtClean="0"/>
              <a:t>-kako čim bolj enostavno določiti primernosti termično obdelanih zrnatih stročnic na kmetijah za vključevanje v krmne obroke</a:t>
            </a:r>
          </a:p>
          <a:p>
            <a:endParaRPr lang="sl-SI" dirty="0" smtClean="0"/>
          </a:p>
          <a:p>
            <a:r>
              <a:rPr lang="sl-SI" dirty="0" smtClean="0"/>
              <a:t>Kvantificirali smo različne dejavnike, ki vplivajo na primernost toplotne obdelanosti soje in sojinih pogač. Določili smo parametre za določanje primerne obdelanosti sojinega zrnja in pogač ter pripravili primere krmnih obrokov oz. krmnih mešanic za različne kategorije goved, prašičev in perutnine. V obdobju poročanja smo pripravili načrt trženja naprave za pridobivanje sojinega olja in sojinih pogač, ki smo jo razvili v sklopu projekta.</a:t>
            </a:r>
          </a:p>
          <a:p>
            <a:endParaRPr lang="sl-SI" dirty="0" smtClean="0"/>
          </a:p>
          <a:p>
            <a:r>
              <a:rPr lang="sl-SI" dirty="0" smtClean="0"/>
              <a:t>-enostavna in učinkovita priročna metoda, da soje ne premalo in ne preveč termično obdelam</a:t>
            </a:r>
          </a:p>
          <a:p>
            <a:r>
              <a:rPr lang="sl-SI" dirty="0" smtClean="0"/>
              <a:t>Še kakšen manjka</a:t>
            </a:r>
          </a:p>
          <a:p>
            <a:endParaRPr lang="sl-SI" dirty="0" smtClean="0"/>
          </a:p>
          <a:p>
            <a:r>
              <a:rPr lang="sl-SI" dirty="0" smtClean="0"/>
              <a:t>Če</a:t>
            </a:r>
            <a:r>
              <a:rPr lang="sl-SI" baseline="0" dirty="0" smtClean="0"/>
              <a:t> želimo povečati </a:t>
            </a:r>
            <a:r>
              <a:rPr lang="sl-SI" baseline="0" dirty="0" err="1" smtClean="0"/>
              <a:t>dečlež</a:t>
            </a:r>
            <a:r>
              <a:rPr lang="sl-SI" baseline="0" dirty="0" smtClean="0"/>
              <a:t> zrnatih stročnic omogočiti termično obdelavo tudi na manjših kmetijah z lastno pridelano beljakovinsko krmo.</a:t>
            </a:r>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5</a:t>
            </a:fld>
            <a:endParaRPr lang="sl-SI"/>
          </a:p>
        </p:txBody>
      </p:sp>
    </p:spTree>
    <p:extLst>
      <p:ext uri="{BB962C8B-B14F-4D97-AF65-F5344CB8AC3E}">
        <p14:creationId xmlns:p14="http://schemas.microsoft.com/office/powerpoint/2010/main" val="384054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Največja težava –vremenske razmere, ki niso optimalne (prevelika vlaga, tudi suša, pleveli čakajo in uničijo</a:t>
            </a:r>
            <a:r>
              <a:rPr lang="sl-SI" baseline="0" dirty="0" smtClean="0"/>
              <a:t> posevek v eksplozivni rasti</a:t>
            </a:r>
          </a:p>
          <a:p>
            <a:r>
              <a:rPr lang="sl-SI" baseline="0" dirty="0" smtClean="0"/>
              <a:t>V </a:t>
            </a:r>
            <a:r>
              <a:rPr lang="sl-SI" baseline="0" dirty="0" err="1" smtClean="0"/>
              <a:t>širokorednih</a:t>
            </a:r>
            <a:r>
              <a:rPr lang="sl-SI" baseline="0" dirty="0" smtClean="0"/>
              <a:t> setvah česalo manj primerno v primerjavi z okopalnikom ali zvezdastim česalom</a:t>
            </a:r>
          </a:p>
          <a:p>
            <a:endParaRPr lang="sl-SI" baseline="0" dirty="0" smtClean="0"/>
          </a:p>
          <a:p>
            <a:r>
              <a:rPr lang="sl-SI" baseline="0" dirty="0" err="1" smtClean="0"/>
              <a:t>Prip</a:t>
            </a:r>
            <a:endParaRPr lang="sl-SI" baseline="0" dirty="0" smtClean="0"/>
          </a:p>
          <a:p>
            <a:r>
              <a:rPr lang="sl-SI" baseline="0" dirty="0" smtClean="0"/>
              <a:t>Zanimalo nas je ali lahko uspešno pridelamo sojo samo z </a:t>
            </a:r>
            <a:r>
              <a:rPr lang="sl-SI" baseline="0" dirty="0" err="1" smtClean="0"/>
              <a:t>mehankim</a:t>
            </a:r>
            <a:r>
              <a:rPr lang="sl-SI" baseline="0" dirty="0" smtClean="0"/>
              <a:t> zatiranjem plevelov in v kakšni meri vplivajo na to različne kombinacije orodij in predposevka</a:t>
            </a:r>
          </a:p>
          <a:p>
            <a:r>
              <a:rPr lang="sl-SI" baseline="0" smtClean="0"/>
              <a:t>Poročila</a:t>
            </a:r>
            <a:r>
              <a:rPr lang="sl-SI" baseline="0" dirty="0" smtClean="0"/>
              <a:t>: pričeti že pred setvijo nadaljevati ob setvi </a:t>
            </a:r>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6</a:t>
            </a:fld>
            <a:endParaRPr lang="sl-SI"/>
          </a:p>
        </p:txBody>
      </p:sp>
    </p:spTree>
    <p:extLst>
      <p:ext uri="{BB962C8B-B14F-4D97-AF65-F5344CB8AC3E}">
        <p14:creationId xmlns:p14="http://schemas.microsoft.com/office/powerpoint/2010/main" val="370717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Kot vodilni partner mogoče preveč široko nastavili izvedbo projekta , ki smo jih razdelili v tri delovne sklope </a:t>
            </a:r>
          </a:p>
          <a:p>
            <a:r>
              <a:rPr lang="sl-SI" dirty="0" smtClean="0"/>
              <a:t>-ker smo imeli srečno roko s</a:t>
            </a:r>
            <a:r>
              <a:rPr lang="sl-SI" baseline="0" dirty="0" smtClean="0"/>
              <a:t> </a:t>
            </a:r>
            <a:r>
              <a:rPr lang="sl-SI" baseline="0" dirty="0" err="1" smtClean="0"/>
              <a:t>setavo</a:t>
            </a:r>
            <a:r>
              <a:rPr lang="sl-SI" baseline="0" dirty="0" smtClean="0"/>
              <a:t> </a:t>
            </a:r>
            <a:r>
              <a:rPr lang="sl-SI" baseline="0" dirty="0" err="1" smtClean="0"/>
              <a:t>parterstva</a:t>
            </a:r>
            <a:r>
              <a:rPr lang="sl-SI" baseline="0" dirty="0" smtClean="0"/>
              <a:t> v projektu (strokovnjaki, kmetije z veliko izkušenj, z veliko željo za dosego rešitve nekega problema)</a:t>
            </a:r>
          </a:p>
          <a:p>
            <a:r>
              <a:rPr lang="sl-SI" baseline="0" dirty="0" smtClean="0"/>
              <a:t>Smo pri delu dobro sodelovali in se dopolnjevali, pomembno se mi zdi da smo </a:t>
            </a:r>
            <a:r>
              <a:rPr lang="sl-SI" baseline="0" dirty="0" err="1" smtClean="0"/>
              <a:t>skupajm</a:t>
            </a:r>
            <a:endParaRPr lang="sl-SI" baseline="0" dirty="0" smtClean="0"/>
          </a:p>
          <a:p>
            <a:endParaRPr lang="sl-SI" baseline="0" dirty="0" smtClean="0"/>
          </a:p>
          <a:p>
            <a:r>
              <a:rPr lang="sl-SI" baseline="0" dirty="0" smtClean="0"/>
              <a:t>-dobra kemija med partnerji, lažje delo, komuniciranje, spoštovanje rokov…</a:t>
            </a:r>
          </a:p>
          <a:p>
            <a:endParaRPr lang="sl-SI" baseline="0" dirty="0" smtClean="0"/>
          </a:p>
          <a:p>
            <a:r>
              <a:rPr lang="sl-SI" baseline="0" dirty="0" smtClean="0"/>
              <a:t>Varovanje okolja in trajnostno upravljanje z naravnimi viri</a:t>
            </a:r>
          </a:p>
          <a:p>
            <a:r>
              <a:rPr lang="sl-SI" baseline="0" dirty="0" smtClean="0"/>
              <a:t>Vsi v skupini se strinjamo da je odlično zasnovan projekt,</a:t>
            </a:r>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8</a:t>
            </a:fld>
            <a:endParaRPr lang="sl-SI"/>
          </a:p>
        </p:txBody>
      </p:sp>
    </p:spTree>
    <p:extLst>
      <p:ext uri="{BB962C8B-B14F-4D97-AF65-F5344CB8AC3E}">
        <p14:creationId xmlns:p14="http://schemas.microsoft.com/office/powerpoint/2010/main" val="185305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9</a:t>
            </a:fld>
            <a:endParaRPr lang="sl-SI"/>
          </a:p>
        </p:txBody>
      </p:sp>
    </p:spTree>
    <p:extLst>
      <p:ext uri="{BB962C8B-B14F-4D97-AF65-F5344CB8AC3E}">
        <p14:creationId xmlns:p14="http://schemas.microsoft.com/office/powerpoint/2010/main" val="347209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63B2E83F-619D-45A5-A293-4D26E929282B}" type="datetimeFigureOut">
              <a:rPr lang="sl-SI" smtClean="0"/>
              <a:t>17. 11. 2021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86605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3B2E83F-619D-45A5-A293-4D26E929282B}" type="datetimeFigureOut">
              <a:rPr lang="sl-SI" smtClean="0"/>
              <a:t>17. 11. 2021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02917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3B2E83F-619D-45A5-A293-4D26E929282B}" type="datetimeFigureOut">
              <a:rPr lang="sl-SI" smtClean="0"/>
              <a:t>17. 11. 2021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75429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63B2E83F-619D-45A5-A293-4D26E929282B}" type="datetimeFigureOut">
              <a:rPr lang="sl-SI" smtClean="0"/>
              <a:t>17. 11. 2021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18962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63B2E83F-619D-45A5-A293-4D26E929282B}" type="datetimeFigureOut">
              <a:rPr lang="sl-SI" smtClean="0"/>
              <a:t>17. 11. 2021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87788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63B2E83F-619D-45A5-A293-4D26E929282B}" type="datetimeFigureOut">
              <a:rPr lang="sl-SI" smtClean="0"/>
              <a:t>17. 11. 2021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30734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63B2E83F-619D-45A5-A293-4D26E929282B}" type="datetimeFigureOut">
              <a:rPr lang="sl-SI" smtClean="0"/>
              <a:t>17. 11. 2021</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800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63B2E83F-619D-45A5-A293-4D26E929282B}" type="datetimeFigureOut">
              <a:rPr lang="sl-SI" smtClean="0"/>
              <a:t>17. 11. 2021</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160683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3B2E83F-619D-45A5-A293-4D26E929282B}" type="datetimeFigureOut">
              <a:rPr lang="sl-SI" smtClean="0"/>
              <a:t>17. 11. 2021</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183079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3B2E83F-619D-45A5-A293-4D26E929282B}" type="datetimeFigureOut">
              <a:rPr lang="sl-SI" smtClean="0"/>
              <a:t>17. 11. 2021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28698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63B2E83F-619D-45A5-A293-4D26E929282B}" type="datetimeFigureOut">
              <a:rPr lang="sl-SI" smtClean="0"/>
              <a:t>17. 11. 2021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79325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2E83F-619D-45A5-A293-4D26E929282B}" type="datetimeFigureOut">
              <a:rPr lang="sl-SI" smtClean="0"/>
              <a:t>17. 11. 2021</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12C0D-D691-43AF-95B6-75904C26937A}" type="slidenum">
              <a:rPr lang="sl-SI" smtClean="0"/>
              <a:t>‹#›</a:t>
            </a:fld>
            <a:endParaRPr lang="sl-SI"/>
          </a:p>
        </p:txBody>
      </p:sp>
    </p:spTree>
    <p:extLst>
      <p:ext uri="{BB962C8B-B14F-4D97-AF65-F5344CB8AC3E}">
        <p14:creationId xmlns:p14="http://schemas.microsoft.com/office/powerpoint/2010/main" val="110210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jpe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5.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mailto:manfred.jakop@um.si" TargetMode="External"/><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0" Type="http://schemas.openxmlformats.org/officeDocument/2006/relationships/image" Target="../media/image19.png"/><Relationship Id="rId4" Type="http://schemas.openxmlformats.org/officeDocument/2006/relationships/image" Target="../media/image2.jpe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Slika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5687" y="2606128"/>
            <a:ext cx="1828800" cy="2401824"/>
          </a:xfrm>
          <a:prstGeom prst="rect">
            <a:avLst/>
          </a:prstGeom>
        </p:spPr>
      </p:pic>
      <p:sp>
        <p:nvSpPr>
          <p:cNvPr id="2" name="Naslov 1"/>
          <p:cNvSpPr>
            <a:spLocks noGrp="1"/>
          </p:cNvSpPr>
          <p:nvPr>
            <p:ph type="ctrTitle"/>
          </p:nvPr>
        </p:nvSpPr>
        <p:spPr>
          <a:xfrm>
            <a:off x="1524000" y="337590"/>
            <a:ext cx="9144000" cy="2354263"/>
          </a:xfrm>
        </p:spPr>
        <p:txBody>
          <a:bodyPr>
            <a:normAutofit/>
          </a:bodyPr>
          <a:lstStyle/>
          <a:p>
            <a:r>
              <a:rPr lang="sl-SI" sz="5300" b="1" dirty="0" smtClean="0"/>
              <a:t>DOGODEK EVROPSKEGA PARTNERSTVA ZA INOVACIJE - EIP</a:t>
            </a:r>
            <a:endParaRPr lang="sl-SI" sz="4000" b="1" dirty="0"/>
          </a:p>
        </p:txBody>
      </p:sp>
      <p:sp>
        <p:nvSpPr>
          <p:cNvPr id="3" name="Podnaslov 2"/>
          <p:cNvSpPr>
            <a:spLocks noGrp="1"/>
          </p:cNvSpPr>
          <p:nvPr>
            <p:ph type="subTitle" idx="1"/>
          </p:nvPr>
        </p:nvSpPr>
        <p:spPr>
          <a:xfrm>
            <a:off x="1395663" y="3602038"/>
            <a:ext cx="9465572" cy="2306084"/>
          </a:xfrm>
        </p:spPr>
        <p:txBody>
          <a:bodyPr>
            <a:normAutofit/>
          </a:bodyPr>
          <a:lstStyle/>
          <a:p>
            <a:endParaRPr lang="sl-SI" b="1" dirty="0" smtClean="0"/>
          </a:p>
          <a:p>
            <a:endParaRPr lang="sl-SI" b="1" dirty="0" smtClean="0"/>
          </a:p>
          <a:p>
            <a:endParaRPr lang="sl-SI" b="1" dirty="0" smtClean="0"/>
          </a:p>
          <a:p>
            <a:r>
              <a:rPr lang="sl-SI" b="1" dirty="0" smtClean="0"/>
              <a:t>ORGANIZIRA </a:t>
            </a:r>
            <a:r>
              <a:rPr lang="sl-SI" b="1" dirty="0"/>
              <a:t>MINISTRSTVO ZA </a:t>
            </a:r>
            <a:r>
              <a:rPr lang="sl-SI" b="1" dirty="0" smtClean="0"/>
              <a:t>KMETIJSTVO, GOZDARSTVO </a:t>
            </a:r>
            <a:r>
              <a:rPr lang="sl-SI" b="1" dirty="0"/>
              <a:t>IN </a:t>
            </a:r>
            <a:r>
              <a:rPr lang="sl-SI" b="1" dirty="0" smtClean="0"/>
              <a:t>PREHRANO</a:t>
            </a:r>
          </a:p>
          <a:p>
            <a:r>
              <a:rPr lang="sl-SI" b="1" dirty="0" smtClean="0"/>
              <a:t>23. november 2021 </a:t>
            </a:r>
            <a:endParaRPr lang="sl-SI" dirty="0"/>
          </a:p>
        </p:txBody>
      </p:sp>
      <p:pic>
        <p:nvPicPr>
          <p:cNvPr id="4"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FFD4384F-790A-420C-8BCA-1769490F4C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7"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Slika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pic>
        <p:nvPicPr>
          <p:cNvPr id="6" name="Slika 5"/>
          <p:cNvPicPr>
            <a:picLocks noChangeAspect="1"/>
          </p:cNvPicPr>
          <p:nvPr/>
        </p:nvPicPr>
        <p:blipFill>
          <a:blip r:embed="rId8"/>
          <a:stretch>
            <a:fillRect/>
          </a:stretch>
        </p:blipFill>
        <p:spPr>
          <a:xfrm>
            <a:off x="9254394" y="5414653"/>
            <a:ext cx="1286367" cy="1414395"/>
          </a:xfrm>
          <a:prstGeom prst="rect">
            <a:avLst/>
          </a:prstGeom>
        </p:spPr>
      </p:pic>
      <p:pic>
        <p:nvPicPr>
          <p:cNvPr id="10" name="Slika 9"/>
          <p:cNvPicPr>
            <a:picLocks noChangeAspect="1"/>
          </p:cNvPicPr>
          <p:nvPr/>
        </p:nvPicPr>
        <p:blipFill>
          <a:blip r:embed="rId9"/>
          <a:stretch>
            <a:fillRect/>
          </a:stretch>
        </p:blipFill>
        <p:spPr>
          <a:xfrm>
            <a:off x="10644969" y="5399992"/>
            <a:ext cx="1525991" cy="1318820"/>
          </a:xfrm>
          <a:prstGeom prst="rect">
            <a:avLst/>
          </a:prstGeom>
        </p:spPr>
      </p:pic>
    </p:spTree>
    <p:extLst>
      <p:ext uri="{BB962C8B-B14F-4D97-AF65-F5344CB8AC3E}">
        <p14:creationId xmlns:p14="http://schemas.microsoft.com/office/powerpoint/2010/main" val="377467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13808" y="2452337"/>
            <a:ext cx="9144000" cy="1655762"/>
          </a:xfrm>
        </p:spPr>
        <p:txBody>
          <a:bodyPr>
            <a:normAutofit/>
          </a:bodyPr>
          <a:lstStyle/>
          <a:p>
            <a:r>
              <a:rPr lang="sl-SI" b="1" dirty="0">
                <a:solidFill>
                  <a:srgbClr val="0070C0"/>
                </a:solidFill>
              </a:rPr>
              <a:t>VODILNI PARNER</a:t>
            </a:r>
          </a:p>
          <a:p>
            <a:pPr>
              <a:lnSpc>
                <a:spcPct val="100000"/>
              </a:lnSpc>
            </a:pPr>
            <a:r>
              <a:rPr lang="sl-SI" b="1" dirty="0" smtClean="0">
                <a:solidFill>
                  <a:srgbClr val="0070C0"/>
                </a:solidFill>
              </a:rPr>
              <a:t>Univerza </a:t>
            </a:r>
            <a:r>
              <a:rPr lang="sl-SI" b="1" dirty="0">
                <a:solidFill>
                  <a:srgbClr val="0070C0"/>
                </a:solidFill>
              </a:rPr>
              <a:t>v Mariboru, </a:t>
            </a:r>
          </a:p>
          <a:p>
            <a:pPr>
              <a:lnSpc>
                <a:spcPct val="100000"/>
              </a:lnSpc>
            </a:pPr>
            <a:r>
              <a:rPr lang="sl-SI" b="1" dirty="0">
                <a:solidFill>
                  <a:srgbClr val="0070C0"/>
                </a:solidFill>
              </a:rPr>
              <a:t> Fakulteta za </a:t>
            </a:r>
            <a:r>
              <a:rPr lang="sl-SI" b="1" dirty="0" smtClean="0">
                <a:solidFill>
                  <a:srgbClr val="0070C0"/>
                </a:solidFill>
              </a:rPr>
              <a:t>kmetijstvo </a:t>
            </a:r>
            <a:r>
              <a:rPr lang="sl-SI" b="1" dirty="0">
                <a:solidFill>
                  <a:srgbClr val="0070C0"/>
                </a:solidFill>
              </a:rPr>
              <a:t>in biosistemske </a:t>
            </a:r>
            <a:r>
              <a:rPr lang="sl-SI" b="1" dirty="0" smtClean="0">
                <a:solidFill>
                  <a:srgbClr val="0070C0"/>
                </a:solidFill>
              </a:rPr>
              <a:t>vede</a:t>
            </a:r>
          </a:p>
        </p:txBody>
      </p:sp>
      <p:sp>
        <p:nvSpPr>
          <p:cNvPr id="4" name="Naslov 3"/>
          <p:cNvSpPr>
            <a:spLocks noGrp="1"/>
          </p:cNvSpPr>
          <p:nvPr>
            <p:ph type="ctrTitle"/>
          </p:nvPr>
        </p:nvSpPr>
        <p:spPr/>
        <p:txBody>
          <a:bodyPr>
            <a:normAutofit fontScale="90000"/>
          </a:bodyPr>
          <a:lstStyle/>
          <a:p>
            <a:r>
              <a:rPr lang="sl-SI" sz="4000" b="1" dirty="0">
                <a:solidFill>
                  <a:srgbClr val="0070C0"/>
                </a:solidFill>
                <a:latin typeface="+mn-lt"/>
              </a:rPr>
              <a:t>Zrnate stročnice </a:t>
            </a:r>
            <a:r>
              <a:rPr lang="sl-SI" sz="4000" b="1" dirty="0" smtClean="0">
                <a:solidFill>
                  <a:srgbClr val="0070C0"/>
                </a:solidFill>
                <a:latin typeface="+mn-lt"/>
              </a:rPr>
              <a:t>–</a:t>
            </a:r>
            <a:br>
              <a:rPr lang="sl-SI" sz="4000" b="1" dirty="0" smtClean="0">
                <a:solidFill>
                  <a:srgbClr val="0070C0"/>
                </a:solidFill>
                <a:latin typeface="+mn-lt"/>
              </a:rPr>
            </a:br>
            <a:r>
              <a:rPr lang="sl-SI" sz="4000" b="1" dirty="0" smtClean="0">
                <a:solidFill>
                  <a:srgbClr val="0070C0"/>
                </a:solidFill>
                <a:latin typeface="+mn-lt"/>
              </a:rPr>
              <a:t>pridelava</a:t>
            </a:r>
            <a:r>
              <a:rPr lang="sl-SI" sz="4000" b="1" dirty="0">
                <a:solidFill>
                  <a:srgbClr val="0070C0"/>
                </a:solidFill>
                <a:latin typeface="+mn-lt"/>
              </a:rPr>
              <a:t>, predelava in uporaba:</a:t>
            </a:r>
            <a:br>
              <a:rPr lang="sl-SI" sz="4000" b="1" dirty="0">
                <a:solidFill>
                  <a:srgbClr val="0070C0"/>
                </a:solidFill>
                <a:latin typeface="+mn-lt"/>
              </a:rPr>
            </a:br>
            <a:r>
              <a:rPr lang="sl-SI" sz="2200" b="1" dirty="0">
                <a:solidFill>
                  <a:srgbClr val="0070C0"/>
                </a:solidFill>
                <a:latin typeface="+mn-lt"/>
              </a:rPr>
              <a:t>uvajanje novih praks vključenih na vseh ravneh v pridelovalno-predelovalni </a:t>
            </a:r>
            <a:r>
              <a:rPr lang="sl-SI" sz="2200" b="1" dirty="0" smtClean="0">
                <a:solidFill>
                  <a:srgbClr val="0070C0"/>
                </a:solidFill>
                <a:latin typeface="+mn-lt"/>
              </a:rPr>
              <a:t>verigi</a:t>
            </a:r>
            <a:br>
              <a:rPr lang="sl-SI" sz="2200" b="1" dirty="0" smtClean="0">
                <a:solidFill>
                  <a:srgbClr val="0070C0"/>
                </a:solidFill>
                <a:latin typeface="+mn-lt"/>
              </a:rPr>
            </a:br>
            <a:r>
              <a:rPr lang="sl-SI" dirty="0" smtClean="0">
                <a:solidFill>
                  <a:srgbClr val="0070C0"/>
                </a:solidFill>
              </a:rPr>
              <a:t/>
            </a:r>
            <a:br>
              <a:rPr lang="sl-SI" dirty="0" smtClean="0">
                <a:solidFill>
                  <a:srgbClr val="0070C0"/>
                </a:solidFill>
              </a:rPr>
            </a:br>
            <a:endParaRPr lang="sl-SI" dirty="0">
              <a:solidFill>
                <a:srgbClr val="0070C0"/>
              </a:solidFill>
            </a:endParaRPr>
          </a:p>
        </p:txBody>
      </p:sp>
      <p:pic>
        <p:nvPicPr>
          <p:cNvPr id="11"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79233" y="3891042"/>
            <a:ext cx="3168069" cy="1766808"/>
          </a:xfrm>
          <a:prstGeom prst="rect">
            <a:avLst/>
          </a:prstGeom>
          <a:noFill/>
          <a:ln w="9525">
            <a:noFill/>
            <a:miter lim="800000"/>
            <a:headEnd/>
            <a:tailEnd/>
          </a:ln>
          <a:effectLst/>
        </p:spPr>
      </p:pic>
      <p:pic>
        <p:nvPicPr>
          <p:cNvPr id="12" name="Slika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00373" y="5378372"/>
            <a:ext cx="1287186" cy="1413647"/>
          </a:xfrm>
          <a:prstGeom prst="rect">
            <a:avLst/>
          </a:prstGeom>
        </p:spPr>
      </p:pic>
      <p:pic>
        <p:nvPicPr>
          <p:cNvPr id="10" name="Slika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43333" y="5657850"/>
            <a:ext cx="1227627" cy="1060962"/>
          </a:xfrm>
          <a:prstGeom prst="rect">
            <a:avLst/>
          </a:prstGeom>
        </p:spPr>
      </p:pic>
      <p:pic>
        <p:nvPicPr>
          <p:cNvPr id="2" name="Slika 1"/>
          <p:cNvPicPr>
            <a:picLocks noChangeAspect="1"/>
          </p:cNvPicPr>
          <p:nvPr/>
        </p:nvPicPr>
        <p:blipFill>
          <a:blip r:embed="rId5"/>
          <a:stretch>
            <a:fillRect/>
          </a:stretch>
        </p:blipFill>
        <p:spPr>
          <a:xfrm>
            <a:off x="133186" y="5839519"/>
            <a:ext cx="9372600" cy="952500"/>
          </a:xfrm>
          <a:prstGeom prst="rect">
            <a:avLst/>
          </a:prstGeom>
        </p:spPr>
      </p:pic>
    </p:spTree>
    <p:extLst>
      <p:ext uri="{BB962C8B-B14F-4D97-AF65-F5344CB8AC3E}">
        <p14:creationId xmlns:p14="http://schemas.microsoft.com/office/powerpoint/2010/main" val="98167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smtClean="0"/>
              <a:t>OSNOVNI PODATKI O PROJEKTU</a:t>
            </a:r>
            <a:endParaRPr lang="sl-SI" sz="4000" b="1" dirty="0"/>
          </a:p>
        </p:txBody>
      </p:sp>
      <p:pic>
        <p:nvPicPr>
          <p:cNvPr id="9" name="Slika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57783" y="5399992"/>
            <a:ext cx="1287186" cy="1413647"/>
          </a:xfrm>
          <a:prstGeom prst="rect">
            <a:avLst/>
          </a:prstGeom>
        </p:spPr>
      </p:pic>
      <p:pic>
        <p:nvPicPr>
          <p:cNvPr id="4" name="Slika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4816" y="1427633"/>
            <a:ext cx="5568155" cy="1224150"/>
          </a:xfrm>
          <a:prstGeom prst="rect">
            <a:avLst/>
          </a:prstGeom>
        </p:spPr>
      </p:pic>
      <p:pic>
        <p:nvPicPr>
          <p:cNvPr id="13" name="Slika 12"/>
          <p:cNvPicPr>
            <a:picLocks noChangeAspect="1"/>
          </p:cNvPicPr>
          <p:nvPr/>
        </p:nvPicPr>
        <p:blipFill>
          <a:blip r:embed="rId4"/>
          <a:stretch>
            <a:fillRect/>
          </a:stretch>
        </p:blipFill>
        <p:spPr>
          <a:xfrm>
            <a:off x="10644969" y="5399992"/>
            <a:ext cx="1525991" cy="1318820"/>
          </a:xfrm>
          <a:prstGeom prst="rect">
            <a:avLst/>
          </a:prstGeom>
        </p:spPr>
      </p:pic>
      <p:pic>
        <p:nvPicPr>
          <p:cNvPr id="15" name="Slika 14"/>
          <p:cNvPicPr/>
          <p:nvPr/>
        </p:nvPicPr>
        <p:blipFill>
          <a:blip r:embed="rId5">
            <a:extLst>
              <a:ext uri="{28A0092B-C50C-407E-A947-70E740481C1C}">
                <a14:useLocalDpi xmlns:a14="http://schemas.microsoft.com/office/drawing/2010/main"/>
              </a:ext>
            </a:extLst>
          </a:blip>
          <a:stretch>
            <a:fillRect/>
          </a:stretch>
        </p:blipFill>
        <p:spPr>
          <a:xfrm>
            <a:off x="244816" y="3604980"/>
            <a:ext cx="2332673" cy="1026233"/>
          </a:xfrm>
          <a:prstGeom prst="rect">
            <a:avLst/>
          </a:prstGeom>
        </p:spPr>
      </p:pic>
      <p:sp>
        <p:nvSpPr>
          <p:cNvPr id="3" name="Pravokotnik 2"/>
          <p:cNvSpPr/>
          <p:nvPr/>
        </p:nvSpPr>
        <p:spPr>
          <a:xfrm>
            <a:off x="244816" y="3211459"/>
            <a:ext cx="7366119" cy="369332"/>
          </a:xfrm>
          <a:prstGeom prst="rect">
            <a:avLst/>
          </a:prstGeom>
        </p:spPr>
        <p:txBody>
          <a:bodyPr wrap="none">
            <a:spAutoFit/>
          </a:bodyPr>
          <a:lstStyle/>
          <a:p>
            <a:r>
              <a:rPr lang="sl-SI" b="1" dirty="0">
                <a:solidFill>
                  <a:srgbClr val="0070C0"/>
                </a:solidFill>
              </a:rPr>
              <a:t>Partnerji </a:t>
            </a:r>
            <a:r>
              <a:rPr lang="sl-SI" b="1" dirty="0" smtClean="0">
                <a:solidFill>
                  <a:srgbClr val="0070C0"/>
                </a:solidFill>
              </a:rPr>
              <a:t>projekta: 5 raziskovalno, izobraževalnih in svetovalnih organizacij:</a:t>
            </a:r>
            <a:endParaRPr lang="sl-SI" b="1" dirty="0">
              <a:solidFill>
                <a:srgbClr val="0070C0"/>
              </a:solidFill>
            </a:endParaRPr>
          </a:p>
        </p:txBody>
      </p:sp>
      <p:pic>
        <p:nvPicPr>
          <p:cNvPr id="16" name="Slika 15"/>
          <p:cNvPicPr/>
          <p:nvPr/>
        </p:nvPicPr>
        <p:blipFill>
          <a:blip r:embed="rId6">
            <a:extLst>
              <a:ext uri="{28A0092B-C50C-407E-A947-70E740481C1C}">
                <a14:useLocalDpi xmlns:a14="http://schemas.microsoft.com/office/drawing/2010/main"/>
              </a:ext>
            </a:extLst>
          </a:blip>
          <a:stretch>
            <a:fillRect/>
          </a:stretch>
        </p:blipFill>
        <p:spPr>
          <a:xfrm>
            <a:off x="2742539" y="3847236"/>
            <a:ext cx="2213082" cy="768031"/>
          </a:xfrm>
          <a:prstGeom prst="rect">
            <a:avLst/>
          </a:prstGeom>
        </p:spPr>
      </p:pic>
      <p:pic>
        <p:nvPicPr>
          <p:cNvPr id="17" name="Slika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01869" y="3761515"/>
            <a:ext cx="3809524" cy="790476"/>
          </a:xfrm>
          <a:prstGeom prst="rect">
            <a:avLst/>
          </a:prstGeom>
        </p:spPr>
      </p:pic>
      <p:pic>
        <p:nvPicPr>
          <p:cNvPr id="18" name="Slika 1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427272" y="3311264"/>
            <a:ext cx="1813040" cy="1172224"/>
          </a:xfrm>
          <a:prstGeom prst="rect">
            <a:avLst/>
          </a:prstGeom>
        </p:spPr>
      </p:pic>
      <p:pic>
        <p:nvPicPr>
          <p:cNvPr id="19" name="Slika 18"/>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10131" y="5048924"/>
            <a:ext cx="1412534" cy="702136"/>
          </a:xfrm>
          <a:prstGeom prst="rect">
            <a:avLst/>
          </a:prstGeom>
        </p:spPr>
      </p:pic>
      <p:sp>
        <p:nvSpPr>
          <p:cNvPr id="20" name="Pravokotnik 19"/>
          <p:cNvSpPr/>
          <p:nvPr/>
        </p:nvSpPr>
        <p:spPr>
          <a:xfrm>
            <a:off x="1774217" y="4945464"/>
            <a:ext cx="20748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srgbClr val="63A537">
                    <a:lumMod val="75000"/>
                  </a:srgbClr>
                </a:solidFill>
                <a:effectLst/>
                <a:uLnTx/>
                <a:uFillTx/>
                <a:latin typeface="Calibri" panose="020F0502020204030204"/>
                <a:ea typeface="+mn-ea"/>
                <a:cs typeface="+mn-cs"/>
              </a:rPr>
              <a:t>KG  Jožica Kure</a:t>
            </a:r>
            <a:endParaRPr kumimoji="0" lang="sl-SI" sz="2400" b="1" i="0" u="none" strike="noStrike" kern="1200" cap="none" spc="0" normalizeH="0" baseline="0" noProof="0" dirty="0">
              <a:ln>
                <a:noFill/>
              </a:ln>
              <a:solidFill>
                <a:srgbClr val="63A537">
                  <a:lumMod val="75000"/>
                </a:srgbClr>
              </a:solidFill>
              <a:effectLst/>
              <a:uLnTx/>
              <a:uFillTx/>
              <a:latin typeface="Calibri" panose="020F0502020204030204"/>
              <a:ea typeface="+mn-ea"/>
              <a:cs typeface="+mn-cs"/>
            </a:endParaRPr>
          </a:p>
        </p:txBody>
      </p:sp>
      <p:sp>
        <p:nvSpPr>
          <p:cNvPr id="21" name="Pravokotnik 20"/>
          <p:cNvSpPr/>
          <p:nvPr/>
        </p:nvSpPr>
        <p:spPr>
          <a:xfrm>
            <a:off x="2312748" y="5374072"/>
            <a:ext cx="272625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srgbClr val="63A537">
                    <a:lumMod val="75000"/>
                  </a:srgbClr>
                </a:solidFill>
                <a:effectLst/>
                <a:uLnTx/>
                <a:uFillTx/>
                <a:latin typeface="Calibri" panose="020F0502020204030204"/>
                <a:ea typeface="+mn-ea"/>
                <a:cs typeface="+mn-cs"/>
              </a:rPr>
              <a:t>KG  Alojz Topolovec </a:t>
            </a:r>
            <a:endParaRPr kumimoji="0" lang="sl-SI" sz="2400" b="1" i="0" u="none" strike="noStrike" kern="1200" cap="none" spc="0" normalizeH="0" baseline="0" noProof="0" dirty="0">
              <a:ln>
                <a:noFill/>
              </a:ln>
              <a:solidFill>
                <a:srgbClr val="63A537">
                  <a:lumMod val="75000"/>
                </a:srgbClr>
              </a:solidFill>
              <a:effectLst/>
              <a:uLnTx/>
              <a:uFillTx/>
              <a:latin typeface="Calibri" panose="020F0502020204030204"/>
              <a:ea typeface="+mn-ea"/>
              <a:cs typeface="+mn-cs"/>
            </a:endParaRPr>
          </a:p>
        </p:txBody>
      </p:sp>
      <p:sp>
        <p:nvSpPr>
          <p:cNvPr id="22" name="Pravokotnik 21"/>
          <p:cNvSpPr/>
          <p:nvPr/>
        </p:nvSpPr>
        <p:spPr>
          <a:xfrm>
            <a:off x="4103498" y="4945464"/>
            <a:ext cx="279063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srgbClr val="63A537">
                    <a:lumMod val="75000"/>
                  </a:srgbClr>
                </a:solidFill>
                <a:effectLst/>
                <a:uLnTx/>
                <a:uFillTx/>
                <a:latin typeface="Calibri" panose="020F0502020204030204"/>
                <a:ea typeface="+mn-ea"/>
                <a:cs typeface="+mn-cs"/>
              </a:rPr>
              <a:t>KG  Bojan Leskošek </a:t>
            </a:r>
            <a:endParaRPr kumimoji="0" lang="sl-SI" sz="2400" b="1" i="0" u="none" strike="noStrike" kern="1200" cap="none" spc="0" normalizeH="0" baseline="0" noProof="0" dirty="0">
              <a:ln>
                <a:noFill/>
              </a:ln>
              <a:solidFill>
                <a:srgbClr val="63A537">
                  <a:lumMod val="75000"/>
                </a:srgbClr>
              </a:solidFill>
              <a:effectLst/>
              <a:uLnTx/>
              <a:uFillTx/>
              <a:latin typeface="Calibri" panose="020F0502020204030204"/>
              <a:ea typeface="+mn-ea"/>
              <a:cs typeface="+mn-cs"/>
            </a:endParaRPr>
          </a:p>
        </p:txBody>
      </p:sp>
      <p:sp>
        <p:nvSpPr>
          <p:cNvPr id="23" name="Pravokotnik 22"/>
          <p:cNvSpPr/>
          <p:nvPr/>
        </p:nvSpPr>
        <p:spPr>
          <a:xfrm>
            <a:off x="5577538" y="5374072"/>
            <a:ext cx="23190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srgbClr val="63A537">
                    <a:lumMod val="75000"/>
                  </a:srgbClr>
                </a:solidFill>
                <a:effectLst/>
                <a:uLnTx/>
                <a:uFillTx/>
                <a:latin typeface="Calibri" panose="020F0502020204030204"/>
                <a:ea typeface="+mn-ea"/>
                <a:cs typeface="+mn-cs"/>
              </a:rPr>
              <a:t>KG  Milan Grubič</a:t>
            </a:r>
            <a:endParaRPr kumimoji="0" lang="sl-SI" sz="2400" b="1" i="0" u="none" strike="noStrike" kern="1200" cap="none" spc="0" normalizeH="0" baseline="0" noProof="0" dirty="0">
              <a:ln>
                <a:noFill/>
              </a:ln>
              <a:solidFill>
                <a:srgbClr val="63A537">
                  <a:lumMod val="75000"/>
                </a:srgbClr>
              </a:solidFill>
              <a:effectLst/>
              <a:uLnTx/>
              <a:uFillTx/>
              <a:latin typeface="Calibri" panose="020F0502020204030204"/>
              <a:ea typeface="+mn-ea"/>
              <a:cs typeface="+mn-cs"/>
            </a:endParaRPr>
          </a:p>
        </p:txBody>
      </p:sp>
      <p:sp>
        <p:nvSpPr>
          <p:cNvPr id="24" name="Pravokotnik 23"/>
          <p:cNvSpPr/>
          <p:nvPr/>
        </p:nvSpPr>
        <p:spPr>
          <a:xfrm>
            <a:off x="6965868" y="4901678"/>
            <a:ext cx="223279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400" b="1" i="0" u="none" strike="noStrike" kern="1200" cap="none" spc="0" normalizeH="0" baseline="0" noProof="0" dirty="0" smtClean="0">
                <a:ln>
                  <a:noFill/>
                </a:ln>
                <a:solidFill>
                  <a:srgbClr val="63A537">
                    <a:lumMod val="75000"/>
                  </a:srgbClr>
                </a:solidFill>
                <a:effectLst/>
                <a:uLnTx/>
                <a:uFillTx/>
                <a:latin typeface="Calibri" panose="020F0502020204030204"/>
                <a:ea typeface="+mn-ea"/>
                <a:cs typeface="+mn-cs"/>
              </a:rPr>
              <a:t>KG  Alojz Ferlan </a:t>
            </a:r>
            <a:endParaRPr kumimoji="0" lang="sl-SI" sz="2400" b="1" i="0" u="none" strike="noStrike" kern="1200" cap="none" spc="0" normalizeH="0" baseline="0" noProof="0" dirty="0">
              <a:ln>
                <a:noFill/>
              </a:ln>
              <a:solidFill>
                <a:srgbClr val="63A537">
                  <a:lumMod val="75000"/>
                </a:srgbClr>
              </a:solidFill>
              <a:effectLst/>
              <a:uLnTx/>
              <a:uFillTx/>
              <a:latin typeface="Calibri" panose="020F0502020204030204"/>
              <a:ea typeface="+mn-ea"/>
              <a:cs typeface="+mn-cs"/>
            </a:endParaRPr>
          </a:p>
        </p:txBody>
      </p:sp>
      <p:pic>
        <p:nvPicPr>
          <p:cNvPr id="25" name="Slika 24"/>
          <p:cNvPicPr>
            <a:picLocks noChangeAspect="1"/>
          </p:cNvPicPr>
          <p:nvPr/>
        </p:nvPicPr>
        <p:blipFill>
          <a:blip r:embed="rId10"/>
          <a:stretch>
            <a:fillRect/>
          </a:stretch>
        </p:blipFill>
        <p:spPr>
          <a:xfrm>
            <a:off x="133186" y="5839519"/>
            <a:ext cx="9372600" cy="952500"/>
          </a:xfrm>
          <a:prstGeom prst="rect">
            <a:avLst/>
          </a:prstGeom>
        </p:spPr>
      </p:pic>
      <p:pic>
        <p:nvPicPr>
          <p:cNvPr id="6" name="Slika 5"/>
          <p:cNvPicPr>
            <a:picLocks noChangeAspect="1"/>
          </p:cNvPicPr>
          <p:nvPr/>
        </p:nvPicPr>
        <p:blipFill>
          <a:blip r:embed="rId11"/>
          <a:stretch>
            <a:fillRect/>
          </a:stretch>
        </p:blipFill>
        <p:spPr>
          <a:xfrm>
            <a:off x="5937017" y="1428466"/>
            <a:ext cx="5695426" cy="1210101"/>
          </a:xfrm>
          <a:prstGeom prst="rect">
            <a:avLst/>
          </a:prstGeom>
        </p:spPr>
      </p:pic>
    </p:spTree>
    <p:extLst>
      <p:ext uri="{BB962C8B-B14F-4D97-AF65-F5344CB8AC3E}">
        <p14:creationId xmlns:p14="http://schemas.microsoft.com/office/powerpoint/2010/main" val="36592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691618" y="268406"/>
            <a:ext cx="10515600" cy="641445"/>
          </a:xfrm>
        </p:spPr>
        <p:txBody>
          <a:bodyPr>
            <a:normAutofit fontScale="90000"/>
          </a:bodyPr>
          <a:lstStyle/>
          <a:p>
            <a:r>
              <a:rPr lang="sl-SI" sz="5300" b="1" dirty="0" smtClean="0">
                <a:solidFill>
                  <a:schemeClr val="accent1">
                    <a:lumMod val="75000"/>
                  </a:schemeClr>
                </a:solidFill>
              </a:rPr>
              <a:t>NAMEN</a:t>
            </a:r>
            <a:r>
              <a:rPr lang="sl-SI" sz="5300" b="1" dirty="0"/>
              <a:t> </a:t>
            </a:r>
            <a:r>
              <a:rPr lang="sl-SI" sz="5300" b="1" dirty="0" smtClean="0"/>
              <a:t> </a:t>
            </a:r>
            <a:r>
              <a:rPr lang="sl-SI" sz="5300" b="1" dirty="0" smtClean="0">
                <a:solidFill>
                  <a:schemeClr val="accent1">
                    <a:lumMod val="75000"/>
                  </a:schemeClr>
                </a:solidFill>
              </a:rPr>
              <a:t>PROJEKTA</a:t>
            </a:r>
            <a:r>
              <a:rPr lang="sl-SI" sz="5300" b="1" dirty="0" smtClean="0">
                <a:solidFill>
                  <a:schemeClr val="accent2">
                    <a:lumMod val="75000"/>
                  </a:schemeClr>
                </a:solidFill>
              </a:rPr>
              <a:t> </a:t>
            </a:r>
            <a:endParaRPr lang="sl-SI" sz="4000" b="1" dirty="0">
              <a:solidFill>
                <a:schemeClr val="accent2">
                  <a:lumMod val="75000"/>
                </a:schemeClr>
              </a:solidFill>
            </a:endParaRP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sp>
        <p:nvSpPr>
          <p:cNvPr id="9" name="Podnaslov 2"/>
          <p:cNvSpPr txBox="1">
            <a:spLocks/>
          </p:cNvSpPr>
          <p:nvPr/>
        </p:nvSpPr>
        <p:spPr>
          <a:xfrm>
            <a:off x="691618" y="829116"/>
            <a:ext cx="11266826" cy="29760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vzpodbuditi</a:t>
            </a:r>
            <a:r>
              <a:rPr lang="sl-SI" sz="2000" dirty="0" smtClean="0">
                <a:solidFill>
                  <a:srgbClr val="0070C0"/>
                </a:solidFill>
              </a:rPr>
              <a:t> zanimanje za pridelavo zrnatih stročnic, </a:t>
            </a:r>
          </a:p>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izpostaviti</a:t>
            </a:r>
            <a:r>
              <a:rPr lang="sl-SI" sz="2000" dirty="0" smtClean="0">
                <a:solidFill>
                  <a:srgbClr val="0070C0"/>
                </a:solidFill>
              </a:rPr>
              <a:t> prednosti vključitve stročnic v kolobar na kmetijah, </a:t>
            </a:r>
          </a:p>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razviti rešitve za pridelovalce </a:t>
            </a:r>
            <a:r>
              <a:rPr lang="sl-SI" sz="2000" dirty="0" smtClean="0">
                <a:solidFill>
                  <a:srgbClr val="0070C0"/>
                </a:solidFill>
              </a:rPr>
              <a:t>z izboljšano prakso in tehnologijo (medvrstne razdalje, inokulacija, N, sorte),   </a:t>
            </a:r>
          </a:p>
          <a:p>
            <a:pPr marL="0" indent="0">
              <a:buNone/>
            </a:pPr>
            <a:r>
              <a:rPr lang="sl-SI" sz="2000" dirty="0" smtClean="0">
                <a:solidFill>
                  <a:srgbClr val="0070C0"/>
                </a:solidFill>
              </a:rPr>
              <a:t>-</a:t>
            </a:r>
            <a:r>
              <a:rPr lang="sl-SI" sz="2000" b="1" dirty="0" smtClean="0">
                <a:solidFill>
                  <a:schemeClr val="accent2">
                    <a:lumMod val="60000"/>
                    <a:lumOff val="40000"/>
                  </a:schemeClr>
                </a:solidFill>
              </a:rPr>
              <a:t>razviti rešitve za </a:t>
            </a:r>
            <a:r>
              <a:rPr lang="sl-SI" sz="2000" b="1" dirty="0">
                <a:solidFill>
                  <a:schemeClr val="accent2">
                    <a:lumMod val="60000"/>
                    <a:lumOff val="40000"/>
                  </a:schemeClr>
                </a:solidFill>
              </a:rPr>
              <a:t>pridobivanje </a:t>
            </a:r>
            <a:r>
              <a:rPr lang="sl-SI" sz="2000" b="1" dirty="0" smtClean="0">
                <a:solidFill>
                  <a:schemeClr val="accent2">
                    <a:lumMod val="60000"/>
                    <a:lumOff val="40000"/>
                  </a:schemeClr>
                </a:solidFill>
              </a:rPr>
              <a:t>olja in toplotno obdelavo </a:t>
            </a:r>
            <a:r>
              <a:rPr lang="sl-SI" sz="2000" dirty="0" smtClean="0">
                <a:solidFill>
                  <a:srgbClr val="0070C0"/>
                </a:solidFill>
              </a:rPr>
              <a:t>sojinih pogač na živinorejskih kmetijah,</a:t>
            </a:r>
          </a:p>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razviti protokol termične obdelave </a:t>
            </a:r>
            <a:r>
              <a:rPr lang="sl-SI" sz="2000" dirty="0" smtClean="0">
                <a:solidFill>
                  <a:srgbClr val="0070C0"/>
                </a:solidFill>
              </a:rPr>
              <a:t>soje/pogač, </a:t>
            </a:r>
          </a:p>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izdelati primere krmnih obrokov </a:t>
            </a:r>
            <a:r>
              <a:rPr lang="sl-SI" sz="2000" dirty="0" smtClean="0">
                <a:solidFill>
                  <a:srgbClr val="0070C0"/>
                </a:solidFill>
              </a:rPr>
              <a:t>za različne vrste rejnih živali,</a:t>
            </a:r>
          </a:p>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ponuditi rešitve in spomniti na možnosti</a:t>
            </a:r>
            <a:r>
              <a:rPr lang="sl-SI" sz="2000" dirty="0" smtClean="0">
                <a:solidFill>
                  <a:srgbClr val="0070C0"/>
                </a:solidFill>
              </a:rPr>
              <a:t>, kako pridelane zrnate stročnice porabiti na kmetiji,</a:t>
            </a:r>
          </a:p>
          <a:p>
            <a:pPr marL="0" indent="0">
              <a:buFont typeface="Arial" panose="020B0604020202020204" pitchFamily="34" charset="0"/>
              <a:buNone/>
            </a:pPr>
            <a:r>
              <a:rPr lang="sl-SI" sz="2000" dirty="0" smtClean="0">
                <a:solidFill>
                  <a:srgbClr val="0070C0"/>
                </a:solidFill>
              </a:rPr>
              <a:t>-poiskati </a:t>
            </a:r>
            <a:r>
              <a:rPr lang="sl-SI" sz="2000" b="1" dirty="0" smtClean="0">
                <a:solidFill>
                  <a:schemeClr val="accent2">
                    <a:lumMod val="60000"/>
                    <a:lumOff val="40000"/>
                  </a:schemeClr>
                </a:solidFill>
              </a:rPr>
              <a:t>možnosti povezave celotne verige </a:t>
            </a:r>
            <a:r>
              <a:rPr lang="sl-SI" sz="2000" dirty="0" smtClean="0">
                <a:solidFill>
                  <a:srgbClr val="0070C0"/>
                </a:solidFill>
              </a:rPr>
              <a:t>(iz njive do vilic),</a:t>
            </a:r>
          </a:p>
          <a:p>
            <a:pPr marL="0" indent="0">
              <a:buFont typeface="Arial" panose="020B0604020202020204" pitchFamily="34" charset="0"/>
              <a:buNone/>
            </a:pPr>
            <a:r>
              <a:rPr lang="sl-SI" sz="2000" dirty="0" smtClean="0">
                <a:solidFill>
                  <a:srgbClr val="0070C0"/>
                </a:solidFill>
              </a:rPr>
              <a:t>-</a:t>
            </a:r>
            <a:r>
              <a:rPr lang="sl-SI" sz="2000" b="1" dirty="0" smtClean="0">
                <a:solidFill>
                  <a:schemeClr val="accent2">
                    <a:lumMod val="60000"/>
                    <a:lumOff val="40000"/>
                  </a:schemeClr>
                </a:solidFill>
              </a:rPr>
              <a:t>povečat ponudbo domače soje brez GSO </a:t>
            </a:r>
            <a:r>
              <a:rPr lang="sl-SI" sz="2000" dirty="0" smtClean="0">
                <a:solidFill>
                  <a:srgbClr val="0070C0"/>
                </a:solidFill>
              </a:rPr>
              <a:t>(možnost novih proizvodov, proizvodi posebne kakovosti). </a:t>
            </a:r>
          </a:p>
          <a:p>
            <a:pPr marL="0" indent="0">
              <a:buFont typeface="Arial" panose="020B0604020202020204" pitchFamily="34" charset="0"/>
              <a:buNone/>
            </a:pPr>
            <a:endParaRPr lang="sl-SI" sz="2000" dirty="0" smtClean="0">
              <a:solidFill>
                <a:srgbClr val="0070C0"/>
              </a:solidFill>
            </a:endParaRPr>
          </a:p>
          <a:p>
            <a:pPr marL="0" indent="0">
              <a:buFont typeface="Arial" panose="020B0604020202020204" pitchFamily="34" charset="0"/>
              <a:buNone/>
            </a:pPr>
            <a:endParaRPr lang="sl-SI" sz="2000" b="1" dirty="0">
              <a:solidFill>
                <a:srgbClr val="0070C0"/>
              </a:solidFill>
            </a:endParaRPr>
          </a:p>
        </p:txBody>
      </p:sp>
      <p:pic>
        <p:nvPicPr>
          <p:cNvPr id="15" name="Slika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24570" y="5984016"/>
            <a:ext cx="719530" cy="790221"/>
          </a:xfrm>
          <a:prstGeom prst="rect">
            <a:avLst/>
          </a:prstGeom>
        </p:spPr>
      </p:pic>
      <p:pic>
        <p:nvPicPr>
          <p:cNvPr id="16" name="Slika 1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89970" y="5821136"/>
            <a:ext cx="1096688" cy="947799"/>
          </a:xfrm>
          <a:prstGeom prst="rect">
            <a:avLst/>
          </a:prstGeom>
        </p:spPr>
      </p:pic>
      <p:sp>
        <p:nvSpPr>
          <p:cNvPr id="4" name="Pravokotnik 3"/>
          <p:cNvSpPr/>
          <p:nvPr/>
        </p:nvSpPr>
        <p:spPr>
          <a:xfrm>
            <a:off x="3128569" y="-1555103"/>
            <a:ext cx="6096001" cy="646331"/>
          </a:xfrm>
          <a:prstGeom prst="rect">
            <a:avLst/>
          </a:prstGeom>
        </p:spPr>
        <p:txBody>
          <a:bodyPr>
            <a:spAutoFit/>
          </a:bodyPr>
          <a:lstStyle/>
          <a:p>
            <a:r>
              <a:rPr lang="sl-SI" i="1" dirty="0">
                <a:solidFill>
                  <a:schemeClr val="accent2"/>
                </a:solidFill>
              </a:rPr>
              <a:t>Kaj se dogaja v svetu, pri nas-kaj se ponuja pri nas</a:t>
            </a:r>
          </a:p>
          <a:p>
            <a:r>
              <a:rPr lang="sl-SI" i="1" dirty="0">
                <a:solidFill>
                  <a:schemeClr val="accent2"/>
                </a:solidFill>
              </a:rPr>
              <a:t>-vzpodbuditi zanimanje za pridelavo zrnatih stročnic</a:t>
            </a:r>
          </a:p>
        </p:txBody>
      </p:sp>
      <p:sp>
        <p:nvSpPr>
          <p:cNvPr id="5" name="Pravokotnik 4"/>
          <p:cNvSpPr/>
          <p:nvPr/>
        </p:nvSpPr>
        <p:spPr>
          <a:xfrm>
            <a:off x="1720442" y="4584039"/>
            <a:ext cx="6877648" cy="1477328"/>
          </a:xfrm>
          <a:prstGeom prst="rect">
            <a:avLst/>
          </a:prstGeom>
          <a:solidFill>
            <a:schemeClr val="accent4">
              <a:lumMod val="20000"/>
              <a:lumOff val="80000"/>
            </a:schemeClr>
          </a:solidFill>
        </p:spPr>
        <p:txBody>
          <a:bodyPr wrap="square">
            <a:spAutoFit/>
          </a:bodyPr>
          <a:lstStyle/>
          <a:p>
            <a:r>
              <a:rPr lang="sl-SI" dirty="0" smtClean="0">
                <a:solidFill>
                  <a:schemeClr val="accent2">
                    <a:lumMod val="75000"/>
                  </a:schemeClr>
                </a:solidFill>
              </a:rPr>
              <a:t>Kmetijam in stroki </a:t>
            </a:r>
            <a:r>
              <a:rPr lang="sl-SI" dirty="0" smtClean="0">
                <a:solidFill>
                  <a:schemeClr val="accent2">
                    <a:lumMod val="75000"/>
                  </a:schemeClr>
                </a:solidFill>
                <a:effectLst>
                  <a:outerShdw blurRad="38100" dist="38100" dir="2700000" algn="tl">
                    <a:srgbClr val="000000">
                      <a:alpha val="43137"/>
                    </a:srgbClr>
                  </a:outerShdw>
                </a:effectLst>
              </a:rPr>
              <a:t>ponuditi znanje ter dobro prakso </a:t>
            </a:r>
            <a:r>
              <a:rPr lang="sl-SI" dirty="0" smtClean="0">
                <a:solidFill>
                  <a:schemeClr val="accent2">
                    <a:lumMod val="75000"/>
                  </a:schemeClr>
                </a:solidFill>
              </a:rPr>
              <a:t>o zrnatih stročnicah in </a:t>
            </a:r>
            <a:r>
              <a:rPr lang="sl-SI" dirty="0">
                <a:solidFill>
                  <a:schemeClr val="accent2">
                    <a:lumMod val="75000"/>
                  </a:schemeClr>
                </a:solidFill>
              </a:rPr>
              <a:t>s tem omogočiti hitrejše doseganje ciljev varovanja </a:t>
            </a:r>
            <a:r>
              <a:rPr lang="sl-SI" dirty="0" smtClean="0">
                <a:solidFill>
                  <a:schemeClr val="accent2">
                    <a:lumMod val="75000"/>
                  </a:schemeClr>
                </a:solidFill>
              </a:rPr>
              <a:t>okolja;</a:t>
            </a:r>
            <a:endParaRPr lang="sl-SI" dirty="0">
              <a:solidFill>
                <a:schemeClr val="accent2">
                  <a:lumMod val="75000"/>
                </a:schemeClr>
              </a:solidFill>
            </a:endParaRPr>
          </a:p>
          <a:p>
            <a:r>
              <a:rPr lang="sl-SI" dirty="0">
                <a:solidFill>
                  <a:schemeClr val="accent2">
                    <a:lumMod val="75000"/>
                  </a:schemeClr>
                </a:solidFill>
              </a:rPr>
              <a:t>*</a:t>
            </a:r>
            <a:r>
              <a:rPr lang="sl-SI" b="1" dirty="0">
                <a:solidFill>
                  <a:schemeClr val="accent2">
                    <a:lumMod val="75000"/>
                  </a:schemeClr>
                </a:solidFill>
              </a:rPr>
              <a:t>zmanjšanje izpustov toplogrednih </a:t>
            </a:r>
            <a:r>
              <a:rPr lang="sl-SI" b="1" dirty="0" smtClean="0">
                <a:solidFill>
                  <a:schemeClr val="accent2">
                    <a:lumMod val="75000"/>
                  </a:schemeClr>
                </a:solidFill>
              </a:rPr>
              <a:t>plinov </a:t>
            </a:r>
            <a:r>
              <a:rPr lang="sl-SI" b="1" dirty="0">
                <a:solidFill>
                  <a:schemeClr val="accent2">
                    <a:lumMod val="75000"/>
                  </a:schemeClr>
                </a:solidFill>
              </a:rPr>
              <a:t>v kmetijstvu, </a:t>
            </a:r>
          </a:p>
          <a:p>
            <a:r>
              <a:rPr lang="sl-SI" dirty="0">
                <a:solidFill>
                  <a:schemeClr val="accent2">
                    <a:lumMod val="75000"/>
                  </a:schemeClr>
                </a:solidFill>
              </a:rPr>
              <a:t>*</a:t>
            </a:r>
            <a:r>
              <a:rPr lang="sl-SI" b="1" dirty="0">
                <a:solidFill>
                  <a:schemeClr val="accent2">
                    <a:lumMod val="75000"/>
                  </a:schemeClr>
                </a:solidFill>
              </a:rPr>
              <a:t>krožno gospodarstvo, </a:t>
            </a:r>
          </a:p>
          <a:p>
            <a:r>
              <a:rPr lang="sl-SI" b="1" dirty="0">
                <a:solidFill>
                  <a:schemeClr val="accent2">
                    <a:lumMod val="75000"/>
                  </a:schemeClr>
                </a:solidFill>
              </a:rPr>
              <a:t>*kratke </a:t>
            </a:r>
            <a:r>
              <a:rPr lang="sl-SI" b="1" dirty="0" smtClean="0">
                <a:solidFill>
                  <a:schemeClr val="accent2">
                    <a:lumMod val="75000"/>
                  </a:schemeClr>
                </a:solidFill>
              </a:rPr>
              <a:t>verige.</a:t>
            </a:r>
            <a:endParaRPr lang="sl-SI" b="1" dirty="0">
              <a:solidFill>
                <a:schemeClr val="accent2">
                  <a:lumMod val="75000"/>
                </a:schemeClr>
              </a:solidFill>
            </a:endParaRPr>
          </a:p>
        </p:txBody>
      </p:sp>
      <p:sp>
        <p:nvSpPr>
          <p:cNvPr id="3" name="Pravokotnik 2"/>
          <p:cNvSpPr/>
          <p:nvPr/>
        </p:nvSpPr>
        <p:spPr>
          <a:xfrm rot="16200000">
            <a:off x="691151" y="5138037"/>
            <a:ext cx="1614866" cy="369332"/>
          </a:xfrm>
          <a:prstGeom prst="rect">
            <a:avLst/>
          </a:prstGeom>
        </p:spPr>
        <p:txBody>
          <a:bodyPr wrap="none">
            <a:spAutoFit/>
          </a:bodyPr>
          <a:lstStyle/>
          <a:p>
            <a:r>
              <a:rPr lang="sl-SI" b="1" dirty="0">
                <a:solidFill>
                  <a:schemeClr val="accent2">
                    <a:lumMod val="75000"/>
                  </a:schemeClr>
                </a:solidFill>
              </a:rPr>
              <a:t>CILJI PROJEKTA</a:t>
            </a:r>
            <a:endParaRPr lang="sl-SI" sz="1200" b="1" dirty="0">
              <a:solidFill>
                <a:schemeClr val="accent2">
                  <a:lumMod val="75000"/>
                </a:schemeClr>
              </a:solidFill>
            </a:endParaRPr>
          </a:p>
        </p:txBody>
      </p:sp>
    </p:spTree>
    <p:extLst>
      <p:ext uri="{BB962C8B-B14F-4D97-AF65-F5344CB8AC3E}">
        <p14:creationId xmlns:p14="http://schemas.microsoft.com/office/powerpoint/2010/main" val="16297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15185" y="166651"/>
            <a:ext cx="12906153" cy="698131"/>
          </a:xfrm>
        </p:spPr>
        <p:txBody>
          <a:bodyPr>
            <a:normAutofit/>
          </a:bodyPr>
          <a:lstStyle/>
          <a:p>
            <a:r>
              <a:rPr lang="sl-SI" sz="4000" b="1" dirty="0" smtClean="0"/>
              <a:t>PRAKTIČNI PROBLEM in IZVEDBA PRAKTIČNEGA PREIZKUSA</a:t>
            </a:r>
            <a:endParaRPr lang="sl-SI" sz="2800" b="1" dirty="0"/>
          </a:p>
        </p:txBody>
      </p:sp>
      <p:sp>
        <p:nvSpPr>
          <p:cNvPr id="3" name="Podnaslov 2"/>
          <p:cNvSpPr>
            <a:spLocks noGrp="1"/>
          </p:cNvSpPr>
          <p:nvPr>
            <p:ph idx="1"/>
          </p:nvPr>
        </p:nvSpPr>
        <p:spPr>
          <a:xfrm>
            <a:off x="242777" y="972516"/>
            <a:ext cx="7348870" cy="3103297"/>
          </a:xfrm>
          <a:solidFill>
            <a:schemeClr val="accent6">
              <a:lumMod val="20000"/>
              <a:lumOff val="80000"/>
            </a:schemeClr>
          </a:solidFill>
        </p:spPr>
        <p:txBody>
          <a:bodyPr>
            <a:normAutofit fontScale="92500" lnSpcReduction="20000"/>
          </a:bodyPr>
          <a:lstStyle/>
          <a:p>
            <a:pPr marL="0" indent="0">
              <a:buNone/>
            </a:pPr>
            <a:r>
              <a:rPr lang="sl-SI" sz="1800" b="1" i="1" u="sng" dirty="0" smtClean="0">
                <a:solidFill>
                  <a:srgbClr val="0070C0"/>
                </a:solidFill>
              </a:rPr>
              <a:t>DS1 Pridelava:</a:t>
            </a:r>
          </a:p>
          <a:p>
            <a:pPr marL="0" indent="0">
              <a:buNone/>
            </a:pPr>
            <a:r>
              <a:rPr lang="sl-SI" sz="1800" i="1" dirty="0" smtClean="0">
                <a:solidFill>
                  <a:srgbClr val="0070C0"/>
                </a:solidFill>
              </a:rPr>
              <a:t>-medvrstne razdalje ob setvi,</a:t>
            </a:r>
          </a:p>
          <a:p>
            <a:pPr marL="0" indent="0">
              <a:buNone/>
            </a:pPr>
            <a:r>
              <a:rPr lang="sl-SI" sz="1800" i="1" dirty="0" smtClean="0">
                <a:solidFill>
                  <a:srgbClr val="0070C0"/>
                </a:solidFill>
              </a:rPr>
              <a:t>-inokulacija semena stročnic (tudi že </a:t>
            </a:r>
            <a:r>
              <a:rPr lang="sl-SI" sz="1800" i="1" dirty="0" err="1" smtClean="0">
                <a:solidFill>
                  <a:srgbClr val="0070C0"/>
                </a:solidFill>
              </a:rPr>
              <a:t>inokuliranega</a:t>
            </a:r>
            <a:r>
              <a:rPr lang="sl-SI" sz="1800" i="1" dirty="0" smtClean="0">
                <a:solidFill>
                  <a:srgbClr val="0070C0"/>
                </a:solidFill>
              </a:rPr>
              <a:t> semena),</a:t>
            </a:r>
          </a:p>
          <a:p>
            <a:pPr marL="0" indent="0">
              <a:buNone/>
            </a:pPr>
            <a:r>
              <a:rPr lang="sl-SI" sz="1800" i="1" dirty="0" smtClean="0">
                <a:solidFill>
                  <a:srgbClr val="0070C0"/>
                </a:solidFill>
              </a:rPr>
              <a:t>-gnojenje z mineralnim N ob setvi, ob dognojevanju, odmerek (0,40,80,120),</a:t>
            </a:r>
          </a:p>
          <a:p>
            <a:pPr marL="0" indent="0">
              <a:buNone/>
            </a:pPr>
            <a:r>
              <a:rPr lang="sl-SI" sz="1800" i="1" dirty="0" smtClean="0">
                <a:solidFill>
                  <a:srgbClr val="0070C0"/>
                </a:solidFill>
              </a:rPr>
              <a:t>-učinkovitost herbicidov (učinkovitost zmanjšanih odmerkov v kombinaciji z mehanskimi ukrepi),</a:t>
            </a:r>
          </a:p>
          <a:p>
            <a:pPr marL="0" indent="0">
              <a:buNone/>
            </a:pPr>
            <a:r>
              <a:rPr lang="sl-SI" sz="1800" i="1" dirty="0" smtClean="0">
                <a:solidFill>
                  <a:srgbClr val="0070C0"/>
                </a:solidFill>
              </a:rPr>
              <a:t>-primernost in izbor sort soje,</a:t>
            </a:r>
          </a:p>
          <a:p>
            <a:pPr marL="0" indent="0">
              <a:buNone/>
            </a:pPr>
            <a:r>
              <a:rPr lang="sl-SI" sz="1800" i="1" dirty="0" smtClean="0">
                <a:solidFill>
                  <a:srgbClr val="0070C0"/>
                </a:solidFill>
              </a:rPr>
              <a:t>-vpliv predposevka na zapleveljenost v ekološki pridelavi soje,</a:t>
            </a:r>
            <a:endParaRPr lang="sl-SI" sz="1800" i="1" dirty="0">
              <a:solidFill>
                <a:srgbClr val="0070C0"/>
              </a:solidFill>
            </a:endParaRPr>
          </a:p>
          <a:p>
            <a:pPr marL="0" indent="0">
              <a:buNone/>
            </a:pPr>
            <a:r>
              <a:rPr lang="sl-SI" sz="1800" i="1" dirty="0" smtClean="0">
                <a:solidFill>
                  <a:srgbClr val="0070C0"/>
                </a:solidFill>
              </a:rPr>
              <a:t>-učinkovitost mehanskega zatiranja plevelov (česalo, prstasti/zvezdasti okopalnik),</a:t>
            </a:r>
          </a:p>
          <a:p>
            <a:pPr marL="0" indent="0">
              <a:buNone/>
            </a:pPr>
            <a:r>
              <a:rPr lang="sl-SI" sz="1800" i="1" dirty="0" smtClean="0">
                <a:solidFill>
                  <a:srgbClr val="0070C0"/>
                </a:solidFill>
              </a:rPr>
              <a:t>-učinkovitost uporabe biorazgradljive vrvice pri pridelavi visokega fižola.</a:t>
            </a:r>
            <a:endParaRPr lang="sl-SI" sz="1800" i="1" dirty="0">
              <a:solidFill>
                <a:srgbClr val="0070C0"/>
              </a:solidFill>
            </a:endParaRPr>
          </a:p>
          <a:p>
            <a:pPr marL="0" indent="0">
              <a:buNone/>
            </a:pPr>
            <a:endParaRPr lang="sl-SI" i="1" dirty="0">
              <a:solidFill>
                <a:srgbClr val="00B050"/>
              </a:solidFill>
            </a:endParaRP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42640" y="6148920"/>
            <a:ext cx="2543694" cy="709080"/>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14" name="Slika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sp>
        <p:nvSpPr>
          <p:cNvPr id="13" name="Podnaslov 2"/>
          <p:cNvSpPr txBox="1">
            <a:spLocks/>
          </p:cNvSpPr>
          <p:nvPr/>
        </p:nvSpPr>
        <p:spPr>
          <a:xfrm>
            <a:off x="8001328" y="972517"/>
            <a:ext cx="4190671" cy="3103296"/>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b="1" i="1" u="sng" dirty="0" smtClean="0">
                <a:solidFill>
                  <a:srgbClr val="0070C0"/>
                </a:solidFill>
              </a:rPr>
              <a:t>DS2</a:t>
            </a:r>
            <a:r>
              <a:rPr lang="sl-SI" sz="1600" b="1" i="1" u="sng" dirty="0" smtClean="0">
                <a:solidFill>
                  <a:srgbClr val="0070C0"/>
                </a:solidFill>
              </a:rPr>
              <a:t> Zrnate stročnice kot krma na kmetijah:</a:t>
            </a:r>
          </a:p>
          <a:p>
            <a:pPr marL="0" indent="0">
              <a:buNone/>
            </a:pPr>
            <a:r>
              <a:rPr lang="sl-SI" sz="1800" i="1" dirty="0" smtClean="0">
                <a:solidFill>
                  <a:srgbClr val="0070C0"/>
                </a:solidFill>
              </a:rPr>
              <a:t>-možnosti </a:t>
            </a:r>
            <a:r>
              <a:rPr lang="sl-SI" sz="1800" i="1" dirty="0">
                <a:solidFill>
                  <a:srgbClr val="0070C0"/>
                </a:solidFill>
              </a:rPr>
              <a:t>in </a:t>
            </a:r>
            <a:r>
              <a:rPr lang="sl-SI" sz="1800" i="1" dirty="0">
                <a:solidFill>
                  <a:srgbClr val="0070C0"/>
                </a:solidFill>
                <a:effectLst>
                  <a:outerShdw blurRad="38100" dist="38100" dir="2700000" algn="tl">
                    <a:srgbClr val="000000">
                      <a:alpha val="43137"/>
                    </a:srgbClr>
                  </a:outerShdw>
                </a:effectLst>
              </a:rPr>
              <a:t>načine </a:t>
            </a:r>
            <a:r>
              <a:rPr lang="sl-SI" sz="1800" i="1" dirty="0" smtClean="0">
                <a:solidFill>
                  <a:srgbClr val="0070C0"/>
                </a:solidFill>
                <a:effectLst>
                  <a:outerShdw blurRad="38100" dist="38100" dir="2700000" algn="tl">
                    <a:srgbClr val="000000">
                      <a:alpha val="43137"/>
                    </a:srgbClr>
                  </a:outerShdw>
                </a:effectLst>
              </a:rPr>
              <a:t>učinkovite termične </a:t>
            </a:r>
            <a:r>
              <a:rPr lang="sl-SI" sz="1800" i="1" dirty="0">
                <a:solidFill>
                  <a:srgbClr val="0070C0"/>
                </a:solidFill>
                <a:effectLst>
                  <a:outerShdw blurRad="38100" dist="38100" dir="2700000" algn="tl">
                    <a:srgbClr val="000000">
                      <a:alpha val="43137"/>
                    </a:srgbClr>
                  </a:outerShdw>
                </a:effectLst>
              </a:rPr>
              <a:t>obdelave </a:t>
            </a:r>
            <a:r>
              <a:rPr lang="sl-SI" sz="1800" i="1" dirty="0">
                <a:solidFill>
                  <a:srgbClr val="0070C0"/>
                </a:solidFill>
              </a:rPr>
              <a:t>zrnatih stročnic na </a:t>
            </a:r>
            <a:r>
              <a:rPr lang="sl-SI" sz="1800" i="1" dirty="0" smtClean="0">
                <a:solidFill>
                  <a:srgbClr val="0070C0"/>
                </a:solidFill>
              </a:rPr>
              <a:t>kmetijah,</a:t>
            </a:r>
          </a:p>
          <a:p>
            <a:pPr marL="0" indent="0">
              <a:buNone/>
            </a:pPr>
            <a:r>
              <a:rPr lang="sl-SI" sz="1800" i="1" dirty="0" smtClean="0">
                <a:solidFill>
                  <a:srgbClr val="0070C0"/>
                </a:solidFill>
              </a:rPr>
              <a:t>-razviti enostavno </a:t>
            </a:r>
            <a:r>
              <a:rPr lang="sl-SI" sz="1800" i="1" dirty="0" smtClean="0">
                <a:solidFill>
                  <a:srgbClr val="0070C0"/>
                </a:solidFill>
                <a:effectLst>
                  <a:outerShdw blurRad="38100" dist="38100" dir="2700000" algn="tl">
                    <a:srgbClr val="000000">
                      <a:alpha val="43137"/>
                    </a:srgbClr>
                  </a:outerShdw>
                </a:effectLst>
              </a:rPr>
              <a:t>metodo za določanje primernosti </a:t>
            </a:r>
            <a:r>
              <a:rPr lang="sl-SI" sz="1800" i="1" dirty="0">
                <a:solidFill>
                  <a:srgbClr val="0070C0"/>
                </a:solidFill>
                <a:effectLst>
                  <a:outerShdw blurRad="38100" dist="38100" dir="2700000" algn="tl">
                    <a:srgbClr val="000000">
                      <a:alpha val="43137"/>
                    </a:srgbClr>
                  </a:outerShdw>
                </a:effectLst>
              </a:rPr>
              <a:t>termično</a:t>
            </a:r>
            <a:r>
              <a:rPr lang="sl-SI" sz="1800" i="1" dirty="0">
                <a:solidFill>
                  <a:srgbClr val="0070C0"/>
                </a:solidFill>
              </a:rPr>
              <a:t> obdelanih zrnatih </a:t>
            </a:r>
            <a:r>
              <a:rPr lang="sl-SI" sz="1800" i="1" dirty="0" smtClean="0">
                <a:solidFill>
                  <a:srgbClr val="0070C0"/>
                </a:solidFill>
              </a:rPr>
              <a:t>stročnic, </a:t>
            </a:r>
          </a:p>
          <a:p>
            <a:pPr marL="0" indent="0">
              <a:buFont typeface="Arial" panose="020B0604020202020204" pitchFamily="34" charset="0"/>
              <a:buNone/>
            </a:pPr>
            <a:r>
              <a:rPr lang="sl-SI" sz="1800" i="1" dirty="0" smtClean="0">
                <a:solidFill>
                  <a:srgbClr val="0070C0"/>
                </a:solidFill>
              </a:rPr>
              <a:t>-omogočiti </a:t>
            </a:r>
            <a:r>
              <a:rPr lang="sl-SI" sz="1800" i="1" dirty="0" smtClean="0">
                <a:solidFill>
                  <a:srgbClr val="0070C0"/>
                </a:solidFill>
                <a:effectLst>
                  <a:outerShdw blurRad="38100" dist="38100" dir="2700000" algn="tl">
                    <a:srgbClr val="000000">
                      <a:alpha val="43137"/>
                    </a:srgbClr>
                  </a:outerShdw>
                </a:effectLst>
              </a:rPr>
              <a:t>stiskanja olja in termične obdelave</a:t>
            </a:r>
            <a:r>
              <a:rPr lang="sl-SI" sz="1800" i="1" dirty="0" smtClean="0">
                <a:solidFill>
                  <a:srgbClr val="0070C0"/>
                </a:solidFill>
              </a:rPr>
              <a:t> zrnatih stročnic na </a:t>
            </a:r>
            <a:r>
              <a:rPr lang="sl-SI" sz="1800" i="1" dirty="0" smtClean="0">
                <a:solidFill>
                  <a:srgbClr val="0070C0"/>
                </a:solidFill>
                <a:effectLst>
                  <a:outerShdw blurRad="38100" dist="38100" dir="2700000" algn="tl">
                    <a:srgbClr val="000000">
                      <a:alpha val="43137"/>
                    </a:srgbClr>
                  </a:outerShdw>
                </a:effectLst>
              </a:rPr>
              <a:t>manjših kmetijah </a:t>
            </a:r>
            <a:r>
              <a:rPr lang="sl-SI" sz="1800" i="1" dirty="0" smtClean="0">
                <a:solidFill>
                  <a:srgbClr val="0070C0"/>
                </a:solidFill>
              </a:rPr>
              <a:t>(prototip).</a:t>
            </a:r>
            <a:endParaRPr lang="sl-SI" sz="1800" i="1" dirty="0">
              <a:solidFill>
                <a:srgbClr val="0070C0"/>
              </a:solidFill>
            </a:endParaRPr>
          </a:p>
        </p:txBody>
      </p:sp>
      <p:sp>
        <p:nvSpPr>
          <p:cNvPr id="16" name="Podnaslov 2"/>
          <p:cNvSpPr txBox="1">
            <a:spLocks/>
          </p:cNvSpPr>
          <p:nvPr/>
        </p:nvSpPr>
        <p:spPr>
          <a:xfrm>
            <a:off x="250841" y="4183548"/>
            <a:ext cx="7340806" cy="2027134"/>
          </a:xfrm>
          <a:prstGeom prst="rect">
            <a:avLst/>
          </a:prstGeom>
          <a:solidFill>
            <a:schemeClr val="accent4">
              <a:lumMod val="60000"/>
              <a:lumOff val="4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b="1" i="1" u="sng" dirty="0" smtClean="0">
                <a:solidFill>
                  <a:srgbClr val="0070C0"/>
                </a:solidFill>
              </a:rPr>
              <a:t>DS3 Humana prehrana:</a:t>
            </a:r>
          </a:p>
          <a:p>
            <a:pPr marL="0" indent="0">
              <a:lnSpc>
                <a:spcPct val="70000"/>
              </a:lnSpc>
              <a:buNone/>
            </a:pPr>
            <a:r>
              <a:rPr lang="sl-SI" sz="1800" i="1" dirty="0" smtClean="0">
                <a:solidFill>
                  <a:srgbClr val="0070C0"/>
                </a:solidFill>
              </a:rPr>
              <a:t>-</a:t>
            </a:r>
            <a:r>
              <a:rPr lang="sl-SI" sz="1800" i="1" dirty="0" smtClean="0">
                <a:solidFill>
                  <a:srgbClr val="0070C0"/>
                </a:solidFill>
                <a:effectLst>
                  <a:outerShdw blurRad="38100" dist="38100" dir="2700000" algn="tl">
                    <a:srgbClr val="000000">
                      <a:alpha val="43137"/>
                    </a:srgbClr>
                  </a:outerShdw>
                </a:effectLst>
              </a:rPr>
              <a:t>izbor</a:t>
            </a:r>
            <a:r>
              <a:rPr lang="sl-SI" sz="1800" i="1" dirty="0" smtClean="0">
                <a:solidFill>
                  <a:srgbClr val="0070C0"/>
                </a:solidFill>
              </a:rPr>
              <a:t> primernih </a:t>
            </a:r>
            <a:r>
              <a:rPr lang="sl-SI" sz="1800" i="1" dirty="0" smtClean="0">
                <a:solidFill>
                  <a:srgbClr val="0070C0"/>
                </a:solidFill>
                <a:effectLst>
                  <a:outerShdw blurRad="38100" dist="38100" dir="2700000" algn="tl">
                    <a:srgbClr val="000000">
                      <a:alpha val="43137"/>
                    </a:srgbClr>
                  </a:outerShdw>
                </a:effectLst>
              </a:rPr>
              <a:t>sort </a:t>
            </a:r>
            <a:r>
              <a:rPr lang="sl-SI" sz="1800" i="1" dirty="0" smtClean="0">
                <a:solidFill>
                  <a:srgbClr val="0070C0"/>
                </a:solidFill>
              </a:rPr>
              <a:t>v SLO </a:t>
            </a:r>
            <a:r>
              <a:rPr lang="sl-SI" sz="1800" i="1" dirty="0" smtClean="0">
                <a:solidFill>
                  <a:srgbClr val="0070C0"/>
                </a:solidFill>
                <a:effectLst>
                  <a:outerShdw blurRad="38100" dist="38100" dir="2700000" algn="tl">
                    <a:srgbClr val="000000">
                      <a:alpha val="43137"/>
                    </a:srgbClr>
                  </a:outerShdw>
                </a:effectLst>
              </a:rPr>
              <a:t>za tofu</a:t>
            </a:r>
            <a:r>
              <a:rPr lang="sl-SI" sz="1800" i="1" dirty="0" smtClean="0">
                <a:solidFill>
                  <a:srgbClr val="0070C0"/>
                </a:solidFill>
              </a:rPr>
              <a:t>,</a:t>
            </a:r>
          </a:p>
          <a:p>
            <a:pPr marL="0" indent="0">
              <a:lnSpc>
                <a:spcPct val="70000"/>
              </a:lnSpc>
              <a:buNone/>
            </a:pPr>
            <a:r>
              <a:rPr lang="sl-SI" sz="1800" i="1" dirty="0" smtClean="0">
                <a:solidFill>
                  <a:srgbClr val="0070C0"/>
                </a:solidFill>
              </a:rPr>
              <a:t>-ali lahko </a:t>
            </a:r>
            <a:r>
              <a:rPr lang="sl-SI" sz="1800" i="1" dirty="0" smtClean="0">
                <a:solidFill>
                  <a:srgbClr val="0070C0"/>
                </a:solidFill>
                <a:effectLst>
                  <a:outerShdw blurRad="38100" dist="38100" dir="2700000" algn="tl">
                    <a:srgbClr val="000000">
                      <a:alpha val="43137"/>
                    </a:srgbClr>
                  </a:outerShdw>
                </a:effectLst>
              </a:rPr>
              <a:t>sojina moka v določenem % zamenja pšenično moko </a:t>
            </a:r>
            <a:r>
              <a:rPr lang="sl-SI" sz="1800" i="1" dirty="0" smtClean="0">
                <a:solidFill>
                  <a:srgbClr val="0070C0"/>
                </a:solidFill>
              </a:rPr>
              <a:t>v kruhu/pecivu</a:t>
            </a:r>
          </a:p>
          <a:p>
            <a:pPr marL="0" indent="0">
              <a:lnSpc>
                <a:spcPct val="70000"/>
              </a:lnSpc>
              <a:buNone/>
            </a:pPr>
            <a:r>
              <a:rPr lang="sl-SI" sz="1800" i="1" dirty="0" smtClean="0">
                <a:solidFill>
                  <a:srgbClr val="0070C0"/>
                </a:solidFill>
              </a:rPr>
              <a:t>-priprava </a:t>
            </a:r>
            <a:r>
              <a:rPr lang="sl-SI" sz="1800" i="1" dirty="0">
                <a:solidFill>
                  <a:srgbClr val="0070C0"/>
                </a:solidFill>
              </a:rPr>
              <a:t>in </a:t>
            </a:r>
            <a:r>
              <a:rPr lang="sl-SI" sz="1800" i="1" dirty="0">
                <a:solidFill>
                  <a:srgbClr val="0070C0"/>
                </a:solidFill>
                <a:effectLst>
                  <a:outerShdw blurRad="38100" dist="38100" dir="2700000" algn="tl">
                    <a:srgbClr val="000000">
                      <a:alpha val="43137"/>
                    </a:srgbClr>
                  </a:outerShdw>
                </a:effectLst>
              </a:rPr>
              <a:t>senzorična ocena različnih namazov</a:t>
            </a:r>
            <a:r>
              <a:rPr lang="sl-SI" sz="1800" i="1" dirty="0">
                <a:solidFill>
                  <a:srgbClr val="0070C0"/>
                </a:solidFill>
              </a:rPr>
              <a:t> iz </a:t>
            </a:r>
            <a:r>
              <a:rPr lang="sl-SI" sz="1800" i="1" dirty="0" smtClean="0">
                <a:solidFill>
                  <a:srgbClr val="0070C0"/>
                </a:solidFill>
              </a:rPr>
              <a:t>kuhane </a:t>
            </a:r>
            <a:r>
              <a:rPr lang="sl-SI" sz="1800" i="1" dirty="0">
                <a:solidFill>
                  <a:srgbClr val="0070C0"/>
                </a:solidFill>
              </a:rPr>
              <a:t>soje/fižola </a:t>
            </a:r>
            <a:r>
              <a:rPr lang="sl-SI" sz="1800" i="1" dirty="0" smtClean="0">
                <a:solidFill>
                  <a:srgbClr val="0070C0"/>
                </a:solidFill>
              </a:rPr>
              <a:t>pridelanih </a:t>
            </a:r>
            <a:r>
              <a:rPr lang="sl-SI" sz="1800" i="1" dirty="0">
                <a:solidFill>
                  <a:srgbClr val="0070C0"/>
                </a:solidFill>
              </a:rPr>
              <a:t>v okviru </a:t>
            </a:r>
            <a:r>
              <a:rPr lang="sl-SI" sz="1800" i="1" dirty="0" smtClean="0">
                <a:solidFill>
                  <a:srgbClr val="0070C0"/>
                </a:solidFill>
              </a:rPr>
              <a:t>projekta,</a:t>
            </a:r>
          </a:p>
          <a:p>
            <a:pPr marL="0" indent="0">
              <a:lnSpc>
                <a:spcPct val="70000"/>
              </a:lnSpc>
              <a:buNone/>
            </a:pPr>
            <a:r>
              <a:rPr lang="sl-SI" sz="1800" i="1" dirty="0" smtClean="0">
                <a:solidFill>
                  <a:srgbClr val="0070C0"/>
                </a:solidFill>
              </a:rPr>
              <a:t>-</a:t>
            </a:r>
            <a:r>
              <a:rPr lang="sl-SI" sz="1800" i="1" dirty="0" smtClean="0">
                <a:solidFill>
                  <a:srgbClr val="0070C0"/>
                </a:solidFill>
                <a:effectLst>
                  <a:outerShdw blurRad="38100" dist="38100" dir="2700000" algn="tl">
                    <a:srgbClr val="000000">
                      <a:alpha val="43137"/>
                    </a:srgbClr>
                  </a:outerShdw>
                </a:effectLst>
              </a:rPr>
              <a:t>priprava mok </a:t>
            </a:r>
            <a:r>
              <a:rPr lang="sl-SI" sz="1800" i="1" dirty="0">
                <a:solidFill>
                  <a:srgbClr val="0070C0"/>
                </a:solidFill>
                <a:effectLst>
                  <a:outerShdw blurRad="38100" dist="38100" dir="2700000" algn="tl">
                    <a:srgbClr val="000000">
                      <a:alpha val="43137"/>
                    </a:srgbClr>
                  </a:outerShdw>
                </a:effectLst>
              </a:rPr>
              <a:t>iz stročnic </a:t>
            </a:r>
            <a:r>
              <a:rPr lang="sl-SI" sz="1800" i="1" dirty="0" smtClean="0">
                <a:solidFill>
                  <a:srgbClr val="0070C0"/>
                </a:solidFill>
              </a:rPr>
              <a:t>(</a:t>
            </a:r>
            <a:r>
              <a:rPr lang="sl-SI" sz="1800" i="1" dirty="0">
                <a:solidFill>
                  <a:srgbClr val="0070C0"/>
                </a:solidFill>
              </a:rPr>
              <a:t>soja, volčji bob, fižol) in fermentacija mok (spontana/dodane </a:t>
            </a:r>
            <a:r>
              <a:rPr lang="sl-SI" sz="1800" i="1" dirty="0" err="1">
                <a:solidFill>
                  <a:srgbClr val="0070C0"/>
                </a:solidFill>
              </a:rPr>
              <a:t>starterske</a:t>
            </a:r>
            <a:r>
              <a:rPr lang="sl-SI" sz="1800" i="1" dirty="0">
                <a:solidFill>
                  <a:srgbClr val="0070C0"/>
                </a:solidFill>
              </a:rPr>
              <a:t> kulture) ter spremljanje tvorbe biogenih aminov (prehransko nezaželene komponente) med fermentacijo.</a:t>
            </a:r>
            <a:endParaRPr lang="sl-SI" sz="1800" i="1" dirty="0" smtClean="0">
              <a:solidFill>
                <a:srgbClr val="0070C0"/>
              </a:solidFill>
            </a:endParaRPr>
          </a:p>
        </p:txBody>
      </p:sp>
      <p:pic>
        <p:nvPicPr>
          <p:cNvPr id="17" name="Slika 16"/>
          <p:cNvPicPr/>
          <p:nvPr/>
        </p:nvPicPr>
        <p:blipFill>
          <a:blip r:embed="rId6" cstate="print">
            <a:extLst>
              <a:ext uri="{28A0092B-C50C-407E-A947-70E740481C1C}">
                <a14:useLocalDpi xmlns:a14="http://schemas.microsoft.com/office/drawing/2010/main"/>
              </a:ext>
            </a:extLst>
          </a:blip>
          <a:stretch>
            <a:fillRect/>
          </a:stretch>
        </p:blipFill>
        <p:spPr>
          <a:xfrm>
            <a:off x="5863841" y="782959"/>
            <a:ext cx="1990075" cy="1098698"/>
          </a:xfrm>
          <a:prstGeom prst="rect">
            <a:avLst/>
          </a:prstGeom>
        </p:spPr>
      </p:pic>
      <p:pic>
        <p:nvPicPr>
          <p:cNvPr id="6" name="Slika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56368" y="4339978"/>
            <a:ext cx="1586570" cy="1698375"/>
          </a:xfrm>
          <a:prstGeom prst="rect">
            <a:avLst/>
          </a:prstGeom>
        </p:spPr>
      </p:pic>
      <p:sp>
        <p:nvSpPr>
          <p:cNvPr id="7" name="Pravokotnik 6"/>
          <p:cNvSpPr/>
          <p:nvPr/>
        </p:nvSpPr>
        <p:spPr>
          <a:xfrm>
            <a:off x="10356368" y="6148920"/>
            <a:ext cx="1835631" cy="369332"/>
          </a:xfrm>
          <a:prstGeom prst="rect">
            <a:avLst/>
          </a:prstGeom>
          <a:solidFill>
            <a:schemeClr val="accent4">
              <a:lumMod val="60000"/>
              <a:lumOff val="40000"/>
            </a:schemeClr>
          </a:solidFill>
        </p:spPr>
        <p:txBody>
          <a:bodyPr wrap="none">
            <a:spAutoFit/>
          </a:bodyPr>
          <a:lstStyle/>
          <a:p>
            <a:r>
              <a:rPr lang="sl-SI" b="1" i="1" dirty="0" smtClean="0">
                <a:solidFill>
                  <a:srgbClr val="0070C0"/>
                </a:solidFill>
              </a:rPr>
              <a:t>30 % sojine moke</a:t>
            </a:r>
            <a:endParaRPr lang="sl-SI" b="1" i="1" dirty="0">
              <a:solidFill>
                <a:srgbClr val="0070C0"/>
              </a:solidFill>
            </a:endParaRPr>
          </a:p>
        </p:txBody>
      </p:sp>
      <p:pic>
        <p:nvPicPr>
          <p:cNvPr id="8" name="Slika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46161" y="4339978"/>
            <a:ext cx="1506402" cy="1698375"/>
          </a:xfrm>
          <a:prstGeom prst="rect">
            <a:avLst/>
          </a:prstGeom>
        </p:spPr>
      </p:pic>
      <p:sp>
        <p:nvSpPr>
          <p:cNvPr id="18" name="Pravokotnik 17"/>
          <p:cNvSpPr/>
          <p:nvPr/>
        </p:nvSpPr>
        <p:spPr>
          <a:xfrm>
            <a:off x="8458609" y="6148920"/>
            <a:ext cx="1793953" cy="369332"/>
          </a:xfrm>
          <a:prstGeom prst="rect">
            <a:avLst/>
          </a:prstGeom>
          <a:solidFill>
            <a:schemeClr val="accent4">
              <a:lumMod val="60000"/>
              <a:lumOff val="40000"/>
            </a:schemeClr>
          </a:solidFill>
        </p:spPr>
        <p:txBody>
          <a:bodyPr wrap="none">
            <a:spAutoFit/>
          </a:bodyPr>
          <a:lstStyle/>
          <a:p>
            <a:r>
              <a:rPr lang="sl-SI" b="1" i="1" dirty="0" smtClean="0">
                <a:solidFill>
                  <a:srgbClr val="0070C0"/>
                </a:solidFill>
              </a:rPr>
              <a:t>100 % bele moke</a:t>
            </a:r>
            <a:endParaRPr lang="sl-SI" b="1" i="1" dirty="0">
              <a:solidFill>
                <a:srgbClr val="0070C0"/>
              </a:solidFill>
            </a:endParaRPr>
          </a:p>
        </p:txBody>
      </p:sp>
    </p:spTree>
    <p:extLst>
      <p:ext uri="{BB962C8B-B14F-4D97-AF65-F5344CB8AC3E}">
        <p14:creationId xmlns:p14="http://schemas.microsoft.com/office/powerpoint/2010/main" val="230557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39898"/>
          </a:xfrm>
        </p:spPr>
        <p:txBody>
          <a:bodyPr>
            <a:normAutofit/>
          </a:bodyPr>
          <a:lstStyle/>
          <a:p>
            <a:r>
              <a:rPr lang="sl-SI" sz="4800" b="1" dirty="0" smtClean="0"/>
              <a:t>IZVEDLJIVOST PRENOSA V PRAKSO</a:t>
            </a:r>
            <a:endParaRPr lang="sl-SI" sz="3600" b="1" dirty="0"/>
          </a:p>
        </p:txBody>
      </p:sp>
      <p:sp>
        <p:nvSpPr>
          <p:cNvPr id="3" name="Podnaslov 2"/>
          <p:cNvSpPr>
            <a:spLocks noGrp="1"/>
          </p:cNvSpPr>
          <p:nvPr>
            <p:ph idx="1"/>
          </p:nvPr>
        </p:nvSpPr>
        <p:spPr>
          <a:xfrm>
            <a:off x="838200" y="1204616"/>
            <a:ext cx="9163493" cy="4403946"/>
          </a:xfrm>
          <a:ln>
            <a:solidFill>
              <a:schemeClr val="accent6">
                <a:lumMod val="60000"/>
                <a:lumOff val="40000"/>
              </a:schemeClr>
            </a:solidFill>
          </a:ln>
        </p:spPr>
        <p:txBody>
          <a:bodyPr>
            <a:normAutofit fontScale="92500" lnSpcReduction="20000"/>
          </a:bodyPr>
          <a:lstStyle/>
          <a:p>
            <a:pPr marL="0" indent="0">
              <a:buNone/>
            </a:pPr>
            <a:r>
              <a:rPr lang="sl-SI" sz="2000" b="1" i="1" dirty="0" smtClean="0">
                <a:solidFill>
                  <a:srgbClr val="0070C0"/>
                </a:solidFill>
              </a:rPr>
              <a:t>Učinkovitost mehanskega zatiranja plevelov v soji </a:t>
            </a:r>
          </a:p>
          <a:p>
            <a:pPr marL="0" indent="0">
              <a:buNone/>
            </a:pPr>
            <a:r>
              <a:rPr lang="sl-SI" sz="2000" i="1" u="sng" dirty="0" smtClean="0">
                <a:solidFill>
                  <a:schemeClr val="accent2">
                    <a:lumMod val="75000"/>
                  </a:schemeClr>
                </a:solidFill>
              </a:rPr>
              <a:t>Ocena izvedljivosti; </a:t>
            </a:r>
            <a:r>
              <a:rPr lang="sl-SI" sz="2000" i="1" dirty="0" smtClean="0">
                <a:solidFill>
                  <a:srgbClr val="0070C0"/>
                </a:solidFill>
              </a:rPr>
              <a:t>primerno za vse vrste KG </a:t>
            </a:r>
            <a:r>
              <a:rPr lang="sl-SI" sz="1400" i="1" dirty="0" smtClean="0">
                <a:solidFill>
                  <a:srgbClr val="0070C0"/>
                </a:solidFill>
              </a:rPr>
              <a:t>(ekološke, konvencionalne, možnost kombinacije                        zmanjšanega odmerka in mehanskega zatiranja), možnost uporabe okopalnikov drugih okopavin-kolobar,                                 (</a:t>
            </a:r>
            <a:r>
              <a:rPr lang="sl-SI" sz="1400" i="1" dirty="0" err="1" smtClean="0">
                <a:solidFill>
                  <a:srgbClr val="0070C0"/>
                </a:solidFill>
              </a:rPr>
              <a:t>širokoredna</a:t>
            </a:r>
            <a:r>
              <a:rPr lang="sl-SI" sz="1400" i="1" dirty="0" smtClean="0">
                <a:solidFill>
                  <a:srgbClr val="0070C0"/>
                </a:solidFill>
              </a:rPr>
              <a:t> setev), dobra opremljenost na KG (koruza).</a:t>
            </a:r>
            <a:endParaRPr lang="sl-SI" sz="2000" i="1" dirty="0" smtClean="0">
              <a:solidFill>
                <a:srgbClr val="0070C0"/>
              </a:solidFill>
            </a:endParaRPr>
          </a:p>
          <a:p>
            <a:pPr marL="0" indent="0">
              <a:buNone/>
            </a:pPr>
            <a:r>
              <a:rPr lang="sl-SI" sz="2000" i="1" u="sng" dirty="0" smtClean="0">
                <a:solidFill>
                  <a:schemeClr val="accent2">
                    <a:lumMod val="75000"/>
                  </a:schemeClr>
                </a:solidFill>
              </a:rPr>
              <a:t>Problemi: </a:t>
            </a:r>
            <a:r>
              <a:rPr lang="sl-SI" sz="2000" i="1" dirty="0" smtClean="0">
                <a:solidFill>
                  <a:srgbClr val="0070C0"/>
                </a:solidFill>
              </a:rPr>
              <a:t>na težjih tipih mnogokrat </a:t>
            </a:r>
            <a:r>
              <a:rPr lang="sl-SI" sz="2000" i="1" dirty="0" smtClean="0">
                <a:solidFill>
                  <a:schemeClr val="tx2">
                    <a:lumMod val="75000"/>
                  </a:schemeClr>
                </a:solidFill>
              </a:rPr>
              <a:t>močnejše padavine in vlaga v tleh onemogočajo</a:t>
            </a:r>
            <a:r>
              <a:rPr lang="sl-SI" sz="2000" i="1" dirty="0" smtClean="0">
                <a:solidFill>
                  <a:srgbClr val="0070C0"/>
                </a:solidFill>
              </a:rPr>
              <a:t> </a:t>
            </a:r>
            <a:r>
              <a:rPr lang="sl-SI" sz="2000" i="1" dirty="0" smtClean="0">
                <a:solidFill>
                  <a:schemeClr val="tx2">
                    <a:lumMod val="75000"/>
                  </a:schemeClr>
                </a:solidFill>
              </a:rPr>
              <a:t>pravočasne prehode z orodji </a:t>
            </a:r>
            <a:r>
              <a:rPr lang="sl-SI" sz="2000" i="1" dirty="0" smtClean="0">
                <a:solidFill>
                  <a:srgbClr val="0070C0"/>
                </a:solidFill>
              </a:rPr>
              <a:t>(pred vznikom/po vzniku, razvojna faza plevelov, zmanjšana učinkovitost strojev, poškodbe rastlin, izbor sort z močnejšo razvejanostjo stebel, </a:t>
            </a:r>
            <a:r>
              <a:rPr lang="sl-SI" sz="2000" i="1" dirty="0" smtClean="0">
                <a:solidFill>
                  <a:schemeClr val="tx2">
                    <a:lumMod val="75000"/>
                  </a:schemeClr>
                </a:solidFill>
              </a:rPr>
              <a:t>kostreba</a:t>
            </a:r>
            <a:r>
              <a:rPr lang="sl-SI" sz="2000" i="1" dirty="0" smtClean="0">
                <a:solidFill>
                  <a:srgbClr val="0070C0"/>
                </a:solidFill>
              </a:rPr>
              <a:t>, problem </a:t>
            </a:r>
            <a:r>
              <a:rPr lang="sl-SI" sz="2000" i="1" dirty="0" smtClean="0">
                <a:solidFill>
                  <a:schemeClr val="tx2">
                    <a:lumMod val="75000"/>
                  </a:schemeClr>
                </a:solidFill>
              </a:rPr>
              <a:t>zagotavljanja sklopa </a:t>
            </a:r>
            <a:r>
              <a:rPr lang="sl-SI" sz="2000" i="1" dirty="0" smtClean="0">
                <a:solidFill>
                  <a:srgbClr val="0070C0"/>
                </a:solidFill>
              </a:rPr>
              <a:t>(primerna sejalnica, seme na 2-3 cm v vrsti).</a:t>
            </a:r>
          </a:p>
          <a:p>
            <a:pPr marL="0" indent="0">
              <a:buNone/>
            </a:pPr>
            <a:r>
              <a:rPr lang="sl-SI" sz="600" i="1" dirty="0" smtClean="0">
                <a:solidFill>
                  <a:srgbClr val="0070C0"/>
                </a:solidFill>
              </a:rPr>
              <a:t> </a:t>
            </a:r>
          </a:p>
          <a:p>
            <a:pPr marL="0" indent="0">
              <a:buNone/>
            </a:pPr>
            <a:r>
              <a:rPr lang="sl-SI" sz="2000" i="1" u="sng" dirty="0" smtClean="0">
                <a:solidFill>
                  <a:schemeClr val="accent2">
                    <a:lumMod val="75000"/>
                  </a:schemeClr>
                </a:solidFill>
              </a:rPr>
              <a:t>Koristi za kmetijo: </a:t>
            </a:r>
            <a:r>
              <a:rPr lang="sl-SI" sz="2000" i="1" dirty="0" smtClean="0">
                <a:solidFill>
                  <a:srgbClr val="0070C0"/>
                </a:solidFill>
              </a:rPr>
              <a:t>drobljenje skorje, povečana zračnost tal, večja mineralizacija, boljša rast nodulov na koreninah, večja vezava dušika, hitrejša rast in razvoj soje/ZS, manjša zapleveljenost, višji pridelek, višji ostanek N za naslednji kolobarni člen…</a:t>
            </a:r>
          </a:p>
          <a:p>
            <a:pPr marL="0" indent="0">
              <a:buNone/>
            </a:pPr>
            <a:r>
              <a:rPr lang="sl-SI" sz="2000" i="1" u="sng" dirty="0" smtClean="0">
                <a:solidFill>
                  <a:schemeClr val="accent2">
                    <a:lumMod val="75000"/>
                  </a:schemeClr>
                </a:solidFill>
              </a:rPr>
              <a:t>Vpliv na okolje:</a:t>
            </a:r>
            <a:r>
              <a:rPr lang="sl-SI" sz="2000" i="1" dirty="0" smtClean="0">
                <a:solidFill>
                  <a:schemeClr val="accent2">
                    <a:lumMod val="75000"/>
                  </a:schemeClr>
                </a:solidFill>
              </a:rPr>
              <a:t> </a:t>
            </a:r>
            <a:r>
              <a:rPr lang="sl-SI" sz="2000" i="1" dirty="0" smtClean="0">
                <a:solidFill>
                  <a:srgbClr val="0070C0"/>
                </a:solidFill>
              </a:rPr>
              <a:t>manjša poraba FFS, manjša poraba mineralnega N za naslednjo rastlino, nižji izpusti toplogrednih plinov, voda…..</a:t>
            </a:r>
          </a:p>
          <a:p>
            <a:pPr marL="0" indent="0">
              <a:buNone/>
            </a:pPr>
            <a:r>
              <a:rPr lang="sl-SI" sz="2000" i="1" u="sng" dirty="0" smtClean="0">
                <a:solidFill>
                  <a:schemeClr val="accent2">
                    <a:lumMod val="75000"/>
                  </a:schemeClr>
                </a:solidFill>
              </a:rPr>
              <a:t>Priporočila: </a:t>
            </a:r>
            <a:r>
              <a:rPr lang="sl-SI" sz="2000" i="1" dirty="0" smtClean="0">
                <a:solidFill>
                  <a:schemeClr val="tx2">
                    <a:lumMod val="75000"/>
                  </a:schemeClr>
                </a:solidFill>
              </a:rPr>
              <a:t>upoštevanje dejavnikov za uspešno mehansko zatiranje </a:t>
            </a:r>
            <a:r>
              <a:rPr lang="sl-SI" sz="1800" i="1" dirty="0" smtClean="0">
                <a:solidFill>
                  <a:srgbClr val="0070C0"/>
                </a:solidFill>
              </a:rPr>
              <a:t>(globina, sklop, razvojna faza, vremenski pogoji…)</a:t>
            </a:r>
            <a:r>
              <a:rPr lang="sl-SI" sz="2000" i="1" dirty="0" smtClean="0">
                <a:solidFill>
                  <a:srgbClr val="0070C0"/>
                </a:solidFill>
              </a:rPr>
              <a:t>, </a:t>
            </a:r>
            <a:r>
              <a:rPr lang="sl-SI" sz="2000" i="1" dirty="0" smtClean="0">
                <a:solidFill>
                  <a:schemeClr val="tx2">
                    <a:lumMod val="75000"/>
                  </a:schemeClr>
                </a:solidFill>
              </a:rPr>
              <a:t>upoštevati razvojno fazo plevelov</a:t>
            </a:r>
            <a:r>
              <a:rPr lang="sl-SI" sz="2000" i="1" dirty="0" smtClean="0">
                <a:solidFill>
                  <a:srgbClr val="0070C0"/>
                </a:solidFill>
              </a:rPr>
              <a:t>, obvezna izvedba slepe setve (2x), vsaj 3 do 4 prehodi po setvi, primerna nastavitev stroja (zaščitni diski, delovna hitrost….).</a:t>
            </a:r>
          </a:p>
          <a:p>
            <a:pPr marL="0" indent="0">
              <a:buNone/>
            </a:pPr>
            <a:r>
              <a:rPr lang="sl-SI" sz="2000" i="1" dirty="0" smtClean="0">
                <a:solidFill>
                  <a:srgbClr val="0070C0"/>
                </a:solidFill>
              </a:rPr>
              <a:t>  </a:t>
            </a:r>
            <a:endParaRPr lang="sl-SI" sz="2000" i="1" dirty="0">
              <a:solidFill>
                <a:srgbClr val="0070C0"/>
              </a:solidFill>
            </a:endParaRP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pic>
        <p:nvPicPr>
          <p:cNvPr id="9" name="Slika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296" y="144916"/>
            <a:ext cx="739349" cy="811987"/>
          </a:xfrm>
          <a:prstGeom prst="rect">
            <a:avLst/>
          </a:prstGeom>
        </p:spPr>
      </p:pic>
      <p:sp>
        <p:nvSpPr>
          <p:cNvPr id="4" name="Pravokotnik 3"/>
          <p:cNvSpPr/>
          <p:nvPr/>
        </p:nvSpPr>
        <p:spPr>
          <a:xfrm>
            <a:off x="-2638425" y="7125385"/>
            <a:ext cx="6096000" cy="646331"/>
          </a:xfrm>
          <a:prstGeom prst="rect">
            <a:avLst/>
          </a:prstGeom>
        </p:spPr>
        <p:txBody>
          <a:bodyPr>
            <a:spAutoFit/>
          </a:bodyPr>
          <a:lstStyle/>
          <a:p>
            <a:r>
              <a:rPr lang="sl-SI" i="1" dirty="0">
                <a:solidFill>
                  <a:srgbClr val="00B050"/>
                </a:solidFill>
              </a:rPr>
              <a:t>Tu na kratko opišete analizo izvedljivosti prenosa v okviru projekta razvitih rešitev v prakso.</a:t>
            </a:r>
          </a:p>
        </p:txBody>
      </p:sp>
      <p:pic>
        <p:nvPicPr>
          <p:cNvPr id="5" name="Slika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02878" y="2165939"/>
            <a:ext cx="1943672" cy="1063663"/>
          </a:xfrm>
          <a:prstGeom prst="rect">
            <a:avLst/>
          </a:prstGeom>
        </p:spPr>
      </p:pic>
      <p:pic>
        <p:nvPicPr>
          <p:cNvPr id="6" name="Slika 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716286" y="3304492"/>
            <a:ext cx="1381592" cy="1838367"/>
          </a:xfrm>
          <a:prstGeom prst="rect">
            <a:avLst/>
          </a:prstGeom>
        </p:spPr>
      </p:pic>
      <p:pic>
        <p:nvPicPr>
          <p:cNvPr id="7" name="Slika 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001693" y="5202823"/>
            <a:ext cx="2146043" cy="1475164"/>
          </a:xfrm>
          <a:prstGeom prst="rect">
            <a:avLst/>
          </a:prstGeom>
        </p:spPr>
      </p:pic>
      <p:pic>
        <p:nvPicPr>
          <p:cNvPr id="8" name="Slika 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905733" y="1041859"/>
            <a:ext cx="1140817" cy="1049190"/>
          </a:xfrm>
          <a:prstGeom prst="rect">
            <a:avLst/>
          </a:prstGeom>
        </p:spPr>
      </p:pic>
      <p:pic>
        <p:nvPicPr>
          <p:cNvPr id="13" name="Slika 1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239949" y="83824"/>
            <a:ext cx="1610509" cy="1846981"/>
          </a:xfrm>
          <a:prstGeom prst="rect">
            <a:avLst/>
          </a:prstGeom>
        </p:spPr>
      </p:pic>
    </p:spTree>
    <p:extLst>
      <p:ext uri="{BB962C8B-B14F-4D97-AF65-F5344CB8AC3E}">
        <p14:creationId xmlns:p14="http://schemas.microsoft.com/office/powerpoint/2010/main" val="192456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842407" y="334266"/>
            <a:ext cx="10515600" cy="1325563"/>
          </a:xfrm>
        </p:spPr>
        <p:txBody>
          <a:bodyPr>
            <a:normAutofit/>
          </a:bodyPr>
          <a:lstStyle/>
          <a:p>
            <a:r>
              <a:rPr lang="sl-SI" sz="5300" b="1" dirty="0" smtClean="0"/>
              <a:t>PRENOS ZNANJA</a:t>
            </a:r>
            <a:endParaRPr lang="sl-SI" sz="4000" b="1" dirty="0"/>
          </a:p>
        </p:txBody>
      </p:sp>
      <p:sp>
        <p:nvSpPr>
          <p:cNvPr id="3" name="Podnaslov 2"/>
          <p:cNvSpPr>
            <a:spLocks noGrp="1"/>
          </p:cNvSpPr>
          <p:nvPr>
            <p:ph idx="1"/>
          </p:nvPr>
        </p:nvSpPr>
        <p:spPr>
          <a:xfrm>
            <a:off x="120503" y="1825625"/>
            <a:ext cx="6893984" cy="3597377"/>
          </a:xfrm>
        </p:spPr>
        <p:txBody>
          <a:bodyPr>
            <a:normAutofit lnSpcReduction="10000"/>
          </a:bodyPr>
          <a:lstStyle/>
          <a:p>
            <a:pPr marL="0" indent="0">
              <a:buNone/>
            </a:pPr>
            <a:r>
              <a:rPr lang="sl-SI" sz="2200" b="1" i="1" dirty="0" smtClean="0">
                <a:solidFill>
                  <a:schemeClr val="accent1">
                    <a:lumMod val="75000"/>
                  </a:schemeClr>
                </a:solidFill>
              </a:rPr>
              <a:t>Izvedba prenosa znanja na vseh KG </a:t>
            </a:r>
            <a:r>
              <a:rPr lang="sl-SI" sz="1500" i="1" dirty="0" smtClean="0">
                <a:solidFill>
                  <a:schemeClr val="accent1">
                    <a:lumMod val="75000"/>
                  </a:schemeClr>
                </a:solidFill>
              </a:rPr>
              <a:t>(izboljšanih praks, tehnologij)</a:t>
            </a:r>
            <a:endParaRPr lang="sl-SI" sz="2400" i="1" dirty="0" smtClean="0">
              <a:solidFill>
                <a:schemeClr val="accent1">
                  <a:lumMod val="75000"/>
                </a:schemeClr>
              </a:solidFill>
            </a:endParaRPr>
          </a:p>
          <a:p>
            <a:pPr marL="0" indent="0">
              <a:buNone/>
            </a:pPr>
            <a:r>
              <a:rPr lang="sl-SI" sz="2200" b="1" i="1" dirty="0" smtClean="0">
                <a:solidFill>
                  <a:schemeClr val="accent1">
                    <a:lumMod val="75000"/>
                  </a:schemeClr>
                </a:solidFill>
              </a:rPr>
              <a:t>Posredovanje predlogov za vključitev zrnatih stročnic v novo SKP po 2023 </a:t>
            </a:r>
          </a:p>
          <a:p>
            <a:pPr marL="0" indent="0">
              <a:buNone/>
            </a:pPr>
            <a:r>
              <a:rPr lang="sl-SI" sz="2200" b="1" i="1" dirty="0" smtClean="0">
                <a:solidFill>
                  <a:schemeClr val="accent1">
                    <a:lumMod val="75000"/>
                  </a:schemeClr>
                </a:solidFill>
              </a:rPr>
              <a:t>Aktivnosti izdaje strokovnih monografij (3), </a:t>
            </a:r>
            <a:r>
              <a:rPr lang="sl-SI" sz="2200" i="1" dirty="0" smtClean="0">
                <a:solidFill>
                  <a:schemeClr val="accent1">
                    <a:lumMod val="75000"/>
                  </a:schemeClr>
                </a:solidFill>
              </a:rPr>
              <a:t>ki podobno kot projekt posreduje znanje, priporočila, ideje, prakse:</a:t>
            </a:r>
          </a:p>
          <a:p>
            <a:pPr>
              <a:buFontTx/>
              <a:buChar char="-"/>
            </a:pPr>
            <a:r>
              <a:rPr lang="sl-SI" sz="1800" i="1" dirty="0" smtClean="0">
                <a:solidFill>
                  <a:schemeClr val="accent1">
                    <a:lumMod val="75000"/>
                  </a:schemeClr>
                </a:solidFill>
              </a:rPr>
              <a:t>Pridelava zrnatih stročnic, </a:t>
            </a:r>
          </a:p>
          <a:p>
            <a:pPr>
              <a:buFontTx/>
              <a:buChar char="-"/>
            </a:pPr>
            <a:r>
              <a:rPr lang="sl-SI" sz="1800" i="1" dirty="0" smtClean="0">
                <a:solidFill>
                  <a:schemeClr val="accent1">
                    <a:lumMod val="75000"/>
                  </a:schemeClr>
                </a:solidFill>
              </a:rPr>
              <a:t>Zrnate stročnice v prehrani rejnih živali,</a:t>
            </a:r>
          </a:p>
          <a:p>
            <a:pPr>
              <a:buFontTx/>
              <a:buChar char="-"/>
            </a:pPr>
            <a:r>
              <a:rPr lang="sl-SI" sz="1800" i="1" dirty="0" smtClean="0">
                <a:solidFill>
                  <a:schemeClr val="accent1">
                    <a:lumMod val="75000"/>
                  </a:schemeClr>
                </a:solidFill>
              </a:rPr>
              <a:t>Zrnate stročnice v prehrani.</a:t>
            </a:r>
          </a:p>
          <a:p>
            <a:pPr marL="0" indent="0">
              <a:buNone/>
            </a:pPr>
            <a:r>
              <a:rPr lang="sl-SI" sz="2200" b="1" dirty="0" smtClean="0">
                <a:solidFill>
                  <a:schemeClr val="accent1">
                    <a:lumMod val="75000"/>
                  </a:schemeClr>
                </a:solidFill>
              </a:rPr>
              <a:t>Kratki video filmi (4): </a:t>
            </a:r>
            <a:r>
              <a:rPr lang="sl-SI" sz="1600" i="1" dirty="0" smtClean="0">
                <a:solidFill>
                  <a:schemeClr val="accent1">
                    <a:lumMod val="75000"/>
                  </a:schemeClr>
                </a:solidFill>
              </a:rPr>
              <a:t>mehansko zatiranje plevelov, inokulacija stročnic, zrnate stročnice v krmnih obrokih in zrnate stročnice v prehrani.</a:t>
            </a:r>
          </a:p>
        </p:txBody>
      </p:sp>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pic>
        <p:nvPicPr>
          <p:cNvPr id="5" name="Slika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14487" y="802538"/>
            <a:ext cx="5006067" cy="771985"/>
          </a:xfrm>
          <a:prstGeom prst="rect">
            <a:avLst/>
          </a:prstGeom>
        </p:spPr>
      </p:pic>
      <p:pic>
        <p:nvPicPr>
          <p:cNvPr id="6" name="Slika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17893" y="3342660"/>
            <a:ext cx="5002661" cy="729848"/>
          </a:xfrm>
          <a:prstGeom prst="rect">
            <a:avLst/>
          </a:prstGeom>
        </p:spPr>
      </p:pic>
      <p:sp>
        <p:nvSpPr>
          <p:cNvPr id="7" name="Pravokotnik 6"/>
          <p:cNvSpPr/>
          <p:nvPr/>
        </p:nvSpPr>
        <p:spPr>
          <a:xfrm>
            <a:off x="7014487" y="1641805"/>
            <a:ext cx="5343520" cy="1015663"/>
          </a:xfrm>
          <a:prstGeom prst="rect">
            <a:avLst/>
          </a:prstGeom>
          <a:solidFill>
            <a:schemeClr val="accent5">
              <a:lumMod val="20000"/>
              <a:lumOff val="80000"/>
            </a:schemeClr>
          </a:solidFill>
        </p:spPr>
        <p:txBody>
          <a:bodyPr wrap="square">
            <a:spAutoFit/>
          </a:bodyPr>
          <a:lstStyle/>
          <a:p>
            <a:r>
              <a:rPr lang="sl-SI" b="1" i="1" dirty="0" smtClean="0">
                <a:solidFill>
                  <a:schemeClr val="accent2"/>
                </a:solidFill>
              </a:rPr>
              <a:t>73 objav v elektronskih in tiskanih medijih</a:t>
            </a:r>
            <a:r>
              <a:rPr lang="sl-SI" i="1" dirty="0" smtClean="0">
                <a:solidFill>
                  <a:schemeClr val="accent2"/>
                </a:solidFill>
              </a:rPr>
              <a:t>, tudi: </a:t>
            </a:r>
          </a:p>
          <a:p>
            <a:r>
              <a:rPr lang="sl-SI" sz="1400" i="1" dirty="0" smtClean="0">
                <a:solidFill>
                  <a:schemeClr val="accent2"/>
                </a:solidFill>
              </a:rPr>
              <a:t>-mednarodni magisterij z univerzo v </a:t>
            </a:r>
            <a:r>
              <a:rPr lang="sl-SI" sz="1400" i="1" dirty="0" err="1" smtClean="0">
                <a:solidFill>
                  <a:schemeClr val="accent2"/>
                </a:solidFill>
              </a:rPr>
              <a:t>Valenciji</a:t>
            </a:r>
            <a:r>
              <a:rPr lang="sl-SI" sz="1400" i="1" dirty="0" smtClean="0">
                <a:solidFill>
                  <a:schemeClr val="accent2"/>
                </a:solidFill>
              </a:rPr>
              <a:t> (Španiji) </a:t>
            </a:r>
          </a:p>
          <a:p>
            <a:r>
              <a:rPr lang="sl-SI" sz="1400" i="1" dirty="0" smtClean="0">
                <a:solidFill>
                  <a:schemeClr val="accent2"/>
                </a:solidFill>
              </a:rPr>
              <a:t>-znanstveni članek, </a:t>
            </a:r>
          </a:p>
          <a:p>
            <a:r>
              <a:rPr lang="sl-SI" sz="1400" i="1" dirty="0" smtClean="0">
                <a:solidFill>
                  <a:schemeClr val="accent2"/>
                </a:solidFill>
              </a:rPr>
              <a:t>-številni intervjuji,….</a:t>
            </a:r>
            <a:endParaRPr lang="sl-SI" sz="1400" i="1" dirty="0">
              <a:solidFill>
                <a:schemeClr val="accent2"/>
              </a:solidFill>
            </a:endParaRPr>
          </a:p>
        </p:txBody>
      </p:sp>
      <p:pic>
        <p:nvPicPr>
          <p:cNvPr id="8" name="Slika 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046858" y="1929354"/>
            <a:ext cx="1017764" cy="654143"/>
          </a:xfrm>
          <a:prstGeom prst="rect">
            <a:avLst/>
          </a:prstGeom>
        </p:spPr>
      </p:pic>
      <p:sp>
        <p:nvSpPr>
          <p:cNvPr id="16" name="Pravokotnik 15"/>
          <p:cNvSpPr/>
          <p:nvPr/>
        </p:nvSpPr>
        <p:spPr>
          <a:xfrm>
            <a:off x="7014487" y="4130340"/>
            <a:ext cx="5343520" cy="1292662"/>
          </a:xfrm>
          <a:prstGeom prst="rect">
            <a:avLst/>
          </a:prstGeom>
          <a:solidFill>
            <a:schemeClr val="accent5">
              <a:lumMod val="20000"/>
              <a:lumOff val="80000"/>
            </a:schemeClr>
          </a:solidFill>
        </p:spPr>
        <p:txBody>
          <a:bodyPr wrap="square">
            <a:spAutoFit/>
          </a:bodyPr>
          <a:lstStyle/>
          <a:p>
            <a:r>
              <a:rPr lang="sl-SI" b="1" i="1" dirty="0" smtClean="0">
                <a:solidFill>
                  <a:schemeClr val="accent2"/>
                </a:solidFill>
              </a:rPr>
              <a:t>Organizacija ali sodelovanje na 36 različnih dogodkih</a:t>
            </a:r>
            <a:r>
              <a:rPr lang="sl-SI" i="1" dirty="0" smtClean="0">
                <a:solidFill>
                  <a:schemeClr val="accent2"/>
                </a:solidFill>
              </a:rPr>
              <a:t>: -predstavitve praktičnih preizkusov na KG</a:t>
            </a:r>
          </a:p>
          <a:p>
            <a:r>
              <a:rPr lang="sl-SI" sz="1400" i="1" dirty="0" smtClean="0">
                <a:solidFill>
                  <a:schemeClr val="accent2"/>
                </a:solidFill>
              </a:rPr>
              <a:t>-delavnice, za različne ciljne skupine (pridelovalci, kmetijski strokovnjaki, študenti, dijaki, zainteresirana javnost)</a:t>
            </a:r>
          </a:p>
          <a:p>
            <a:r>
              <a:rPr lang="sl-SI" sz="1400" i="1" dirty="0" smtClean="0">
                <a:solidFill>
                  <a:schemeClr val="accent2"/>
                </a:solidFill>
              </a:rPr>
              <a:t>-vedno v kombinaciji pridelave in ostalih DS</a:t>
            </a:r>
            <a:endParaRPr lang="sl-SI" sz="1400" i="1" dirty="0">
              <a:solidFill>
                <a:schemeClr val="accent2"/>
              </a:solidFill>
            </a:endParaRPr>
          </a:p>
        </p:txBody>
      </p:sp>
      <p:pic>
        <p:nvPicPr>
          <p:cNvPr id="17" name="Slika 1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24570" y="5984016"/>
            <a:ext cx="719530" cy="790221"/>
          </a:xfrm>
          <a:prstGeom prst="rect">
            <a:avLst/>
          </a:prstGeom>
        </p:spPr>
      </p:pic>
      <p:pic>
        <p:nvPicPr>
          <p:cNvPr id="18" name="Slika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089970" y="5821136"/>
            <a:ext cx="1096688" cy="947799"/>
          </a:xfrm>
          <a:prstGeom prst="rect">
            <a:avLst/>
          </a:prstGeom>
        </p:spPr>
      </p:pic>
      <p:pic>
        <p:nvPicPr>
          <p:cNvPr id="9" name="Slika 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41964" y="174577"/>
            <a:ext cx="1600443" cy="1623564"/>
          </a:xfrm>
          <a:prstGeom prst="rect">
            <a:avLst/>
          </a:prstGeom>
        </p:spPr>
      </p:pic>
      <p:sp>
        <p:nvSpPr>
          <p:cNvPr id="19" name="Pravokotnik 18"/>
          <p:cNvSpPr/>
          <p:nvPr/>
        </p:nvSpPr>
        <p:spPr>
          <a:xfrm>
            <a:off x="164667" y="5308161"/>
            <a:ext cx="6096000" cy="954107"/>
          </a:xfrm>
          <a:prstGeom prst="rect">
            <a:avLst/>
          </a:prstGeom>
          <a:solidFill>
            <a:schemeClr val="accent4">
              <a:lumMod val="20000"/>
              <a:lumOff val="80000"/>
            </a:schemeClr>
          </a:solidFill>
        </p:spPr>
        <p:txBody>
          <a:bodyPr>
            <a:spAutoFit/>
          </a:bodyPr>
          <a:lstStyle/>
          <a:p>
            <a:r>
              <a:rPr lang="sl-SI" sz="2000" b="1" i="1" dirty="0">
                <a:solidFill>
                  <a:schemeClr val="accent2"/>
                </a:solidFill>
              </a:rPr>
              <a:t>Trajnost rezultatov:</a:t>
            </a:r>
          </a:p>
          <a:p>
            <a:r>
              <a:rPr lang="sl-SI" i="1" dirty="0">
                <a:solidFill>
                  <a:schemeClr val="accent2"/>
                </a:solidFill>
              </a:rPr>
              <a:t>Načrt trženja novega izdelka v okviru EIP Zrnate stročnice</a:t>
            </a:r>
          </a:p>
          <a:p>
            <a:r>
              <a:rPr lang="sl-SI" b="1" dirty="0">
                <a:solidFill>
                  <a:schemeClr val="accent2"/>
                </a:solidFill>
              </a:rPr>
              <a:t>Prototip </a:t>
            </a:r>
            <a:r>
              <a:rPr lang="sl-SI" b="1" dirty="0" smtClean="0">
                <a:solidFill>
                  <a:schemeClr val="accent2"/>
                </a:solidFill>
              </a:rPr>
              <a:t>stiskalnice </a:t>
            </a:r>
            <a:r>
              <a:rPr lang="sl-SI" b="1" dirty="0">
                <a:solidFill>
                  <a:schemeClr val="accent2"/>
                </a:solidFill>
              </a:rPr>
              <a:t>za olje (stročnic) za manjše kmetije</a:t>
            </a:r>
          </a:p>
        </p:txBody>
      </p:sp>
      <p:pic>
        <p:nvPicPr>
          <p:cNvPr id="13" name="Slika 1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41958" y="5464527"/>
            <a:ext cx="1806847" cy="1393473"/>
          </a:xfrm>
          <a:prstGeom prst="rect">
            <a:avLst/>
          </a:prstGeom>
        </p:spPr>
      </p:pic>
    </p:spTree>
    <p:extLst>
      <p:ext uri="{BB962C8B-B14F-4D97-AF65-F5344CB8AC3E}">
        <p14:creationId xmlns:p14="http://schemas.microsoft.com/office/powerpoint/2010/main" val="2034228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smtClean="0">
                <a:solidFill>
                  <a:schemeClr val="accent2">
                    <a:lumMod val="60000"/>
                    <a:lumOff val="40000"/>
                  </a:schemeClr>
                </a:solidFill>
              </a:rPr>
              <a:t>SAMOEVALVACIJA</a:t>
            </a:r>
            <a:endParaRPr lang="sl-SI" sz="4000" b="1" dirty="0">
              <a:solidFill>
                <a:schemeClr val="accent2">
                  <a:lumMod val="60000"/>
                  <a:lumOff val="40000"/>
                </a:schemeClr>
              </a:solidFill>
            </a:endParaRPr>
          </a:p>
        </p:txBody>
      </p:sp>
      <p:sp>
        <p:nvSpPr>
          <p:cNvPr id="3" name="Podnaslov 2"/>
          <p:cNvSpPr>
            <a:spLocks noGrp="1"/>
          </p:cNvSpPr>
          <p:nvPr>
            <p:ph idx="1"/>
          </p:nvPr>
        </p:nvSpPr>
        <p:spPr>
          <a:xfrm>
            <a:off x="838200" y="1359677"/>
            <a:ext cx="10515600" cy="4351338"/>
          </a:xfrm>
        </p:spPr>
        <p:txBody>
          <a:bodyPr>
            <a:normAutofit fontScale="92500" lnSpcReduction="10000"/>
          </a:bodyPr>
          <a:lstStyle/>
          <a:p>
            <a:pPr marL="0" indent="0">
              <a:buNone/>
            </a:pPr>
            <a:r>
              <a:rPr lang="sl-SI" sz="2400" b="1" i="1" dirty="0" smtClean="0">
                <a:solidFill>
                  <a:schemeClr val="accent2"/>
                </a:solidFill>
              </a:rPr>
              <a:t>-odlično organizacijsko zasnovan projekt </a:t>
            </a:r>
            <a:r>
              <a:rPr lang="sl-SI" sz="2000" i="1" dirty="0" smtClean="0">
                <a:solidFill>
                  <a:schemeClr val="accent2"/>
                </a:solidFill>
              </a:rPr>
              <a:t>(povezovanje vseh partnerjev, izmenjava izkušen, prenos v prakso, nova poznanstva, nove ideje…),</a:t>
            </a:r>
          </a:p>
          <a:p>
            <a:pPr marL="0" indent="0">
              <a:buNone/>
            </a:pPr>
            <a:r>
              <a:rPr lang="sl-SI" sz="2400" i="1" dirty="0" smtClean="0">
                <a:solidFill>
                  <a:schemeClr val="accent2"/>
                </a:solidFill>
              </a:rPr>
              <a:t>-dobro sodelovanje med partnerji v skupini,</a:t>
            </a:r>
          </a:p>
          <a:p>
            <a:pPr marL="0" indent="0">
              <a:buNone/>
            </a:pPr>
            <a:r>
              <a:rPr lang="sl-SI" sz="2400" i="1" dirty="0" smtClean="0">
                <a:solidFill>
                  <a:schemeClr val="accent2"/>
                </a:solidFill>
              </a:rPr>
              <a:t>-na kratkih sestankih nastajale vedno nove ideje (kreativna skupina).</a:t>
            </a:r>
          </a:p>
          <a:p>
            <a:pPr marL="0" indent="0">
              <a:buNone/>
            </a:pPr>
            <a:endParaRPr lang="sl-SI" sz="2400" i="1" dirty="0" smtClean="0">
              <a:solidFill>
                <a:schemeClr val="accent2"/>
              </a:solidFill>
            </a:endParaRPr>
          </a:p>
          <a:p>
            <a:pPr marL="0" indent="0">
              <a:buNone/>
            </a:pPr>
            <a:r>
              <a:rPr lang="sl-SI" b="1" i="1" dirty="0" smtClean="0"/>
              <a:t>Predlogi za izvajanje EIP v prihodnje:</a:t>
            </a:r>
          </a:p>
          <a:p>
            <a:pPr marL="0" indent="0">
              <a:buNone/>
            </a:pPr>
            <a:r>
              <a:rPr lang="sl-SI" sz="2200" i="1" dirty="0" smtClean="0"/>
              <a:t>- administrativno </a:t>
            </a:r>
            <a:r>
              <a:rPr lang="sl-SI" sz="2200" i="1" dirty="0"/>
              <a:t>zelo zahteven projekt (velika poraba časa</a:t>
            </a:r>
            <a:r>
              <a:rPr lang="sl-SI" sz="2200" i="1" dirty="0" smtClean="0"/>
              <a:t>),</a:t>
            </a:r>
            <a:endParaRPr lang="sl-SI" sz="2200" i="1" dirty="0"/>
          </a:p>
          <a:p>
            <a:pPr marL="0" indent="0">
              <a:buNone/>
            </a:pPr>
            <a:r>
              <a:rPr lang="sl-SI" sz="2200" i="1" dirty="0" smtClean="0"/>
              <a:t>- posodobiti program za prijavo projekta in vnos zahtevkov (za vnos enega računa potrebno 17 klikov), (</a:t>
            </a:r>
            <a:r>
              <a:rPr lang="sl-SI" sz="2200" i="1" dirty="0" err="1" smtClean="0"/>
              <a:t>eMS</a:t>
            </a:r>
            <a:r>
              <a:rPr lang="sl-SI" sz="2200" i="1" dirty="0" smtClean="0"/>
              <a:t> sistem pri </a:t>
            </a:r>
            <a:r>
              <a:rPr lang="sl-SI" sz="2200" i="1" dirty="0" err="1" smtClean="0"/>
              <a:t>Interreg</a:t>
            </a:r>
            <a:r>
              <a:rPr lang="sl-SI" sz="2200" i="1" dirty="0" smtClean="0"/>
              <a:t> programu),</a:t>
            </a:r>
          </a:p>
          <a:p>
            <a:pPr marL="0" indent="0">
              <a:buNone/>
            </a:pPr>
            <a:r>
              <a:rPr lang="sl-SI" sz="2200" i="1" dirty="0" smtClean="0"/>
              <a:t>- bolj jasna in enotna navodila za izvedbo finančnega dela projekta, </a:t>
            </a:r>
          </a:p>
          <a:p>
            <a:pPr marL="0" indent="0">
              <a:buNone/>
            </a:pPr>
            <a:r>
              <a:rPr lang="sl-SI" sz="2200" i="1" dirty="0" smtClean="0"/>
              <a:t>- mogoče dobro prakso prenest iz programa </a:t>
            </a:r>
            <a:r>
              <a:rPr lang="sl-SI" sz="2200" i="1" dirty="0" err="1" smtClean="0"/>
              <a:t>Interreg</a:t>
            </a:r>
            <a:r>
              <a:rPr lang="sl-SI" sz="2200" i="1" dirty="0" smtClean="0"/>
              <a:t> (časovnice, poročanje…večji poudarek na rezultatu, ne na samih aktivnostih zapisanih na posamezno uro).</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pic>
        <p:nvPicPr>
          <p:cNvPr id="6" name="Slika 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745972" y="0"/>
            <a:ext cx="1306070" cy="1359677"/>
          </a:xfrm>
          <a:prstGeom prst="rect">
            <a:avLst/>
          </a:prstGeom>
        </p:spPr>
      </p:pic>
      <p:pic>
        <p:nvPicPr>
          <p:cNvPr id="15" name="Slika 1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224570" y="5984016"/>
            <a:ext cx="719530" cy="790221"/>
          </a:xfrm>
          <a:prstGeom prst="rect">
            <a:avLst/>
          </a:prstGeom>
        </p:spPr>
      </p:pic>
      <p:pic>
        <p:nvPicPr>
          <p:cNvPr id="16" name="Slika 1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089970" y="5821136"/>
            <a:ext cx="1096688" cy="947799"/>
          </a:xfrm>
          <a:prstGeom prst="rect">
            <a:avLst/>
          </a:prstGeom>
        </p:spPr>
      </p:pic>
    </p:spTree>
    <p:extLst>
      <p:ext uri="{BB962C8B-B14F-4D97-AF65-F5344CB8AC3E}">
        <p14:creationId xmlns:p14="http://schemas.microsoft.com/office/powerpoint/2010/main" val="189859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dnaslov 2"/>
          <p:cNvSpPr>
            <a:spLocks noGrp="1"/>
          </p:cNvSpPr>
          <p:nvPr>
            <p:ph idx="1"/>
          </p:nvPr>
        </p:nvSpPr>
        <p:spPr>
          <a:xfrm>
            <a:off x="832645" y="1579085"/>
            <a:ext cx="5511005" cy="2963005"/>
          </a:xfrm>
          <a:solidFill>
            <a:schemeClr val="accent6">
              <a:lumMod val="60000"/>
              <a:lumOff val="40000"/>
            </a:schemeClr>
          </a:solidFill>
        </p:spPr>
        <p:txBody>
          <a:bodyPr>
            <a:normAutofit lnSpcReduction="10000"/>
          </a:bodyPr>
          <a:lstStyle/>
          <a:p>
            <a:pPr marL="0" indent="0">
              <a:buNone/>
            </a:pPr>
            <a:r>
              <a:rPr lang="sl-SI" b="1" dirty="0" smtClean="0">
                <a:solidFill>
                  <a:srgbClr val="0070C0"/>
                </a:solidFill>
              </a:rPr>
              <a:t>Vodja projekta: </a:t>
            </a:r>
            <a:r>
              <a:rPr lang="sl-SI" dirty="0" smtClean="0">
                <a:solidFill>
                  <a:srgbClr val="0070C0"/>
                </a:solidFill>
              </a:rPr>
              <a:t>mag. Manfred Jakop</a:t>
            </a:r>
          </a:p>
          <a:p>
            <a:pPr marL="0" indent="0">
              <a:buNone/>
            </a:pPr>
            <a:r>
              <a:rPr lang="sl-SI" dirty="0" smtClean="0">
                <a:solidFill>
                  <a:srgbClr val="0070C0"/>
                </a:solidFill>
              </a:rPr>
              <a:t> </a:t>
            </a:r>
            <a:r>
              <a:rPr lang="sl-SI" dirty="0" smtClean="0">
                <a:solidFill>
                  <a:srgbClr val="0070C0"/>
                </a:solidFill>
                <a:hlinkClick r:id="rId3"/>
              </a:rPr>
              <a:t>manfred.jakop@um.si</a:t>
            </a:r>
            <a:r>
              <a:rPr lang="sl-SI" dirty="0" smtClean="0">
                <a:solidFill>
                  <a:srgbClr val="0070C0"/>
                </a:solidFill>
              </a:rPr>
              <a:t>	</a:t>
            </a:r>
          </a:p>
          <a:p>
            <a:pPr marL="0" indent="0">
              <a:buNone/>
            </a:pPr>
            <a:r>
              <a:rPr lang="sl-SI" dirty="0" smtClean="0">
                <a:solidFill>
                  <a:srgbClr val="0070C0"/>
                </a:solidFill>
              </a:rPr>
              <a:t>00386 (0)41333688</a:t>
            </a:r>
            <a:endParaRPr lang="sl-SI" dirty="0">
              <a:solidFill>
                <a:srgbClr val="0070C0"/>
              </a:solidFill>
            </a:endParaRPr>
          </a:p>
          <a:p>
            <a:pPr marL="0" indent="0">
              <a:buNone/>
            </a:pPr>
            <a:endParaRPr lang="sl-SI" dirty="0" smtClean="0">
              <a:solidFill>
                <a:srgbClr val="0070C0"/>
              </a:solidFill>
            </a:endParaRPr>
          </a:p>
          <a:p>
            <a:pPr marL="0" indent="0">
              <a:buNone/>
            </a:pPr>
            <a:r>
              <a:rPr lang="sl-SI" dirty="0" smtClean="0"/>
              <a:t>Spletna stran projekta EIP:</a:t>
            </a:r>
          </a:p>
          <a:p>
            <a:pPr marL="0" indent="0">
              <a:buNone/>
            </a:pPr>
            <a:r>
              <a:rPr lang="sl-SI" dirty="0">
                <a:solidFill>
                  <a:srgbClr val="0070C0"/>
                </a:solidFill>
              </a:rPr>
              <a:t>http://zrnatestrocnice.um.si/</a:t>
            </a:r>
          </a:p>
          <a:p>
            <a:endParaRPr lang="sl-SI" dirty="0"/>
          </a:p>
        </p:txBody>
      </p:sp>
      <p:sp>
        <p:nvSpPr>
          <p:cNvPr id="2" name="Naslov 1"/>
          <p:cNvSpPr>
            <a:spLocks noGrp="1"/>
          </p:cNvSpPr>
          <p:nvPr>
            <p:ph type="title"/>
          </p:nvPr>
        </p:nvSpPr>
        <p:spPr/>
        <p:txBody>
          <a:bodyPr>
            <a:normAutofit/>
          </a:bodyPr>
          <a:lstStyle/>
          <a:p>
            <a:r>
              <a:rPr lang="sl-SI" sz="5300" b="1" dirty="0" smtClean="0">
                <a:solidFill>
                  <a:srgbClr val="0070C0"/>
                </a:solidFill>
              </a:rPr>
              <a:t>Kontaktni podatki vodilnega partnerja</a:t>
            </a:r>
            <a:endParaRPr lang="sl-SI" sz="4000" b="1" dirty="0">
              <a:solidFill>
                <a:srgbClr val="0070C0"/>
              </a:solidFill>
            </a:endParaRP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51593" y="6262268"/>
            <a:ext cx="2438400" cy="511969"/>
          </a:xfrm>
          <a:prstGeom prst="rect">
            <a:avLst/>
          </a:prstGeom>
        </p:spPr>
      </p:pic>
      <p:pic>
        <p:nvPicPr>
          <p:cNvPr id="9" name="Slika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23772" y="1508614"/>
            <a:ext cx="1862562" cy="2045552"/>
          </a:xfrm>
          <a:prstGeom prst="rect">
            <a:avLst/>
          </a:prstGeom>
        </p:spPr>
      </p:pic>
      <p:pic>
        <p:nvPicPr>
          <p:cNvPr id="16" name="Slika 15"/>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23772" y="3606125"/>
            <a:ext cx="5326268" cy="2171831"/>
          </a:xfrm>
          <a:prstGeom prst="rect">
            <a:avLst/>
          </a:prstGeom>
        </p:spPr>
      </p:pic>
      <p:pic>
        <p:nvPicPr>
          <p:cNvPr id="18" name="Slika 1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296463" y="5379721"/>
            <a:ext cx="1287186" cy="1413647"/>
          </a:xfrm>
          <a:prstGeom prst="rect">
            <a:avLst/>
          </a:prstGeom>
        </p:spPr>
      </p:pic>
      <p:pic>
        <p:nvPicPr>
          <p:cNvPr id="13" name="Slika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799628" y="5736781"/>
            <a:ext cx="1096689" cy="947800"/>
          </a:xfrm>
          <a:prstGeom prst="rect">
            <a:avLst/>
          </a:prstGeom>
        </p:spPr>
      </p:pic>
      <p:pic>
        <p:nvPicPr>
          <p:cNvPr id="17" name="Slika 16"/>
          <p:cNvPicPr>
            <a:picLocks noChangeAspect="1"/>
          </p:cNvPicPr>
          <p:nvPr/>
        </p:nvPicPr>
        <p:blipFill>
          <a:blip r:embed="rId11"/>
          <a:stretch>
            <a:fillRect/>
          </a:stretch>
        </p:blipFill>
        <p:spPr>
          <a:xfrm>
            <a:off x="8366456" y="1508614"/>
            <a:ext cx="2262884" cy="1955670"/>
          </a:xfrm>
          <a:prstGeom prst="rect">
            <a:avLst/>
          </a:prstGeom>
        </p:spPr>
      </p:pic>
    </p:spTree>
    <p:extLst>
      <p:ext uri="{BB962C8B-B14F-4D97-AF65-F5344CB8AC3E}">
        <p14:creationId xmlns:p14="http://schemas.microsoft.com/office/powerpoint/2010/main" val="252632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TotalTime>
  <Words>1351</Words>
  <Application>Microsoft Office PowerPoint</Application>
  <PresentationFormat>Širokozaslonsko</PresentationFormat>
  <Paragraphs>138</Paragraphs>
  <Slides>9</Slides>
  <Notes>6</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DOGODEK EVROPSKEGA PARTNERSTVA ZA INOVACIJE - EIP</vt:lpstr>
      <vt:lpstr>Zrnate stročnice – pridelava, predelava in uporaba: uvajanje novih praks vključenih na vseh ravneh v pridelovalno-predelovalni verigi  </vt:lpstr>
      <vt:lpstr>OSNOVNI PODATKI O PROJEKTU</vt:lpstr>
      <vt:lpstr>NAMEN  PROJEKTA </vt:lpstr>
      <vt:lpstr>PRAKTIČNI PROBLEM in IZVEDBA PRAKTIČNEGA PREIZKUSA</vt:lpstr>
      <vt:lpstr>IZVEDLJIVOST PRENOSA V PRAKSO</vt:lpstr>
      <vt:lpstr>PRENOS ZNANJA</vt:lpstr>
      <vt:lpstr>SAMOEVALVACIJA</vt:lpstr>
      <vt:lpstr>Kontaktni podatki vodilnega partnerja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Boštjan Bidovec</dc:creator>
  <cp:lastModifiedBy>Manfred Jakop</cp:lastModifiedBy>
  <cp:revision>84</cp:revision>
  <dcterms:created xsi:type="dcterms:W3CDTF">2020-10-14T12:37:10Z</dcterms:created>
  <dcterms:modified xsi:type="dcterms:W3CDTF">2021-11-17T15:42:33Z</dcterms:modified>
</cp:coreProperties>
</file>