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notesSlides/notesSlide3.xml" ContentType="application/vnd.openxmlformats-officedocument.presentationml.notesSlide+xml"/>
  <Override PartName="/ppt/charts/chart4.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4.xml" ContentType="application/vnd.openxmlformats-officedocument.presentationml.notesSlide+xml"/>
  <Override PartName="/ppt/charts/chart5.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5.xml" ContentType="application/vnd.openxmlformats-officedocument.presentationml.notesSlide+xml"/>
  <Override PartName="/ppt/charts/chart6.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6.xml" ContentType="application/vnd.openxmlformats-officedocument.presentationml.notesSlide+xml"/>
  <Override PartName="/ppt/charts/chart7.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7.xml" ContentType="application/vnd.openxmlformats-officedocument.presentationml.notesSlide+xml"/>
  <Override PartName="/ppt/charts/chart8.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8.xml" ContentType="application/vnd.openxmlformats-officedocument.presentationml.notesSlide+xml"/>
  <Override PartName="/ppt/charts/chart9.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9.xml" ContentType="application/vnd.openxmlformats-officedocument.presentationml.notesSlide+xml"/>
  <Override PartName="/ppt/charts/chart10.xml" ContentType="application/vnd.openxmlformats-officedocument.drawingml.chart+xml"/>
  <Override PartName="/ppt/charts/style9.xml" ContentType="application/vnd.ms-office.chartstyle+xml"/>
  <Override PartName="/ppt/charts/colors9.xml" ContentType="application/vnd.ms-office.chartcolorstyle+xml"/>
  <Override PartName="/ppt/theme/themeOverride1.xml" ContentType="application/vnd.openxmlformats-officedocument.themeOverride+xml"/>
  <Override PartName="/ppt/charts/chart11.xml" ContentType="application/vnd.openxmlformats-officedocument.drawingml.chart+xml"/>
  <Override PartName="/ppt/charts/style10.xml" ContentType="application/vnd.ms-office.chartstyle+xml"/>
  <Override PartName="/ppt/charts/colors10.xml" ContentType="application/vnd.ms-office.chartcolorstyle+xml"/>
  <Override PartName="/ppt/theme/themeOverride2.xml" ContentType="application/vnd.openxmlformats-officedocument.themeOverride+xml"/>
  <Override PartName="/ppt/notesSlides/notesSlide10.xml" ContentType="application/vnd.openxmlformats-officedocument.presentationml.notesSlide+xml"/>
  <Override PartName="/ppt/charts/chart12.xml" ContentType="application/vnd.openxmlformats-officedocument.drawingml.chart+xml"/>
  <Override PartName="/ppt/charts/style11.xml" ContentType="application/vnd.ms-office.chartstyle+xml"/>
  <Override PartName="/ppt/charts/colors11.xml" ContentType="application/vnd.ms-office.chartcolorstyle+xml"/>
  <Override PartName="/ppt/theme/themeOverride3.xml" ContentType="application/vnd.openxmlformats-officedocument.themeOverride+xml"/>
  <Override PartName="/ppt/charts/chart13.xml" ContentType="application/vnd.openxmlformats-officedocument.drawingml.chart+xml"/>
  <Override PartName="/ppt/charts/style12.xml" ContentType="application/vnd.ms-office.chartstyle+xml"/>
  <Override PartName="/ppt/charts/colors12.xml" ContentType="application/vnd.ms-office.chartcolorstyle+xml"/>
  <Override PartName="/ppt/theme/themeOverride4.xml" ContentType="application/vnd.openxmlformats-officedocument.themeOverride+xml"/>
  <Override PartName="/ppt/charts/chart14.xml" ContentType="application/vnd.openxmlformats-officedocument.drawingml.chart+xml"/>
  <Override PartName="/ppt/theme/themeOverride5.xml" ContentType="application/vnd.openxmlformats-officedocument.themeOverride+xml"/>
  <Override PartName="/ppt/notesSlides/notesSlide11.xml" ContentType="application/vnd.openxmlformats-officedocument.presentationml.notesSlide+xml"/>
  <Override PartName="/ppt/charts/chart15.xml" ContentType="application/vnd.openxmlformats-officedocument.drawingml.chart+xml"/>
  <Override PartName="/ppt/theme/themeOverride6.xml" ContentType="application/vnd.openxmlformats-officedocument.themeOverride+xml"/>
  <Override PartName="/ppt/charts/chart16.xml" ContentType="application/vnd.openxmlformats-officedocument.drawingml.chart+xml"/>
  <Override PartName="/ppt/theme/themeOverride7.xml" ContentType="application/vnd.openxmlformats-officedocument.themeOverr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4"/>
  </p:notesMasterIdLst>
  <p:handoutMasterIdLst>
    <p:handoutMasterId r:id="rId15"/>
  </p:handoutMasterIdLst>
  <p:sldIdLst>
    <p:sldId id="256" r:id="rId2"/>
    <p:sldId id="263" r:id="rId3"/>
    <p:sldId id="287" r:id="rId4"/>
    <p:sldId id="269" r:id="rId5"/>
    <p:sldId id="272" r:id="rId6"/>
    <p:sldId id="257" r:id="rId7"/>
    <p:sldId id="261" r:id="rId8"/>
    <p:sldId id="288" r:id="rId9"/>
    <p:sldId id="270" r:id="rId10"/>
    <p:sldId id="284" r:id="rId11"/>
    <p:sldId id="286" r:id="rId12"/>
    <p:sldId id="285" r:id="rId13"/>
  </p:sldIdLst>
  <p:sldSz cx="9144000" cy="6858000" type="screen4x3"/>
  <p:notesSz cx="6797675" cy="9926638"/>
  <p:defaultText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8989"/>
    <a:srgbClr val="99FFCC"/>
    <a:srgbClr val="A3FFA3"/>
    <a:srgbClr val="A18CBA"/>
    <a:srgbClr val="C76361"/>
    <a:srgbClr val="3A9242"/>
    <a:srgbClr val="2C6E32"/>
    <a:srgbClr val="990000"/>
    <a:srgbClr val="FFC000"/>
    <a:srgbClr val="007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rednji slog 2 – poudarek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5949" autoAdjust="0"/>
  </p:normalViewPr>
  <p:slideViewPr>
    <p:cSldViewPr>
      <p:cViewPr varScale="1">
        <p:scale>
          <a:sx n="87" d="100"/>
          <a:sy n="87" d="100"/>
        </p:scale>
        <p:origin x="2304" y="90"/>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oleObject" Target="https://d.docs.live.net/6974f65ae72d2536/RAZPISI%202022/OMD_referat_BLED_22/Kopijavsi%20vlagatelji%20-%20referat%2023.11.2022.xlsx"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9.xml"/><Relationship Id="rId1" Type="http://schemas.microsoft.com/office/2011/relationships/chartStyle" Target="style9.xml"/><Relationship Id="rId4" Type="http://schemas.openxmlformats.org/officeDocument/2006/relationships/package" Target="../embeddings/Microsoft_Excelov_delovni_list.xlsx"/></Relationships>
</file>

<file path=ppt/charts/_rels/chart11.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10.xml"/><Relationship Id="rId1" Type="http://schemas.microsoft.com/office/2011/relationships/chartStyle" Target="style10.xml"/><Relationship Id="rId4" Type="http://schemas.openxmlformats.org/officeDocument/2006/relationships/package" Target="../embeddings/Microsoft_Excelov_delovni_list1.xlsx"/></Relationships>
</file>

<file path=ppt/charts/_rels/chart12.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11.xml"/><Relationship Id="rId1" Type="http://schemas.microsoft.com/office/2011/relationships/chartStyle" Target="style11.xml"/><Relationship Id="rId4" Type="http://schemas.openxmlformats.org/officeDocument/2006/relationships/package" Target="../embeddings/Microsoft_Excelov_delovni_list2.xlsx"/></Relationships>
</file>

<file path=ppt/charts/_rels/chart13.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12.xml"/><Relationship Id="rId1" Type="http://schemas.microsoft.com/office/2011/relationships/chartStyle" Target="style12.xml"/><Relationship Id="rId4" Type="http://schemas.openxmlformats.org/officeDocument/2006/relationships/package" Target="../embeddings/Microsoft_Excelov_delovni_list3.xlsx"/></Relationships>
</file>

<file path=ppt/charts/_rels/chart14.xml.rels><?xml version="1.0" encoding="UTF-8" standalone="yes"?>
<Relationships xmlns="http://schemas.openxmlformats.org/package/2006/relationships"><Relationship Id="rId2" Type="http://schemas.openxmlformats.org/officeDocument/2006/relationships/package" Target="../embeddings/Microsoft_Excelov_delovni_list4.xlsx"/><Relationship Id="rId1" Type="http://schemas.openxmlformats.org/officeDocument/2006/relationships/themeOverride" Target="../theme/themeOverride5.xml"/></Relationships>
</file>

<file path=ppt/charts/_rels/chart15.xml.rels><?xml version="1.0" encoding="UTF-8" standalone="yes"?>
<Relationships xmlns="http://schemas.openxmlformats.org/package/2006/relationships"><Relationship Id="rId2" Type="http://schemas.openxmlformats.org/officeDocument/2006/relationships/package" Target="../embeddings/Microsoft_Excelov_delovni_list5.xlsx"/><Relationship Id="rId1" Type="http://schemas.openxmlformats.org/officeDocument/2006/relationships/themeOverride" Target="../theme/themeOverride6.xml"/></Relationships>
</file>

<file path=ppt/charts/_rels/chart16.xml.rels><?xml version="1.0" encoding="UTF-8" standalone="yes"?>
<Relationships xmlns="http://schemas.openxmlformats.org/package/2006/relationships"><Relationship Id="rId2" Type="http://schemas.openxmlformats.org/officeDocument/2006/relationships/package" Target="../embeddings/Microsoft_Excelov_delovni_list6.xlsx"/><Relationship Id="rId1" Type="http://schemas.openxmlformats.org/officeDocument/2006/relationships/themeOverride" Target="../theme/themeOverride7.xml"/></Relationships>
</file>

<file path=ppt/charts/_rels/chart2.xml.rels><?xml version="1.0" encoding="UTF-8" standalone="yes"?>
<Relationships xmlns="http://schemas.openxmlformats.org/package/2006/relationships"><Relationship Id="rId3" Type="http://schemas.openxmlformats.org/officeDocument/2006/relationships/oleObject" Target="https://d.docs.live.net/6974f65ae72d2536/RAZPISI%202022/OMD_referat_BLED_22/podatki_analiza_4.1_4.2_18.11.2022.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1" Type="http://schemas.openxmlformats.org/officeDocument/2006/relationships/oleObject" Target="https://d.docs.live.net/6974f65ae72d2536/RAZPISI%202022/OMD_referat_BLED_22/Kopijavsi%20vlagatelji%20-%20referat%2023.11.2022.xlsx" TargetMode="External"/></Relationships>
</file>

<file path=ppt/charts/_rels/chart4.xml.rels><?xml version="1.0" encoding="UTF-8" standalone="yes"?>
<Relationships xmlns="http://schemas.openxmlformats.org/package/2006/relationships"><Relationship Id="rId3" Type="http://schemas.openxmlformats.org/officeDocument/2006/relationships/oleObject" Target="https://d.docs.live.net/6974f65ae72d2536/RAZPISI%202022/OMD_referat_BLED_22/Kopijavsi%20vlagatelji%20-%20referat%2023.11.2022.xlsx" TargetMode="External"/><Relationship Id="rId2" Type="http://schemas.microsoft.com/office/2011/relationships/chartColorStyle" Target="colors3.xml"/><Relationship Id="rId1" Type="http://schemas.microsoft.com/office/2011/relationships/chartStyle" Target="style3.xml"/></Relationships>
</file>

<file path=ppt/charts/_rels/chart5.xml.rels><?xml version="1.0" encoding="UTF-8" standalone="yes"?>
<Relationships xmlns="http://schemas.openxmlformats.org/package/2006/relationships"><Relationship Id="rId3" Type="http://schemas.openxmlformats.org/officeDocument/2006/relationships/oleObject" Target="https://d.docs.live.net/6974f65ae72d2536/RAZPISI%202022/OMD_referat_BLED_22/Kopijavsi%20vlagatelji%20-%20referat%2023.11.2022.xlsx" TargetMode="External"/><Relationship Id="rId2" Type="http://schemas.microsoft.com/office/2011/relationships/chartColorStyle" Target="colors4.xml"/><Relationship Id="rId1" Type="http://schemas.microsoft.com/office/2011/relationships/chartStyle" Target="style4.xml"/></Relationships>
</file>

<file path=ppt/charts/_rels/chart6.xml.rels><?xml version="1.0" encoding="UTF-8" standalone="yes"?>
<Relationships xmlns="http://schemas.openxmlformats.org/package/2006/relationships"><Relationship Id="rId3" Type="http://schemas.openxmlformats.org/officeDocument/2006/relationships/oleObject" Target="https://d.docs.live.net/6974f65ae72d2536/RAZPISI%202022/OMD_referat_BLED_22/Kopijapodatki_analiza_4.1_4.2_23.11.2022.xlsx" TargetMode="External"/><Relationship Id="rId2" Type="http://schemas.microsoft.com/office/2011/relationships/chartColorStyle" Target="colors5.xml"/><Relationship Id="rId1" Type="http://schemas.microsoft.com/office/2011/relationships/chartStyle" Target="style5.xml"/></Relationships>
</file>

<file path=ppt/charts/_rels/chart7.xml.rels><?xml version="1.0" encoding="UTF-8" standalone="yes"?>
<Relationships xmlns="http://schemas.openxmlformats.org/package/2006/relationships"><Relationship Id="rId3" Type="http://schemas.openxmlformats.org/officeDocument/2006/relationships/oleObject" Target="https://d.docs.live.net/6974f65ae72d2536/RAZPISI%202022/OMD_referat_BLED_22/Kopijapodatki_analiza_4.1_4.2_23.11.2022.xlsx" TargetMode="External"/><Relationship Id="rId2" Type="http://schemas.microsoft.com/office/2011/relationships/chartColorStyle" Target="colors6.xml"/><Relationship Id="rId1" Type="http://schemas.microsoft.com/office/2011/relationships/chartStyle" Target="style6.xml"/></Relationships>
</file>

<file path=ppt/charts/_rels/chart8.xml.rels><?xml version="1.0" encoding="UTF-8" standalone="yes"?>
<Relationships xmlns="http://schemas.openxmlformats.org/package/2006/relationships"><Relationship Id="rId3" Type="http://schemas.openxmlformats.org/officeDocument/2006/relationships/oleObject" Target="https://d.docs.live.net/6974f65ae72d2536/RAZPISI%202022/OMD_referat_BLED_22/Kopijapodatki_analiza_4.1_4.2_23.11.2022.xlsx" TargetMode="External"/><Relationship Id="rId2" Type="http://schemas.microsoft.com/office/2011/relationships/chartColorStyle" Target="colors7.xml"/><Relationship Id="rId1" Type="http://schemas.microsoft.com/office/2011/relationships/chartStyle" Target="style7.xml"/></Relationships>
</file>

<file path=ppt/charts/_rels/chart9.xml.rels><?xml version="1.0" encoding="UTF-8" standalone="yes"?>
<Relationships xmlns="http://schemas.openxmlformats.org/package/2006/relationships"><Relationship Id="rId3" Type="http://schemas.openxmlformats.org/officeDocument/2006/relationships/oleObject" Target="https://d.docs.live.net/6974f65ae72d2536/RAZPISI%202022/OMD_referat_BLED_22/Kopijapodatki_analiza_4.1_4.2_23.11.2022.xlsx" TargetMode="External"/><Relationship Id="rId2" Type="http://schemas.microsoft.com/office/2011/relationships/chartColorStyle" Target="colors8.xml"/><Relationship Id="rId1" Type="http://schemas.microsoft.com/office/2011/relationships/chartStyle" Target="style8.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l-SI"/>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5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1.1607506573343702E-3"/>
          <c:y val="0.18969241008961973"/>
          <c:w val="0.93888888888888888"/>
          <c:h val="0.65300925925925923"/>
        </c:manualLayout>
      </c:layout>
      <c:pie3DChart>
        <c:varyColors val="1"/>
        <c:dLbls>
          <c:dLblPos val="inEnd"/>
          <c:showLegendKey val="0"/>
          <c:showVal val="0"/>
          <c:showCatName val="1"/>
          <c:showSerName val="0"/>
          <c:showPercent val="0"/>
          <c:showBubbleSize val="0"/>
          <c:showLeaderLines val="1"/>
        </c:dLbls>
        <c:extLst>
          <c:ext xmlns:c15="http://schemas.microsoft.com/office/drawing/2012/chart" uri="{02D57815-91ED-43cb-92C2-25804820EDAC}">
            <c15:filteredPieSeries>
              <c15:ser>
                <c:idx val="0"/>
                <c:order val="0"/>
                <c:tx>
                  <c:strRef>
                    <c:extLst>
                      <c:ext uri="{02D57815-91ED-43cb-92C2-25804820EDAC}">
                        <c15:formulaRef>
                          <c15:sqref>List3!$F$4</c15:sqref>
                        </c15:formulaRef>
                      </c:ext>
                    </c:extLst>
                    <c:strCache>
                      <c:ptCount val="1"/>
                      <c:pt idx="0">
                        <c:v>Gorenjska</c:v>
                      </c:pt>
                    </c:strCache>
                  </c:strRef>
                </c:tx>
                <c:dPt>
                  <c:idx val="0"/>
                  <c:bubble3D val="0"/>
                  <c:spPr>
                    <a:solidFill>
                      <a:schemeClr val="accent1">
                        <a:alpha val="90000"/>
                      </a:schemeClr>
                    </a:solidFill>
                    <a:ln w="19050">
                      <a:solidFill>
                        <a:schemeClr val="accent1">
                          <a:lumMod val="75000"/>
                        </a:schemeClr>
                      </a:solidFill>
                    </a:ln>
                    <a:effectLst>
                      <a:innerShdw blurRad="114300">
                        <a:schemeClr val="accent1">
                          <a:lumMod val="75000"/>
                        </a:schemeClr>
                      </a:innerShdw>
                    </a:effectLst>
                    <a:scene3d>
                      <a:camera prst="orthographicFront"/>
                      <a:lightRig rig="threePt" dir="t"/>
                    </a:scene3d>
                    <a:sp3d contourW="19050" prstMaterial="flat">
                      <a:contourClr>
                        <a:schemeClr val="accent1">
                          <a:lumMod val="75000"/>
                        </a:schemeClr>
                      </a:contourClr>
                    </a:sp3d>
                  </c:spPr>
                  <c:extLst>
                    <c:ext xmlns:c16="http://schemas.microsoft.com/office/drawing/2014/chart" uri="{C3380CC4-5D6E-409C-BE32-E72D297353CC}">
                      <c16:uniqueId val="{00000006-569E-472D-8906-4BB076291A4A}"/>
                    </c:ext>
                  </c:extLst>
                </c:dPt>
                <c:dPt>
                  <c:idx val="1"/>
                  <c:bubble3D val="0"/>
                  <c:spPr>
                    <a:solidFill>
                      <a:schemeClr val="accent2">
                        <a:alpha val="90000"/>
                      </a:schemeClr>
                    </a:solidFill>
                    <a:ln w="19050">
                      <a:solidFill>
                        <a:schemeClr val="accent2">
                          <a:lumMod val="75000"/>
                        </a:schemeClr>
                      </a:solidFill>
                    </a:ln>
                    <a:effectLst>
                      <a:innerShdw blurRad="114300">
                        <a:schemeClr val="accent2">
                          <a:lumMod val="75000"/>
                        </a:schemeClr>
                      </a:innerShdw>
                    </a:effectLst>
                    <a:scene3d>
                      <a:camera prst="orthographicFront"/>
                      <a:lightRig rig="threePt" dir="t"/>
                    </a:scene3d>
                    <a:sp3d contourW="19050" prstMaterial="flat">
                      <a:contourClr>
                        <a:schemeClr val="accent2">
                          <a:lumMod val="75000"/>
                        </a:schemeClr>
                      </a:contourClr>
                    </a:sp3d>
                  </c:spPr>
                  <c:extLst>
                    <c:ext xmlns:c16="http://schemas.microsoft.com/office/drawing/2014/chart" uri="{C3380CC4-5D6E-409C-BE32-E72D297353CC}">
                      <c16:uniqueId val="{00000008-569E-472D-8906-4BB076291A4A}"/>
                    </c:ext>
                  </c:extLst>
                </c:dPt>
                <c:dLbls>
                  <c:dLbl>
                    <c:idx val="0"/>
                    <c:spPr>
                      <a:solidFill>
                        <a:schemeClr val="lt1">
                          <a:alpha val="90000"/>
                        </a:schemeClr>
                      </a:solidFill>
                      <a:ln w="12700" cap="flat" cmpd="sng" algn="ctr">
                        <a:solidFill>
                          <a:schemeClr val="accent2"/>
                        </a:solidFill>
                        <a:round/>
                      </a:ln>
                      <a:effectLst>
                        <a:outerShdw blurRad="50800" dist="38100" dir="2700000" algn="tl" rotWithShape="0">
                          <a:schemeClr val="accent2">
                            <a:lumMod val="75000"/>
                            <a:alpha val="40000"/>
                          </a:schemeClr>
                        </a:outerShdw>
                      </a:effectLst>
                    </c:spPr>
                    <c:txPr>
                      <a:bodyPr rot="0" spcFirstLastPara="1" vertOverflow="clip" horzOverflow="clip" vert="horz" wrap="square" lIns="38100" tIns="19050" rIns="38100" bIns="19050" anchor="ctr" anchorCtr="1">
                        <a:spAutoFit/>
                      </a:bodyPr>
                      <a:lstStyle/>
                      <a:p>
                        <a:pPr>
                          <a:defRPr sz="1000" b="0" i="0" u="none" strike="noStrike" kern="1200" baseline="0">
                            <a:solidFill>
                              <a:schemeClr val="accent2"/>
                            </a:solidFill>
                            <a:effectLst/>
                            <a:latin typeface="+mn-lt"/>
                            <a:ea typeface="+mn-ea"/>
                            <a:cs typeface="+mn-cs"/>
                          </a:defRPr>
                        </a:pPr>
                        <a:endParaRPr lang="sl-SI"/>
                      </a:p>
                    </c:txPr>
                    <c:dLblPos val="inEnd"/>
                    <c:showLegendKey val="0"/>
                    <c:showVal val="0"/>
                    <c:showCatName val="1"/>
                    <c:showSerName val="0"/>
                    <c:showPercent val="0"/>
                    <c:showBubbleSize val="0"/>
                    <c:extLst>
                      <c:ext xmlns:c16="http://schemas.microsoft.com/office/drawing/2014/chart" uri="{C3380CC4-5D6E-409C-BE32-E72D297353CC}">
                        <c16:uniqueId val="{00000006-569E-472D-8906-4BB076291A4A}"/>
                      </c:ext>
                    </c:extLst>
                  </c:dLbl>
                  <c:dLbl>
                    <c:idx val="1"/>
                    <c:spPr>
                      <a:solidFill>
                        <a:schemeClr val="lt1">
                          <a:alpha val="90000"/>
                        </a:schemeClr>
                      </a:solidFill>
                      <a:ln w="12700" cap="flat" cmpd="sng" algn="ctr">
                        <a:solidFill>
                          <a:schemeClr val="accent4"/>
                        </a:solidFill>
                        <a:round/>
                      </a:ln>
                      <a:effectLst>
                        <a:outerShdw blurRad="50800" dist="38100" dir="2700000" algn="tl" rotWithShape="0">
                          <a:schemeClr val="accent4">
                            <a:lumMod val="75000"/>
                            <a:alpha val="40000"/>
                          </a:schemeClr>
                        </a:outerShdw>
                      </a:effectLst>
                    </c:spPr>
                    <c:txPr>
                      <a:bodyPr rot="0" spcFirstLastPara="1" vertOverflow="clip" horzOverflow="clip" vert="horz" wrap="square" lIns="38100" tIns="19050" rIns="38100" bIns="19050" anchor="ctr" anchorCtr="1">
                        <a:spAutoFit/>
                      </a:bodyPr>
                      <a:lstStyle/>
                      <a:p>
                        <a:pPr>
                          <a:defRPr sz="1000" b="0" i="0" u="none" strike="noStrike" kern="1200" baseline="0">
                            <a:solidFill>
                              <a:schemeClr val="accent4"/>
                            </a:solidFill>
                            <a:effectLst/>
                            <a:latin typeface="+mn-lt"/>
                            <a:ea typeface="+mn-ea"/>
                            <a:cs typeface="+mn-cs"/>
                          </a:defRPr>
                        </a:pPr>
                        <a:endParaRPr lang="sl-SI"/>
                      </a:p>
                    </c:txPr>
                    <c:dLblPos val="inEnd"/>
                    <c:showLegendKey val="0"/>
                    <c:showVal val="0"/>
                    <c:showCatName val="1"/>
                    <c:showSerName val="0"/>
                    <c:showPercent val="0"/>
                    <c:showBubbleSize val="0"/>
                    <c:extLst>
                      <c:ext xmlns:c16="http://schemas.microsoft.com/office/drawing/2014/chart" uri="{C3380CC4-5D6E-409C-BE32-E72D297353CC}">
                        <c16:uniqueId val="{00000008-569E-472D-8906-4BB076291A4A}"/>
                      </c:ext>
                    </c:extLst>
                  </c:dLbl>
                  <c:spPr>
                    <a:solidFill>
                      <a:sysClr val="window" lastClr="FFFFFF">
                        <a:alpha val="90000"/>
                      </a:sysClr>
                    </a:solidFill>
                    <a:ln w="12700" cap="flat" cmpd="sng" algn="ctr">
                      <a:solidFill>
                        <a:srgbClr val="5B9BD5"/>
                      </a:solidFill>
                      <a:round/>
                    </a:ln>
                    <a:effectLst>
                      <a:outerShdw blurRad="50800" dist="38100" dir="2700000" algn="tl" rotWithShape="0">
                        <a:srgbClr val="5B9BD5">
                          <a:lumMod val="75000"/>
                          <a:alpha val="40000"/>
                        </a:srgbClr>
                      </a:outerShdw>
                    </a:effectLst>
                  </c:spPr>
                  <c:dLblPos val="inEnd"/>
                  <c:showLegendKey val="0"/>
                  <c:showVal val="0"/>
                  <c:showCatName val="1"/>
                  <c:showSerName val="0"/>
                  <c:showPercent val="0"/>
                  <c:showBubbleSize val="0"/>
                  <c:showLeaderLines val="1"/>
                  <c:leaderLines>
                    <c:spPr>
                      <a:ln w="9525">
                        <a:solidFill>
                          <a:schemeClr val="tx1">
                            <a:lumMod val="35000"/>
                            <a:lumOff val="65000"/>
                          </a:schemeClr>
                        </a:solidFill>
                      </a:ln>
                      <a:effectLst/>
                    </c:spPr>
                  </c:leaderLines>
                  <c:extLst>
                    <c:ext uri="{CE6537A1-D6FC-4f65-9D91-7224C49458BB}"/>
                  </c:extLst>
                </c:dLbls>
                <c:cat>
                  <c:strRef>
                    <c:extLst>
                      <c:ext uri="{02D57815-91ED-43cb-92C2-25804820EDAC}">
                        <c15:formulaRef>
                          <c15:sqref>(List3!$H$3,List3!$J$3)</c15:sqref>
                        </c15:formulaRef>
                      </c:ext>
                    </c:extLst>
                    <c:strCache>
                      <c:ptCount val="2"/>
                      <c:pt idx="0">
                        <c:v> KRM ha</c:v>
                      </c:pt>
                      <c:pt idx="1">
                        <c:v> KRM ha OMD</c:v>
                      </c:pt>
                    </c:strCache>
                  </c:strRef>
                </c:cat>
                <c:val>
                  <c:numRef>
                    <c:extLst>
                      <c:ext uri="{02D57815-91ED-43cb-92C2-25804820EDAC}">
                        <c15:formulaRef>
                          <c15:sqref>(List3!$H$4,List3!$J$4)</c15:sqref>
                        </c15:formulaRef>
                      </c:ext>
                    </c:extLst>
                    <c:numCache>
                      <c:formatCode>#,##0.00</c:formatCode>
                      <c:ptCount val="2"/>
                      <c:pt idx="0">
                        <c:v>33114.450000000041</c:v>
                      </c:pt>
                      <c:pt idx="1">
                        <c:v>22129.36999999997</c:v>
                      </c:pt>
                    </c:numCache>
                  </c:numRef>
                </c:val>
                <c:extLst>
                  <c:ext xmlns:c16="http://schemas.microsoft.com/office/drawing/2014/chart" uri="{C3380CC4-5D6E-409C-BE32-E72D297353CC}">
                    <c16:uniqueId val="{00000009-569E-472D-8906-4BB076291A4A}"/>
                  </c:ext>
                </c:extLst>
              </c15:ser>
            </c15:filteredPieSeries>
            <c15:filteredPieSeries>
              <c15:ser>
                <c:idx val="1"/>
                <c:order val="1"/>
                <c:tx>
                  <c:strRef>
                    <c:extLst xmlns:c15="http://schemas.microsoft.com/office/drawing/2012/chart">
                      <c:ext xmlns:c15="http://schemas.microsoft.com/office/drawing/2012/chart" uri="{02D57815-91ED-43cb-92C2-25804820EDAC}">
                        <c15:formulaRef>
                          <c15:sqref>List3!$F$5</c15:sqref>
                        </c15:formulaRef>
                      </c:ext>
                    </c:extLst>
                    <c:strCache>
                      <c:ptCount val="1"/>
                      <c:pt idx="0">
                        <c:v>Goriška</c:v>
                      </c:pt>
                    </c:strCache>
                  </c:strRef>
                </c:tx>
                <c:dPt>
                  <c:idx val="0"/>
                  <c:bubble3D val="0"/>
                  <c:spPr>
                    <a:solidFill>
                      <a:schemeClr val="accent1">
                        <a:alpha val="90000"/>
                      </a:schemeClr>
                    </a:solidFill>
                    <a:ln w="19050">
                      <a:solidFill>
                        <a:schemeClr val="accent1">
                          <a:lumMod val="75000"/>
                        </a:schemeClr>
                      </a:solidFill>
                    </a:ln>
                    <a:effectLst>
                      <a:innerShdw blurRad="114300">
                        <a:schemeClr val="accent1">
                          <a:lumMod val="75000"/>
                        </a:schemeClr>
                      </a:innerShdw>
                    </a:effectLst>
                    <a:scene3d>
                      <a:camera prst="orthographicFront"/>
                      <a:lightRig rig="threePt" dir="t"/>
                    </a:scene3d>
                    <a:sp3d contourW="19050" prstMaterial="flat">
                      <a:contourClr>
                        <a:schemeClr val="accent1">
                          <a:lumMod val="75000"/>
                        </a:schemeClr>
                      </a:contourClr>
                    </a:sp3d>
                  </c:spPr>
                  <c:extLst xmlns:c15="http://schemas.microsoft.com/office/drawing/2012/chart">
                    <c:ext xmlns:c16="http://schemas.microsoft.com/office/drawing/2014/chart" uri="{C3380CC4-5D6E-409C-BE32-E72D297353CC}">
                      <c16:uniqueId val="{0000000B-569E-472D-8906-4BB076291A4A}"/>
                    </c:ext>
                  </c:extLst>
                </c:dPt>
                <c:dPt>
                  <c:idx val="1"/>
                  <c:bubble3D val="0"/>
                  <c:spPr>
                    <a:solidFill>
                      <a:schemeClr val="accent2">
                        <a:alpha val="90000"/>
                      </a:schemeClr>
                    </a:solidFill>
                    <a:ln w="19050">
                      <a:solidFill>
                        <a:schemeClr val="accent2">
                          <a:lumMod val="75000"/>
                        </a:schemeClr>
                      </a:solidFill>
                    </a:ln>
                    <a:effectLst>
                      <a:innerShdw blurRad="114300">
                        <a:schemeClr val="accent2">
                          <a:lumMod val="75000"/>
                        </a:schemeClr>
                      </a:innerShdw>
                    </a:effectLst>
                    <a:scene3d>
                      <a:camera prst="orthographicFront"/>
                      <a:lightRig rig="threePt" dir="t"/>
                    </a:scene3d>
                    <a:sp3d contourW="19050" prstMaterial="flat">
                      <a:contourClr>
                        <a:schemeClr val="accent2">
                          <a:lumMod val="75000"/>
                        </a:schemeClr>
                      </a:contourClr>
                    </a:sp3d>
                  </c:spPr>
                  <c:extLst xmlns:c15="http://schemas.microsoft.com/office/drawing/2012/chart">
                    <c:ext xmlns:c16="http://schemas.microsoft.com/office/drawing/2014/chart" uri="{C3380CC4-5D6E-409C-BE32-E72D297353CC}">
                      <c16:uniqueId val="{0000000D-569E-472D-8906-4BB076291A4A}"/>
                    </c:ext>
                  </c:extLst>
                </c:dPt>
                <c:dLbls>
                  <c:dLbl>
                    <c:idx val="0"/>
                    <c:spPr>
                      <a:solidFill>
                        <a:schemeClr val="lt1">
                          <a:alpha val="90000"/>
                        </a:schemeClr>
                      </a:solidFill>
                      <a:ln w="12700" cap="flat" cmpd="sng" algn="ctr">
                        <a:solidFill>
                          <a:schemeClr val="accent2"/>
                        </a:solidFill>
                        <a:round/>
                      </a:ln>
                      <a:effectLst>
                        <a:outerShdw blurRad="50800" dist="38100" dir="2700000" algn="tl" rotWithShape="0">
                          <a:schemeClr val="accent2">
                            <a:lumMod val="75000"/>
                            <a:alpha val="40000"/>
                          </a:schemeClr>
                        </a:outerShdw>
                      </a:effectLst>
                    </c:spPr>
                    <c:txPr>
                      <a:bodyPr rot="0" spcFirstLastPara="1" vertOverflow="clip" horzOverflow="clip" vert="horz" wrap="square" lIns="38100" tIns="19050" rIns="38100" bIns="19050" anchor="ctr" anchorCtr="1">
                        <a:spAutoFit/>
                      </a:bodyPr>
                      <a:lstStyle/>
                      <a:p>
                        <a:pPr>
                          <a:defRPr sz="1000" b="0" i="0" u="none" strike="noStrike" kern="1200" baseline="0">
                            <a:solidFill>
                              <a:schemeClr val="accent2"/>
                            </a:solidFill>
                            <a:effectLst/>
                            <a:latin typeface="+mn-lt"/>
                            <a:ea typeface="+mn-ea"/>
                            <a:cs typeface="+mn-cs"/>
                          </a:defRPr>
                        </a:pPr>
                        <a:endParaRPr lang="sl-SI"/>
                      </a:p>
                    </c:txPr>
                    <c:dLblPos val="inEnd"/>
                    <c:showLegendKey val="0"/>
                    <c:showVal val="0"/>
                    <c:showCatName val="1"/>
                    <c:showSerName val="0"/>
                    <c:showPercent val="0"/>
                    <c:showBubbleSize val="0"/>
                    <c:extLst>
                      <c:ext xmlns:c16="http://schemas.microsoft.com/office/drawing/2014/chart" uri="{C3380CC4-5D6E-409C-BE32-E72D297353CC}">
                        <c16:uniqueId val="{0000000B-569E-472D-8906-4BB076291A4A}"/>
                      </c:ext>
                    </c:extLst>
                  </c:dLbl>
                  <c:dLbl>
                    <c:idx val="1"/>
                    <c:spPr>
                      <a:solidFill>
                        <a:schemeClr val="lt1">
                          <a:alpha val="90000"/>
                        </a:schemeClr>
                      </a:solidFill>
                      <a:ln w="12700" cap="flat" cmpd="sng" algn="ctr">
                        <a:solidFill>
                          <a:schemeClr val="accent4"/>
                        </a:solidFill>
                        <a:round/>
                      </a:ln>
                      <a:effectLst>
                        <a:outerShdw blurRad="50800" dist="38100" dir="2700000" algn="tl" rotWithShape="0">
                          <a:schemeClr val="accent4">
                            <a:lumMod val="75000"/>
                            <a:alpha val="40000"/>
                          </a:schemeClr>
                        </a:outerShdw>
                      </a:effectLst>
                    </c:spPr>
                    <c:txPr>
                      <a:bodyPr rot="0" spcFirstLastPara="1" vertOverflow="clip" horzOverflow="clip" vert="horz" wrap="square" lIns="38100" tIns="19050" rIns="38100" bIns="19050" anchor="ctr" anchorCtr="1">
                        <a:spAutoFit/>
                      </a:bodyPr>
                      <a:lstStyle/>
                      <a:p>
                        <a:pPr>
                          <a:defRPr sz="1000" b="0" i="0" u="none" strike="noStrike" kern="1200" baseline="0">
                            <a:solidFill>
                              <a:schemeClr val="accent4"/>
                            </a:solidFill>
                            <a:effectLst/>
                            <a:latin typeface="+mn-lt"/>
                            <a:ea typeface="+mn-ea"/>
                            <a:cs typeface="+mn-cs"/>
                          </a:defRPr>
                        </a:pPr>
                        <a:endParaRPr lang="sl-SI"/>
                      </a:p>
                    </c:txPr>
                    <c:dLblPos val="inEnd"/>
                    <c:showLegendKey val="0"/>
                    <c:showVal val="0"/>
                    <c:showCatName val="1"/>
                    <c:showSerName val="0"/>
                    <c:showPercent val="0"/>
                    <c:showBubbleSize val="0"/>
                    <c:extLst>
                      <c:ext xmlns:c16="http://schemas.microsoft.com/office/drawing/2014/chart" uri="{C3380CC4-5D6E-409C-BE32-E72D297353CC}">
                        <c16:uniqueId val="{0000000D-569E-472D-8906-4BB076291A4A}"/>
                      </c:ext>
                    </c:extLst>
                  </c:dLbl>
                  <c:spPr>
                    <a:solidFill>
                      <a:sysClr val="window" lastClr="FFFFFF">
                        <a:alpha val="90000"/>
                      </a:sysClr>
                    </a:solidFill>
                    <a:ln w="12700" cap="flat" cmpd="sng" algn="ctr">
                      <a:solidFill>
                        <a:srgbClr val="ED7D31"/>
                      </a:solidFill>
                      <a:round/>
                    </a:ln>
                    <a:effectLst>
                      <a:outerShdw blurRad="50800" dist="38100" dir="2700000" algn="tl" rotWithShape="0">
                        <a:srgbClr val="ED7D31">
                          <a:lumMod val="75000"/>
                          <a:alpha val="40000"/>
                        </a:srgbClr>
                      </a:outerShdw>
                    </a:effectLst>
                  </c:spPr>
                  <c:dLblPos val="inEnd"/>
                  <c:showLegendKey val="0"/>
                  <c:showVal val="0"/>
                  <c:showCatName val="1"/>
                  <c:showSerName val="0"/>
                  <c:showPercent val="0"/>
                  <c:showBubbleSize val="0"/>
                  <c:showLeaderLines val="1"/>
                  <c:leaderLines>
                    <c:spPr>
                      <a:ln w="9525">
                        <a:solidFill>
                          <a:schemeClr val="tx1">
                            <a:lumMod val="35000"/>
                            <a:lumOff val="65000"/>
                          </a:schemeClr>
                        </a:solidFill>
                      </a:ln>
                      <a:effectLst/>
                    </c:spPr>
                  </c:leaderLines>
                  <c:extLst xmlns:c15="http://schemas.microsoft.com/office/drawing/2012/chart">
                    <c:ext xmlns:c15="http://schemas.microsoft.com/office/drawing/2012/chart" uri="{CE6537A1-D6FC-4f65-9D91-7224C49458BB}"/>
                  </c:extLst>
                </c:dLbls>
                <c:cat>
                  <c:strRef>
                    <c:extLst xmlns:c15="http://schemas.microsoft.com/office/drawing/2012/chart">
                      <c:ext xmlns:c15="http://schemas.microsoft.com/office/drawing/2012/chart" uri="{02D57815-91ED-43cb-92C2-25804820EDAC}">
                        <c15:formulaRef>
                          <c15:sqref>(List3!$H$3,List3!$J$3)</c15:sqref>
                        </c15:formulaRef>
                      </c:ext>
                    </c:extLst>
                    <c:strCache>
                      <c:ptCount val="2"/>
                      <c:pt idx="0">
                        <c:v> KRM ha</c:v>
                      </c:pt>
                      <c:pt idx="1">
                        <c:v> KRM ha OMD</c:v>
                      </c:pt>
                    </c:strCache>
                  </c:strRef>
                </c:cat>
                <c:val>
                  <c:numRef>
                    <c:extLst xmlns:c15="http://schemas.microsoft.com/office/drawing/2012/chart">
                      <c:ext xmlns:c15="http://schemas.microsoft.com/office/drawing/2012/chart" uri="{02D57815-91ED-43cb-92C2-25804820EDAC}">
                        <c15:formulaRef>
                          <c15:sqref>(List3!$H$5,List3!$J$5)</c15:sqref>
                        </c15:formulaRef>
                      </c:ext>
                    </c:extLst>
                    <c:numCache>
                      <c:formatCode>#,##0.00</c:formatCode>
                      <c:ptCount val="2"/>
                      <c:pt idx="0">
                        <c:v>30289.639999999996</c:v>
                      </c:pt>
                      <c:pt idx="1">
                        <c:v>29364.089999999989</c:v>
                      </c:pt>
                    </c:numCache>
                  </c:numRef>
                </c:val>
                <c:extLst xmlns:c15="http://schemas.microsoft.com/office/drawing/2012/chart">
                  <c:ext xmlns:c16="http://schemas.microsoft.com/office/drawing/2014/chart" uri="{C3380CC4-5D6E-409C-BE32-E72D297353CC}">
                    <c16:uniqueId val="{0000000E-569E-472D-8906-4BB076291A4A}"/>
                  </c:ext>
                </c:extLst>
              </c15:ser>
            </c15:filteredPieSeries>
            <c15:filteredPieSeries>
              <c15:ser>
                <c:idx val="2"/>
                <c:order val="2"/>
                <c:tx>
                  <c:strRef>
                    <c:extLst xmlns:c15="http://schemas.microsoft.com/office/drawing/2012/chart">
                      <c:ext xmlns:c15="http://schemas.microsoft.com/office/drawing/2012/chart" uri="{02D57815-91ED-43cb-92C2-25804820EDAC}">
                        <c15:formulaRef>
                          <c15:sqref>List3!$F$6</c15:sqref>
                        </c15:formulaRef>
                      </c:ext>
                    </c:extLst>
                    <c:strCache>
                      <c:ptCount val="1"/>
                      <c:pt idx="0">
                        <c:v>Jugovzhodna Slovenija</c:v>
                      </c:pt>
                    </c:strCache>
                  </c:strRef>
                </c:tx>
                <c:dPt>
                  <c:idx val="0"/>
                  <c:bubble3D val="0"/>
                  <c:spPr>
                    <a:solidFill>
                      <a:schemeClr val="accent1">
                        <a:alpha val="90000"/>
                      </a:schemeClr>
                    </a:solidFill>
                    <a:ln w="19050">
                      <a:solidFill>
                        <a:schemeClr val="accent1">
                          <a:lumMod val="75000"/>
                        </a:schemeClr>
                      </a:solidFill>
                    </a:ln>
                    <a:effectLst>
                      <a:innerShdw blurRad="114300">
                        <a:schemeClr val="accent1">
                          <a:lumMod val="75000"/>
                        </a:schemeClr>
                      </a:innerShdw>
                    </a:effectLst>
                    <a:scene3d>
                      <a:camera prst="orthographicFront"/>
                      <a:lightRig rig="threePt" dir="t"/>
                    </a:scene3d>
                    <a:sp3d contourW="19050" prstMaterial="flat">
                      <a:contourClr>
                        <a:schemeClr val="accent1">
                          <a:lumMod val="75000"/>
                        </a:schemeClr>
                      </a:contourClr>
                    </a:sp3d>
                  </c:spPr>
                  <c:extLst xmlns:c15="http://schemas.microsoft.com/office/drawing/2012/chart">
                    <c:ext xmlns:c16="http://schemas.microsoft.com/office/drawing/2014/chart" uri="{C3380CC4-5D6E-409C-BE32-E72D297353CC}">
                      <c16:uniqueId val="{00000010-569E-472D-8906-4BB076291A4A}"/>
                    </c:ext>
                  </c:extLst>
                </c:dPt>
                <c:dPt>
                  <c:idx val="1"/>
                  <c:bubble3D val="0"/>
                  <c:spPr>
                    <a:solidFill>
                      <a:schemeClr val="accent2">
                        <a:alpha val="90000"/>
                      </a:schemeClr>
                    </a:solidFill>
                    <a:ln w="19050">
                      <a:solidFill>
                        <a:schemeClr val="accent2">
                          <a:lumMod val="75000"/>
                        </a:schemeClr>
                      </a:solidFill>
                    </a:ln>
                    <a:effectLst>
                      <a:innerShdw blurRad="114300">
                        <a:schemeClr val="accent2">
                          <a:lumMod val="75000"/>
                        </a:schemeClr>
                      </a:innerShdw>
                    </a:effectLst>
                    <a:scene3d>
                      <a:camera prst="orthographicFront"/>
                      <a:lightRig rig="threePt" dir="t"/>
                    </a:scene3d>
                    <a:sp3d contourW="19050" prstMaterial="flat">
                      <a:contourClr>
                        <a:schemeClr val="accent2">
                          <a:lumMod val="75000"/>
                        </a:schemeClr>
                      </a:contourClr>
                    </a:sp3d>
                  </c:spPr>
                  <c:extLst xmlns:c15="http://schemas.microsoft.com/office/drawing/2012/chart">
                    <c:ext xmlns:c16="http://schemas.microsoft.com/office/drawing/2014/chart" uri="{C3380CC4-5D6E-409C-BE32-E72D297353CC}">
                      <c16:uniqueId val="{00000012-569E-472D-8906-4BB076291A4A}"/>
                    </c:ext>
                  </c:extLst>
                </c:dPt>
                <c:dLbls>
                  <c:dLbl>
                    <c:idx val="0"/>
                    <c:spPr>
                      <a:solidFill>
                        <a:schemeClr val="lt1">
                          <a:alpha val="90000"/>
                        </a:schemeClr>
                      </a:solidFill>
                      <a:ln w="12700" cap="flat" cmpd="sng" algn="ctr">
                        <a:solidFill>
                          <a:schemeClr val="accent2"/>
                        </a:solidFill>
                        <a:round/>
                      </a:ln>
                      <a:effectLst>
                        <a:outerShdw blurRad="50800" dist="38100" dir="2700000" algn="tl" rotWithShape="0">
                          <a:schemeClr val="accent2">
                            <a:lumMod val="75000"/>
                            <a:alpha val="40000"/>
                          </a:schemeClr>
                        </a:outerShdw>
                      </a:effectLst>
                    </c:spPr>
                    <c:txPr>
                      <a:bodyPr rot="0" spcFirstLastPara="1" vertOverflow="clip" horzOverflow="clip" vert="horz" wrap="square" lIns="38100" tIns="19050" rIns="38100" bIns="19050" anchor="ctr" anchorCtr="1">
                        <a:spAutoFit/>
                      </a:bodyPr>
                      <a:lstStyle/>
                      <a:p>
                        <a:pPr>
                          <a:defRPr sz="1000" b="0" i="0" u="none" strike="noStrike" kern="1200" baseline="0">
                            <a:solidFill>
                              <a:schemeClr val="accent2"/>
                            </a:solidFill>
                            <a:effectLst/>
                            <a:latin typeface="+mn-lt"/>
                            <a:ea typeface="+mn-ea"/>
                            <a:cs typeface="+mn-cs"/>
                          </a:defRPr>
                        </a:pPr>
                        <a:endParaRPr lang="sl-SI"/>
                      </a:p>
                    </c:txPr>
                    <c:dLblPos val="inEnd"/>
                    <c:showLegendKey val="0"/>
                    <c:showVal val="0"/>
                    <c:showCatName val="1"/>
                    <c:showSerName val="0"/>
                    <c:showPercent val="0"/>
                    <c:showBubbleSize val="0"/>
                    <c:extLst>
                      <c:ext xmlns:c16="http://schemas.microsoft.com/office/drawing/2014/chart" uri="{C3380CC4-5D6E-409C-BE32-E72D297353CC}">
                        <c16:uniqueId val="{00000010-569E-472D-8906-4BB076291A4A}"/>
                      </c:ext>
                    </c:extLst>
                  </c:dLbl>
                  <c:dLbl>
                    <c:idx val="1"/>
                    <c:spPr>
                      <a:solidFill>
                        <a:schemeClr val="lt1">
                          <a:alpha val="90000"/>
                        </a:schemeClr>
                      </a:solidFill>
                      <a:ln w="12700" cap="flat" cmpd="sng" algn="ctr">
                        <a:solidFill>
                          <a:schemeClr val="accent4"/>
                        </a:solidFill>
                        <a:round/>
                      </a:ln>
                      <a:effectLst>
                        <a:outerShdw blurRad="50800" dist="38100" dir="2700000" algn="tl" rotWithShape="0">
                          <a:schemeClr val="accent4">
                            <a:lumMod val="75000"/>
                            <a:alpha val="40000"/>
                          </a:schemeClr>
                        </a:outerShdw>
                      </a:effectLst>
                    </c:spPr>
                    <c:txPr>
                      <a:bodyPr rot="0" spcFirstLastPara="1" vertOverflow="clip" horzOverflow="clip" vert="horz" wrap="square" lIns="38100" tIns="19050" rIns="38100" bIns="19050" anchor="ctr" anchorCtr="1">
                        <a:spAutoFit/>
                      </a:bodyPr>
                      <a:lstStyle/>
                      <a:p>
                        <a:pPr>
                          <a:defRPr sz="1000" b="0" i="0" u="none" strike="noStrike" kern="1200" baseline="0">
                            <a:solidFill>
                              <a:schemeClr val="accent4"/>
                            </a:solidFill>
                            <a:effectLst/>
                            <a:latin typeface="+mn-lt"/>
                            <a:ea typeface="+mn-ea"/>
                            <a:cs typeface="+mn-cs"/>
                          </a:defRPr>
                        </a:pPr>
                        <a:endParaRPr lang="sl-SI"/>
                      </a:p>
                    </c:txPr>
                    <c:dLblPos val="inEnd"/>
                    <c:showLegendKey val="0"/>
                    <c:showVal val="0"/>
                    <c:showCatName val="1"/>
                    <c:showSerName val="0"/>
                    <c:showPercent val="0"/>
                    <c:showBubbleSize val="0"/>
                    <c:extLst>
                      <c:ext xmlns:c16="http://schemas.microsoft.com/office/drawing/2014/chart" uri="{C3380CC4-5D6E-409C-BE32-E72D297353CC}">
                        <c16:uniqueId val="{00000012-569E-472D-8906-4BB076291A4A}"/>
                      </c:ext>
                    </c:extLst>
                  </c:dLbl>
                  <c:spPr>
                    <a:solidFill>
                      <a:sysClr val="window" lastClr="FFFFFF">
                        <a:alpha val="90000"/>
                      </a:sysClr>
                    </a:solidFill>
                    <a:ln w="12700" cap="flat" cmpd="sng" algn="ctr">
                      <a:solidFill>
                        <a:srgbClr val="A5A5A5"/>
                      </a:solidFill>
                      <a:round/>
                    </a:ln>
                    <a:effectLst>
                      <a:outerShdw blurRad="50800" dist="38100" dir="2700000" algn="tl" rotWithShape="0">
                        <a:srgbClr val="A5A5A5">
                          <a:lumMod val="75000"/>
                          <a:alpha val="40000"/>
                        </a:srgbClr>
                      </a:outerShdw>
                    </a:effectLst>
                  </c:spPr>
                  <c:dLblPos val="inEnd"/>
                  <c:showLegendKey val="0"/>
                  <c:showVal val="0"/>
                  <c:showCatName val="1"/>
                  <c:showSerName val="0"/>
                  <c:showPercent val="0"/>
                  <c:showBubbleSize val="0"/>
                  <c:showLeaderLines val="1"/>
                  <c:leaderLines>
                    <c:spPr>
                      <a:ln w="9525">
                        <a:solidFill>
                          <a:schemeClr val="tx1">
                            <a:lumMod val="35000"/>
                            <a:lumOff val="65000"/>
                          </a:schemeClr>
                        </a:solidFill>
                      </a:ln>
                      <a:effectLst/>
                    </c:spPr>
                  </c:leaderLines>
                  <c:extLst xmlns:c15="http://schemas.microsoft.com/office/drawing/2012/chart">
                    <c:ext xmlns:c15="http://schemas.microsoft.com/office/drawing/2012/chart" uri="{CE6537A1-D6FC-4f65-9D91-7224C49458BB}"/>
                  </c:extLst>
                </c:dLbls>
                <c:cat>
                  <c:strRef>
                    <c:extLst xmlns:c15="http://schemas.microsoft.com/office/drawing/2012/chart">
                      <c:ext xmlns:c15="http://schemas.microsoft.com/office/drawing/2012/chart" uri="{02D57815-91ED-43cb-92C2-25804820EDAC}">
                        <c15:formulaRef>
                          <c15:sqref>(List3!$H$3,List3!$J$3)</c15:sqref>
                        </c15:formulaRef>
                      </c:ext>
                    </c:extLst>
                    <c:strCache>
                      <c:ptCount val="2"/>
                      <c:pt idx="0">
                        <c:v> KRM ha</c:v>
                      </c:pt>
                      <c:pt idx="1">
                        <c:v> KRM ha OMD</c:v>
                      </c:pt>
                    </c:strCache>
                  </c:strRef>
                </c:cat>
                <c:val>
                  <c:numRef>
                    <c:extLst xmlns:c15="http://schemas.microsoft.com/office/drawing/2012/chart">
                      <c:ext xmlns:c15="http://schemas.microsoft.com/office/drawing/2012/chart" uri="{02D57815-91ED-43cb-92C2-25804820EDAC}">
                        <c15:formulaRef>
                          <c15:sqref>(List3!$H$6,List3!$J$6)</c15:sqref>
                        </c15:formulaRef>
                      </c:ext>
                    </c:extLst>
                    <c:numCache>
                      <c:formatCode>#,##0.00</c:formatCode>
                      <c:ptCount val="2"/>
                      <c:pt idx="0">
                        <c:v>45995.910000000025</c:v>
                      </c:pt>
                      <c:pt idx="1">
                        <c:v>39304.459999999803</c:v>
                      </c:pt>
                    </c:numCache>
                  </c:numRef>
                </c:val>
                <c:extLst xmlns:c15="http://schemas.microsoft.com/office/drawing/2012/chart">
                  <c:ext xmlns:c16="http://schemas.microsoft.com/office/drawing/2014/chart" uri="{C3380CC4-5D6E-409C-BE32-E72D297353CC}">
                    <c16:uniqueId val="{00000013-569E-472D-8906-4BB076291A4A}"/>
                  </c:ext>
                </c:extLst>
              </c15:ser>
            </c15:filteredPieSeries>
            <c15:filteredPieSeries>
              <c15:ser>
                <c:idx val="3"/>
                <c:order val="3"/>
                <c:tx>
                  <c:strRef>
                    <c:extLst xmlns:c15="http://schemas.microsoft.com/office/drawing/2012/chart">
                      <c:ext xmlns:c15="http://schemas.microsoft.com/office/drawing/2012/chart" uri="{02D57815-91ED-43cb-92C2-25804820EDAC}">
                        <c15:formulaRef>
                          <c15:sqref>List3!$F$7</c15:sqref>
                        </c15:formulaRef>
                      </c:ext>
                    </c:extLst>
                    <c:strCache>
                      <c:ptCount val="1"/>
                      <c:pt idx="0">
                        <c:v>Koroška</c:v>
                      </c:pt>
                    </c:strCache>
                  </c:strRef>
                </c:tx>
                <c:dPt>
                  <c:idx val="0"/>
                  <c:bubble3D val="0"/>
                  <c:spPr>
                    <a:solidFill>
                      <a:schemeClr val="accent1">
                        <a:alpha val="90000"/>
                      </a:schemeClr>
                    </a:solidFill>
                    <a:ln w="19050">
                      <a:solidFill>
                        <a:schemeClr val="accent1">
                          <a:lumMod val="75000"/>
                        </a:schemeClr>
                      </a:solidFill>
                    </a:ln>
                    <a:effectLst>
                      <a:innerShdw blurRad="114300">
                        <a:schemeClr val="accent1">
                          <a:lumMod val="75000"/>
                        </a:schemeClr>
                      </a:innerShdw>
                    </a:effectLst>
                    <a:scene3d>
                      <a:camera prst="orthographicFront"/>
                      <a:lightRig rig="threePt" dir="t"/>
                    </a:scene3d>
                    <a:sp3d contourW="19050" prstMaterial="flat">
                      <a:contourClr>
                        <a:schemeClr val="accent1">
                          <a:lumMod val="75000"/>
                        </a:schemeClr>
                      </a:contourClr>
                    </a:sp3d>
                  </c:spPr>
                  <c:extLst xmlns:c15="http://schemas.microsoft.com/office/drawing/2012/chart">
                    <c:ext xmlns:c16="http://schemas.microsoft.com/office/drawing/2014/chart" uri="{C3380CC4-5D6E-409C-BE32-E72D297353CC}">
                      <c16:uniqueId val="{00000015-569E-472D-8906-4BB076291A4A}"/>
                    </c:ext>
                  </c:extLst>
                </c:dPt>
                <c:dPt>
                  <c:idx val="1"/>
                  <c:bubble3D val="0"/>
                  <c:spPr>
                    <a:solidFill>
                      <a:schemeClr val="accent2">
                        <a:alpha val="90000"/>
                      </a:schemeClr>
                    </a:solidFill>
                    <a:ln w="19050">
                      <a:solidFill>
                        <a:schemeClr val="accent2">
                          <a:lumMod val="75000"/>
                        </a:schemeClr>
                      </a:solidFill>
                    </a:ln>
                    <a:effectLst>
                      <a:innerShdw blurRad="114300">
                        <a:schemeClr val="accent2">
                          <a:lumMod val="75000"/>
                        </a:schemeClr>
                      </a:innerShdw>
                    </a:effectLst>
                    <a:scene3d>
                      <a:camera prst="orthographicFront"/>
                      <a:lightRig rig="threePt" dir="t"/>
                    </a:scene3d>
                    <a:sp3d contourW="19050" prstMaterial="flat">
                      <a:contourClr>
                        <a:schemeClr val="accent2">
                          <a:lumMod val="75000"/>
                        </a:schemeClr>
                      </a:contourClr>
                    </a:sp3d>
                  </c:spPr>
                  <c:extLst xmlns:c15="http://schemas.microsoft.com/office/drawing/2012/chart">
                    <c:ext xmlns:c16="http://schemas.microsoft.com/office/drawing/2014/chart" uri="{C3380CC4-5D6E-409C-BE32-E72D297353CC}">
                      <c16:uniqueId val="{00000017-569E-472D-8906-4BB076291A4A}"/>
                    </c:ext>
                  </c:extLst>
                </c:dPt>
                <c:dLbls>
                  <c:dLbl>
                    <c:idx val="0"/>
                    <c:spPr>
                      <a:solidFill>
                        <a:schemeClr val="lt1">
                          <a:alpha val="90000"/>
                        </a:schemeClr>
                      </a:solidFill>
                      <a:ln w="12700" cap="flat" cmpd="sng" algn="ctr">
                        <a:solidFill>
                          <a:schemeClr val="accent2"/>
                        </a:solidFill>
                        <a:round/>
                      </a:ln>
                      <a:effectLst>
                        <a:outerShdw blurRad="50800" dist="38100" dir="2700000" algn="tl" rotWithShape="0">
                          <a:schemeClr val="accent2">
                            <a:lumMod val="75000"/>
                            <a:alpha val="40000"/>
                          </a:schemeClr>
                        </a:outerShdw>
                      </a:effectLst>
                    </c:spPr>
                    <c:txPr>
                      <a:bodyPr rot="0" spcFirstLastPara="1" vertOverflow="clip" horzOverflow="clip" vert="horz" wrap="square" lIns="38100" tIns="19050" rIns="38100" bIns="19050" anchor="ctr" anchorCtr="1">
                        <a:spAutoFit/>
                      </a:bodyPr>
                      <a:lstStyle/>
                      <a:p>
                        <a:pPr>
                          <a:defRPr sz="1000" b="0" i="0" u="none" strike="noStrike" kern="1200" baseline="0">
                            <a:solidFill>
                              <a:schemeClr val="accent2"/>
                            </a:solidFill>
                            <a:effectLst/>
                            <a:latin typeface="+mn-lt"/>
                            <a:ea typeface="+mn-ea"/>
                            <a:cs typeface="+mn-cs"/>
                          </a:defRPr>
                        </a:pPr>
                        <a:endParaRPr lang="sl-SI"/>
                      </a:p>
                    </c:txPr>
                    <c:dLblPos val="inEnd"/>
                    <c:showLegendKey val="0"/>
                    <c:showVal val="0"/>
                    <c:showCatName val="1"/>
                    <c:showSerName val="0"/>
                    <c:showPercent val="0"/>
                    <c:showBubbleSize val="0"/>
                    <c:extLst>
                      <c:ext xmlns:c16="http://schemas.microsoft.com/office/drawing/2014/chart" uri="{C3380CC4-5D6E-409C-BE32-E72D297353CC}">
                        <c16:uniqueId val="{00000015-569E-472D-8906-4BB076291A4A}"/>
                      </c:ext>
                    </c:extLst>
                  </c:dLbl>
                  <c:dLbl>
                    <c:idx val="1"/>
                    <c:spPr>
                      <a:solidFill>
                        <a:schemeClr val="lt1">
                          <a:alpha val="90000"/>
                        </a:schemeClr>
                      </a:solidFill>
                      <a:ln w="12700" cap="flat" cmpd="sng" algn="ctr">
                        <a:solidFill>
                          <a:schemeClr val="accent4"/>
                        </a:solidFill>
                        <a:round/>
                      </a:ln>
                      <a:effectLst>
                        <a:outerShdw blurRad="50800" dist="38100" dir="2700000" algn="tl" rotWithShape="0">
                          <a:schemeClr val="accent4">
                            <a:lumMod val="75000"/>
                            <a:alpha val="40000"/>
                          </a:schemeClr>
                        </a:outerShdw>
                      </a:effectLst>
                    </c:spPr>
                    <c:txPr>
                      <a:bodyPr rot="0" spcFirstLastPara="1" vertOverflow="clip" horzOverflow="clip" vert="horz" wrap="square" lIns="38100" tIns="19050" rIns="38100" bIns="19050" anchor="ctr" anchorCtr="1">
                        <a:spAutoFit/>
                      </a:bodyPr>
                      <a:lstStyle/>
                      <a:p>
                        <a:pPr>
                          <a:defRPr sz="1000" b="0" i="0" u="none" strike="noStrike" kern="1200" baseline="0">
                            <a:solidFill>
                              <a:schemeClr val="accent4"/>
                            </a:solidFill>
                            <a:effectLst/>
                            <a:latin typeface="+mn-lt"/>
                            <a:ea typeface="+mn-ea"/>
                            <a:cs typeface="+mn-cs"/>
                          </a:defRPr>
                        </a:pPr>
                        <a:endParaRPr lang="sl-SI"/>
                      </a:p>
                    </c:txPr>
                    <c:dLblPos val="inEnd"/>
                    <c:showLegendKey val="0"/>
                    <c:showVal val="0"/>
                    <c:showCatName val="1"/>
                    <c:showSerName val="0"/>
                    <c:showPercent val="0"/>
                    <c:showBubbleSize val="0"/>
                    <c:extLst>
                      <c:ext xmlns:c16="http://schemas.microsoft.com/office/drawing/2014/chart" uri="{C3380CC4-5D6E-409C-BE32-E72D297353CC}">
                        <c16:uniqueId val="{00000017-569E-472D-8906-4BB076291A4A}"/>
                      </c:ext>
                    </c:extLst>
                  </c:dLbl>
                  <c:spPr>
                    <a:solidFill>
                      <a:sysClr val="window" lastClr="FFFFFF">
                        <a:alpha val="90000"/>
                      </a:sysClr>
                    </a:solidFill>
                    <a:ln w="12700" cap="flat" cmpd="sng" algn="ctr">
                      <a:solidFill>
                        <a:srgbClr val="FFC000"/>
                      </a:solidFill>
                      <a:round/>
                    </a:ln>
                    <a:effectLst>
                      <a:outerShdw blurRad="50800" dist="38100" dir="2700000" algn="tl" rotWithShape="0">
                        <a:srgbClr val="FFC000">
                          <a:lumMod val="75000"/>
                          <a:alpha val="40000"/>
                        </a:srgbClr>
                      </a:outerShdw>
                    </a:effectLst>
                  </c:spPr>
                  <c:dLblPos val="inEnd"/>
                  <c:showLegendKey val="0"/>
                  <c:showVal val="0"/>
                  <c:showCatName val="1"/>
                  <c:showSerName val="0"/>
                  <c:showPercent val="0"/>
                  <c:showBubbleSize val="0"/>
                  <c:showLeaderLines val="1"/>
                  <c:leaderLines>
                    <c:spPr>
                      <a:ln w="9525">
                        <a:solidFill>
                          <a:schemeClr val="tx1">
                            <a:lumMod val="35000"/>
                            <a:lumOff val="65000"/>
                          </a:schemeClr>
                        </a:solidFill>
                      </a:ln>
                      <a:effectLst/>
                    </c:spPr>
                  </c:leaderLines>
                  <c:extLst xmlns:c15="http://schemas.microsoft.com/office/drawing/2012/chart">
                    <c:ext xmlns:c15="http://schemas.microsoft.com/office/drawing/2012/chart" uri="{CE6537A1-D6FC-4f65-9D91-7224C49458BB}"/>
                  </c:extLst>
                </c:dLbls>
                <c:cat>
                  <c:strRef>
                    <c:extLst xmlns:c15="http://schemas.microsoft.com/office/drawing/2012/chart">
                      <c:ext xmlns:c15="http://schemas.microsoft.com/office/drawing/2012/chart" uri="{02D57815-91ED-43cb-92C2-25804820EDAC}">
                        <c15:formulaRef>
                          <c15:sqref>(List3!$H$3,List3!$J$3)</c15:sqref>
                        </c15:formulaRef>
                      </c:ext>
                    </c:extLst>
                    <c:strCache>
                      <c:ptCount val="2"/>
                      <c:pt idx="0">
                        <c:v> KRM ha</c:v>
                      </c:pt>
                      <c:pt idx="1">
                        <c:v> KRM ha OMD</c:v>
                      </c:pt>
                    </c:strCache>
                  </c:strRef>
                </c:cat>
                <c:val>
                  <c:numRef>
                    <c:extLst xmlns:c15="http://schemas.microsoft.com/office/drawing/2012/chart">
                      <c:ext xmlns:c15="http://schemas.microsoft.com/office/drawing/2012/chart" uri="{02D57815-91ED-43cb-92C2-25804820EDAC}">
                        <c15:formulaRef>
                          <c15:sqref>(List3!$H$7,List3!$J$7)</c15:sqref>
                        </c15:formulaRef>
                      </c:ext>
                    </c:extLst>
                    <c:numCache>
                      <c:formatCode>#,##0.00</c:formatCode>
                      <c:ptCount val="2"/>
                      <c:pt idx="0">
                        <c:v>19520.839999999982</c:v>
                      </c:pt>
                      <c:pt idx="1">
                        <c:v>19514.430000000048</c:v>
                      </c:pt>
                    </c:numCache>
                  </c:numRef>
                </c:val>
                <c:extLst xmlns:c15="http://schemas.microsoft.com/office/drawing/2012/chart">
                  <c:ext xmlns:c16="http://schemas.microsoft.com/office/drawing/2014/chart" uri="{C3380CC4-5D6E-409C-BE32-E72D297353CC}">
                    <c16:uniqueId val="{00000018-569E-472D-8906-4BB076291A4A}"/>
                  </c:ext>
                </c:extLst>
              </c15:ser>
            </c15:filteredPieSeries>
            <c15:filteredPieSeries>
              <c15:ser>
                <c:idx val="4"/>
                <c:order val="4"/>
                <c:tx>
                  <c:strRef>
                    <c:extLst xmlns:c15="http://schemas.microsoft.com/office/drawing/2012/chart">
                      <c:ext xmlns:c15="http://schemas.microsoft.com/office/drawing/2012/chart" uri="{02D57815-91ED-43cb-92C2-25804820EDAC}">
                        <c15:formulaRef>
                          <c15:sqref>List3!$F$8</c15:sqref>
                        </c15:formulaRef>
                      </c:ext>
                    </c:extLst>
                    <c:strCache>
                      <c:ptCount val="1"/>
                      <c:pt idx="0">
                        <c:v>Notranjsko-kraška</c:v>
                      </c:pt>
                    </c:strCache>
                  </c:strRef>
                </c:tx>
                <c:dPt>
                  <c:idx val="0"/>
                  <c:bubble3D val="0"/>
                  <c:spPr>
                    <a:solidFill>
                      <a:schemeClr val="accent1">
                        <a:alpha val="90000"/>
                      </a:schemeClr>
                    </a:solidFill>
                    <a:ln w="19050">
                      <a:solidFill>
                        <a:schemeClr val="accent1">
                          <a:lumMod val="75000"/>
                        </a:schemeClr>
                      </a:solidFill>
                    </a:ln>
                    <a:effectLst>
                      <a:innerShdw blurRad="114300">
                        <a:schemeClr val="accent1">
                          <a:lumMod val="75000"/>
                        </a:schemeClr>
                      </a:innerShdw>
                    </a:effectLst>
                    <a:scene3d>
                      <a:camera prst="orthographicFront"/>
                      <a:lightRig rig="threePt" dir="t"/>
                    </a:scene3d>
                    <a:sp3d contourW="19050" prstMaterial="flat">
                      <a:contourClr>
                        <a:schemeClr val="accent1">
                          <a:lumMod val="75000"/>
                        </a:schemeClr>
                      </a:contourClr>
                    </a:sp3d>
                  </c:spPr>
                  <c:extLst xmlns:c15="http://schemas.microsoft.com/office/drawing/2012/chart">
                    <c:ext xmlns:c16="http://schemas.microsoft.com/office/drawing/2014/chart" uri="{C3380CC4-5D6E-409C-BE32-E72D297353CC}">
                      <c16:uniqueId val="{0000001A-569E-472D-8906-4BB076291A4A}"/>
                    </c:ext>
                  </c:extLst>
                </c:dPt>
                <c:dPt>
                  <c:idx val="1"/>
                  <c:bubble3D val="0"/>
                  <c:spPr>
                    <a:solidFill>
                      <a:schemeClr val="accent2">
                        <a:alpha val="90000"/>
                      </a:schemeClr>
                    </a:solidFill>
                    <a:ln w="19050">
                      <a:solidFill>
                        <a:schemeClr val="accent2">
                          <a:lumMod val="75000"/>
                        </a:schemeClr>
                      </a:solidFill>
                    </a:ln>
                    <a:effectLst>
                      <a:innerShdw blurRad="114300">
                        <a:schemeClr val="accent2">
                          <a:lumMod val="75000"/>
                        </a:schemeClr>
                      </a:innerShdw>
                    </a:effectLst>
                    <a:scene3d>
                      <a:camera prst="orthographicFront"/>
                      <a:lightRig rig="threePt" dir="t"/>
                    </a:scene3d>
                    <a:sp3d contourW="19050" prstMaterial="flat">
                      <a:contourClr>
                        <a:schemeClr val="accent2">
                          <a:lumMod val="75000"/>
                        </a:schemeClr>
                      </a:contourClr>
                    </a:sp3d>
                  </c:spPr>
                  <c:extLst xmlns:c15="http://schemas.microsoft.com/office/drawing/2012/chart">
                    <c:ext xmlns:c16="http://schemas.microsoft.com/office/drawing/2014/chart" uri="{C3380CC4-5D6E-409C-BE32-E72D297353CC}">
                      <c16:uniqueId val="{0000001C-569E-472D-8906-4BB076291A4A}"/>
                    </c:ext>
                  </c:extLst>
                </c:dPt>
                <c:dLbls>
                  <c:dLbl>
                    <c:idx val="0"/>
                    <c:spPr>
                      <a:solidFill>
                        <a:schemeClr val="lt1">
                          <a:alpha val="90000"/>
                        </a:schemeClr>
                      </a:solidFill>
                      <a:ln w="12700" cap="flat" cmpd="sng" algn="ctr">
                        <a:solidFill>
                          <a:schemeClr val="accent2"/>
                        </a:solidFill>
                        <a:round/>
                      </a:ln>
                      <a:effectLst>
                        <a:outerShdw blurRad="50800" dist="38100" dir="2700000" algn="tl" rotWithShape="0">
                          <a:schemeClr val="accent2">
                            <a:lumMod val="75000"/>
                            <a:alpha val="40000"/>
                          </a:schemeClr>
                        </a:outerShdw>
                      </a:effectLst>
                    </c:spPr>
                    <c:txPr>
                      <a:bodyPr rot="0" spcFirstLastPara="1" vertOverflow="clip" horzOverflow="clip" vert="horz" wrap="square" lIns="38100" tIns="19050" rIns="38100" bIns="19050" anchor="ctr" anchorCtr="1">
                        <a:spAutoFit/>
                      </a:bodyPr>
                      <a:lstStyle/>
                      <a:p>
                        <a:pPr>
                          <a:defRPr sz="1000" b="0" i="0" u="none" strike="noStrike" kern="1200" baseline="0">
                            <a:solidFill>
                              <a:schemeClr val="accent2"/>
                            </a:solidFill>
                            <a:effectLst/>
                            <a:latin typeface="+mn-lt"/>
                            <a:ea typeface="+mn-ea"/>
                            <a:cs typeface="+mn-cs"/>
                          </a:defRPr>
                        </a:pPr>
                        <a:endParaRPr lang="sl-SI"/>
                      </a:p>
                    </c:txPr>
                    <c:dLblPos val="inEnd"/>
                    <c:showLegendKey val="0"/>
                    <c:showVal val="0"/>
                    <c:showCatName val="1"/>
                    <c:showSerName val="0"/>
                    <c:showPercent val="0"/>
                    <c:showBubbleSize val="0"/>
                    <c:extLst>
                      <c:ext xmlns:c16="http://schemas.microsoft.com/office/drawing/2014/chart" uri="{C3380CC4-5D6E-409C-BE32-E72D297353CC}">
                        <c16:uniqueId val="{0000001A-569E-472D-8906-4BB076291A4A}"/>
                      </c:ext>
                    </c:extLst>
                  </c:dLbl>
                  <c:dLbl>
                    <c:idx val="1"/>
                    <c:spPr>
                      <a:solidFill>
                        <a:schemeClr val="lt1">
                          <a:alpha val="90000"/>
                        </a:schemeClr>
                      </a:solidFill>
                      <a:ln w="12700" cap="flat" cmpd="sng" algn="ctr">
                        <a:solidFill>
                          <a:schemeClr val="accent4"/>
                        </a:solidFill>
                        <a:round/>
                      </a:ln>
                      <a:effectLst>
                        <a:outerShdw blurRad="50800" dist="38100" dir="2700000" algn="tl" rotWithShape="0">
                          <a:schemeClr val="accent4">
                            <a:lumMod val="75000"/>
                            <a:alpha val="40000"/>
                          </a:schemeClr>
                        </a:outerShdw>
                      </a:effectLst>
                    </c:spPr>
                    <c:txPr>
                      <a:bodyPr rot="0" spcFirstLastPara="1" vertOverflow="clip" horzOverflow="clip" vert="horz" wrap="square" lIns="38100" tIns="19050" rIns="38100" bIns="19050" anchor="ctr" anchorCtr="1">
                        <a:spAutoFit/>
                      </a:bodyPr>
                      <a:lstStyle/>
                      <a:p>
                        <a:pPr>
                          <a:defRPr sz="1000" b="0" i="0" u="none" strike="noStrike" kern="1200" baseline="0">
                            <a:solidFill>
                              <a:schemeClr val="accent4"/>
                            </a:solidFill>
                            <a:effectLst/>
                            <a:latin typeface="+mn-lt"/>
                            <a:ea typeface="+mn-ea"/>
                            <a:cs typeface="+mn-cs"/>
                          </a:defRPr>
                        </a:pPr>
                        <a:endParaRPr lang="sl-SI"/>
                      </a:p>
                    </c:txPr>
                    <c:dLblPos val="inEnd"/>
                    <c:showLegendKey val="0"/>
                    <c:showVal val="0"/>
                    <c:showCatName val="1"/>
                    <c:showSerName val="0"/>
                    <c:showPercent val="0"/>
                    <c:showBubbleSize val="0"/>
                    <c:extLst>
                      <c:ext xmlns:c16="http://schemas.microsoft.com/office/drawing/2014/chart" uri="{C3380CC4-5D6E-409C-BE32-E72D297353CC}">
                        <c16:uniqueId val="{0000001C-569E-472D-8906-4BB076291A4A}"/>
                      </c:ext>
                    </c:extLst>
                  </c:dLbl>
                  <c:spPr>
                    <a:solidFill>
                      <a:sysClr val="window" lastClr="FFFFFF">
                        <a:alpha val="90000"/>
                      </a:sysClr>
                    </a:solidFill>
                    <a:ln w="12700" cap="flat" cmpd="sng" algn="ctr">
                      <a:solidFill>
                        <a:srgbClr val="4472C4"/>
                      </a:solidFill>
                      <a:round/>
                    </a:ln>
                    <a:effectLst>
                      <a:outerShdw blurRad="50800" dist="38100" dir="2700000" algn="tl" rotWithShape="0">
                        <a:srgbClr val="4472C4">
                          <a:lumMod val="75000"/>
                          <a:alpha val="40000"/>
                        </a:srgbClr>
                      </a:outerShdw>
                    </a:effectLst>
                  </c:spPr>
                  <c:dLblPos val="inEnd"/>
                  <c:showLegendKey val="0"/>
                  <c:showVal val="0"/>
                  <c:showCatName val="1"/>
                  <c:showSerName val="0"/>
                  <c:showPercent val="0"/>
                  <c:showBubbleSize val="0"/>
                  <c:showLeaderLines val="1"/>
                  <c:leaderLines>
                    <c:spPr>
                      <a:ln w="9525">
                        <a:solidFill>
                          <a:schemeClr val="tx1">
                            <a:lumMod val="35000"/>
                            <a:lumOff val="65000"/>
                          </a:schemeClr>
                        </a:solidFill>
                      </a:ln>
                      <a:effectLst/>
                    </c:spPr>
                  </c:leaderLines>
                  <c:extLst xmlns:c15="http://schemas.microsoft.com/office/drawing/2012/chart">
                    <c:ext xmlns:c15="http://schemas.microsoft.com/office/drawing/2012/chart" uri="{CE6537A1-D6FC-4f65-9D91-7224C49458BB}"/>
                  </c:extLst>
                </c:dLbls>
                <c:cat>
                  <c:strRef>
                    <c:extLst xmlns:c15="http://schemas.microsoft.com/office/drawing/2012/chart">
                      <c:ext xmlns:c15="http://schemas.microsoft.com/office/drawing/2012/chart" uri="{02D57815-91ED-43cb-92C2-25804820EDAC}">
                        <c15:formulaRef>
                          <c15:sqref>(List3!$H$3,List3!$J$3)</c15:sqref>
                        </c15:formulaRef>
                      </c:ext>
                    </c:extLst>
                    <c:strCache>
                      <c:ptCount val="2"/>
                      <c:pt idx="0">
                        <c:v> KRM ha</c:v>
                      </c:pt>
                      <c:pt idx="1">
                        <c:v> KRM ha OMD</c:v>
                      </c:pt>
                    </c:strCache>
                  </c:strRef>
                </c:cat>
                <c:val>
                  <c:numRef>
                    <c:extLst xmlns:c15="http://schemas.microsoft.com/office/drawing/2012/chart">
                      <c:ext xmlns:c15="http://schemas.microsoft.com/office/drawing/2012/chart" uri="{02D57815-91ED-43cb-92C2-25804820EDAC}">
                        <c15:formulaRef>
                          <c15:sqref>(List3!$H$8,List3!$J$8)</c15:sqref>
                        </c15:formulaRef>
                      </c:ext>
                    </c:extLst>
                    <c:numCache>
                      <c:formatCode>#,##0.00</c:formatCode>
                      <c:ptCount val="2"/>
                      <c:pt idx="0">
                        <c:v>24177.040000000048</c:v>
                      </c:pt>
                      <c:pt idx="1">
                        <c:v>24175.000000000047</c:v>
                      </c:pt>
                    </c:numCache>
                  </c:numRef>
                </c:val>
                <c:extLst xmlns:c15="http://schemas.microsoft.com/office/drawing/2012/chart">
                  <c:ext xmlns:c16="http://schemas.microsoft.com/office/drawing/2014/chart" uri="{C3380CC4-5D6E-409C-BE32-E72D297353CC}">
                    <c16:uniqueId val="{0000001D-569E-472D-8906-4BB076291A4A}"/>
                  </c:ext>
                </c:extLst>
              </c15:ser>
            </c15:filteredPieSeries>
            <c15:filteredPieSeries>
              <c15:ser>
                <c:idx val="5"/>
                <c:order val="5"/>
                <c:tx>
                  <c:strRef>
                    <c:extLst xmlns:c15="http://schemas.microsoft.com/office/drawing/2012/chart">
                      <c:ext xmlns:c15="http://schemas.microsoft.com/office/drawing/2012/chart" uri="{02D57815-91ED-43cb-92C2-25804820EDAC}">
                        <c15:formulaRef>
                          <c15:sqref>List3!$F$9</c15:sqref>
                        </c15:formulaRef>
                      </c:ext>
                    </c:extLst>
                    <c:strCache>
                      <c:ptCount val="1"/>
                      <c:pt idx="0">
                        <c:v>Obalno-kraška</c:v>
                      </c:pt>
                    </c:strCache>
                  </c:strRef>
                </c:tx>
                <c:dPt>
                  <c:idx val="0"/>
                  <c:bubble3D val="0"/>
                  <c:spPr>
                    <a:solidFill>
                      <a:schemeClr val="accent1">
                        <a:alpha val="90000"/>
                      </a:schemeClr>
                    </a:solidFill>
                    <a:ln w="19050">
                      <a:solidFill>
                        <a:schemeClr val="accent1">
                          <a:lumMod val="75000"/>
                        </a:schemeClr>
                      </a:solidFill>
                    </a:ln>
                    <a:effectLst>
                      <a:innerShdw blurRad="114300">
                        <a:schemeClr val="accent1">
                          <a:lumMod val="75000"/>
                        </a:schemeClr>
                      </a:innerShdw>
                    </a:effectLst>
                    <a:scene3d>
                      <a:camera prst="orthographicFront"/>
                      <a:lightRig rig="threePt" dir="t"/>
                    </a:scene3d>
                    <a:sp3d contourW="19050" prstMaterial="flat">
                      <a:contourClr>
                        <a:schemeClr val="accent1">
                          <a:lumMod val="75000"/>
                        </a:schemeClr>
                      </a:contourClr>
                    </a:sp3d>
                  </c:spPr>
                  <c:extLst xmlns:c15="http://schemas.microsoft.com/office/drawing/2012/chart">
                    <c:ext xmlns:c16="http://schemas.microsoft.com/office/drawing/2014/chart" uri="{C3380CC4-5D6E-409C-BE32-E72D297353CC}">
                      <c16:uniqueId val="{0000001F-569E-472D-8906-4BB076291A4A}"/>
                    </c:ext>
                  </c:extLst>
                </c:dPt>
                <c:dPt>
                  <c:idx val="1"/>
                  <c:bubble3D val="0"/>
                  <c:spPr>
                    <a:solidFill>
                      <a:schemeClr val="accent2">
                        <a:alpha val="90000"/>
                      </a:schemeClr>
                    </a:solidFill>
                    <a:ln w="19050">
                      <a:solidFill>
                        <a:schemeClr val="accent2">
                          <a:lumMod val="75000"/>
                        </a:schemeClr>
                      </a:solidFill>
                    </a:ln>
                    <a:effectLst>
                      <a:innerShdw blurRad="114300">
                        <a:schemeClr val="accent2">
                          <a:lumMod val="75000"/>
                        </a:schemeClr>
                      </a:innerShdw>
                    </a:effectLst>
                    <a:scene3d>
                      <a:camera prst="orthographicFront"/>
                      <a:lightRig rig="threePt" dir="t"/>
                    </a:scene3d>
                    <a:sp3d contourW="19050" prstMaterial="flat">
                      <a:contourClr>
                        <a:schemeClr val="accent2">
                          <a:lumMod val="75000"/>
                        </a:schemeClr>
                      </a:contourClr>
                    </a:sp3d>
                  </c:spPr>
                  <c:extLst xmlns:c15="http://schemas.microsoft.com/office/drawing/2012/chart">
                    <c:ext xmlns:c16="http://schemas.microsoft.com/office/drawing/2014/chart" uri="{C3380CC4-5D6E-409C-BE32-E72D297353CC}">
                      <c16:uniqueId val="{00000021-569E-472D-8906-4BB076291A4A}"/>
                    </c:ext>
                  </c:extLst>
                </c:dPt>
                <c:dLbls>
                  <c:dLbl>
                    <c:idx val="0"/>
                    <c:spPr>
                      <a:solidFill>
                        <a:schemeClr val="lt1">
                          <a:alpha val="90000"/>
                        </a:schemeClr>
                      </a:solidFill>
                      <a:ln w="12700" cap="flat" cmpd="sng" algn="ctr">
                        <a:solidFill>
                          <a:schemeClr val="accent2"/>
                        </a:solidFill>
                        <a:round/>
                      </a:ln>
                      <a:effectLst>
                        <a:outerShdw blurRad="50800" dist="38100" dir="2700000" algn="tl" rotWithShape="0">
                          <a:schemeClr val="accent2">
                            <a:lumMod val="75000"/>
                            <a:alpha val="40000"/>
                          </a:schemeClr>
                        </a:outerShdw>
                      </a:effectLst>
                    </c:spPr>
                    <c:txPr>
                      <a:bodyPr rot="0" spcFirstLastPara="1" vertOverflow="clip" horzOverflow="clip" vert="horz" wrap="square" lIns="38100" tIns="19050" rIns="38100" bIns="19050" anchor="ctr" anchorCtr="1">
                        <a:spAutoFit/>
                      </a:bodyPr>
                      <a:lstStyle/>
                      <a:p>
                        <a:pPr>
                          <a:defRPr sz="1000" b="0" i="0" u="none" strike="noStrike" kern="1200" baseline="0">
                            <a:solidFill>
                              <a:schemeClr val="accent2"/>
                            </a:solidFill>
                            <a:effectLst/>
                            <a:latin typeface="+mn-lt"/>
                            <a:ea typeface="+mn-ea"/>
                            <a:cs typeface="+mn-cs"/>
                          </a:defRPr>
                        </a:pPr>
                        <a:endParaRPr lang="sl-SI"/>
                      </a:p>
                    </c:txPr>
                    <c:dLblPos val="inEnd"/>
                    <c:showLegendKey val="0"/>
                    <c:showVal val="0"/>
                    <c:showCatName val="1"/>
                    <c:showSerName val="0"/>
                    <c:showPercent val="0"/>
                    <c:showBubbleSize val="0"/>
                    <c:extLst>
                      <c:ext xmlns:c16="http://schemas.microsoft.com/office/drawing/2014/chart" uri="{C3380CC4-5D6E-409C-BE32-E72D297353CC}">
                        <c16:uniqueId val="{0000001F-569E-472D-8906-4BB076291A4A}"/>
                      </c:ext>
                    </c:extLst>
                  </c:dLbl>
                  <c:dLbl>
                    <c:idx val="1"/>
                    <c:spPr>
                      <a:solidFill>
                        <a:schemeClr val="lt1">
                          <a:alpha val="90000"/>
                        </a:schemeClr>
                      </a:solidFill>
                      <a:ln w="12700" cap="flat" cmpd="sng" algn="ctr">
                        <a:solidFill>
                          <a:schemeClr val="accent4"/>
                        </a:solidFill>
                        <a:round/>
                      </a:ln>
                      <a:effectLst>
                        <a:outerShdw blurRad="50800" dist="38100" dir="2700000" algn="tl" rotWithShape="0">
                          <a:schemeClr val="accent4">
                            <a:lumMod val="75000"/>
                            <a:alpha val="40000"/>
                          </a:schemeClr>
                        </a:outerShdw>
                      </a:effectLst>
                    </c:spPr>
                    <c:txPr>
                      <a:bodyPr rot="0" spcFirstLastPara="1" vertOverflow="clip" horzOverflow="clip" vert="horz" wrap="square" lIns="38100" tIns="19050" rIns="38100" bIns="19050" anchor="ctr" anchorCtr="1">
                        <a:spAutoFit/>
                      </a:bodyPr>
                      <a:lstStyle/>
                      <a:p>
                        <a:pPr>
                          <a:defRPr sz="1000" b="0" i="0" u="none" strike="noStrike" kern="1200" baseline="0">
                            <a:solidFill>
                              <a:schemeClr val="accent4"/>
                            </a:solidFill>
                            <a:effectLst/>
                            <a:latin typeface="+mn-lt"/>
                            <a:ea typeface="+mn-ea"/>
                            <a:cs typeface="+mn-cs"/>
                          </a:defRPr>
                        </a:pPr>
                        <a:endParaRPr lang="sl-SI"/>
                      </a:p>
                    </c:txPr>
                    <c:dLblPos val="inEnd"/>
                    <c:showLegendKey val="0"/>
                    <c:showVal val="0"/>
                    <c:showCatName val="1"/>
                    <c:showSerName val="0"/>
                    <c:showPercent val="0"/>
                    <c:showBubbleSize val="0"/>
                    <c:extLst>
                      <c:ext xmlns:c16="http://schemas.microsoft.com/office/drawing/2014/chart" uri="{C3380CC4-5D6E-409C-BE32-E72D297353CC}">
                        <c16:uniqueId val="{00000021-569E-472D-8906-4BB076291A4A}"/>
                      </c:ext>
                    </c:extLst>
                  </c:dLbl>
                  <c:spPr>
                    <a:solidFill>
                      <a:sysClr val="window" lastClr="FFFFFF">
                        <a:alpha val="90000"/>
                      </a:sysClr>
                    </a:solidFill>
                    <a:ln w="12700" cap="flat" cmpd="sng" algn="ctr">
                      <a:solidFill>
                        <a:srgbClr val="70AD47"/>
                      </a:solidFill>
                      <a:round/>
                    </a:ln>
                    <a:effectLst>
                      <a:outerShdw blurRad="50800" dist="38100" dir="2700000" algn="tl" rotWithShape="0">
                        <a:srgbClr val="70AD47">
                          <a:lumMod val="75000"/>
                          <a:alpha val="40000"/>
                        </a:srgbClr>
                      </a:outerShdw>
                    </a:effectLst>
                  </c:spPr>
                  <c:dLblPos val="inEnd"/>
                  <c:showLegendKey val="0"/>
                  <c:showVal val="0"/>
                  <c:showCatName val="1"/>
                  <c:showSerName val="0"/>
                  <c:showPercent val="0"/>
                  <c:showBubbleSize val="0"/>
                  <c:showLeaderLines val="1"/>
                  <c:leaderLines>
                    <c:spPr>
                      <a:ln w="9525">
                        <a:solidFill>
                          <a:schemeClr val="tx1">
                            <a:lumMod val="35000"/>
                            <a:lumOff val="65000"/>
                          </a:schemeClr>
                        </a:solidFill>
                      </a:ln>
                      <a:effectLst/>
                    </c:spPr>
                  </c:leaderLines>
                  <c:extLst xmlns:c15="http://schemas.microsoft.com/office/drawing/2012/chart">
                    <c:ext xmlns:c15="http://schemas.microsoft.com/office/drawing/2012/chart" uri="{CE6537A1-D6FC-4f65-9D91-7224C49458BB}"/>
                  </c:extLst>
                </c:dLbls>
                <c:cat>
                  <c:strRef>
                    <c:extLst xmlns:c15="http://schemas.microsoft.com/office/drawing/2012/chart">
                      <c:ext xmlns:c15="http://schemas.microsoft.com/office/drawing/2012/chart" uri="{02D57815-91ED-43cb-92C2-25804820EDAC}">
                        <c15:formulaRef>
                          <c15:sqref>(List3!$H$3,List3!$J$3)</c15:sqref>
                        </c15:formulaRef>
                      </c:ext>
                    </c:extLst>
                    <c:strCache>
                      <c:ptCount val="2"/>
                      <c:pt idx="0">
                        <c:v> KRM ha</c:v>
                      </c:pt>
                      <c:pt idx="1">
                        <c:v> KRM ha OMD</c:v>
                      </c:pt>
                    </c:strCache>
                  </c:strRef>
                </c:cat>
                <c:val>
                  <c:numRef>
                    <c:extLst xmlns:c15="http://schemas.microsoft.com/office/drawing/2012/chart">
                      <c:ext xmlns:c15="http://schemas.microsoft.com/office/drawing/2012/chart" uri="{02D57815-91ED-43cb-92C2-25804820EDAC}">
                        <c15:formulaRef>
                          <c15:sqref>(List3!$H$9,List3!$J$9)</c15:sqref>
                        </c15:formulaRef>
                      </c:ext>
                    </c:extLst>
                    <c:numCache>
                      <c:formatCode>#,##0.00</c:formatCode>
                      <c:ptCount val="2"/>
                      <c:pt idx="0">
                        <c:v>14480.319999999991</c:v>
                      </c:pt>
                      <c:pt idx="1">
                        <c:v>13365.209999999986</c:v>
                      </c:pt>
                    </c:numCache>
                  </c:numRef>
                </c:val>
                <c:extLst xmlns:c15="http://schemas.microsoft.com/office/drawing/2012/chart">
                  <c:ext xmlns:c16="http://schemas.microsoft.com/office/drawing/2014/chart" uri="{C3380CC4-5D6E-409C-BE32-E72D297353CC}">
                    <c16:uniqueId val="{00000022-569E-472D-8906-4BB076291A4A}"/>
                  </c:ext>
                </c:extLst>
              </c15:ser>
            </c15:filteredPieSeries>
            <c15:filteredPieSeries>
              <c15:ser>
                <c:idx val="6"/>
                <c:order val="6"/>
                <c:tx>
                  <c:strRef>
                    <c:extLst xmlns:c15="http://schemas.microsoft.com/office/drawing/2012/chart">
                      <c:ext xmlns:c15="http://schemas.microsoft.com/office/drawing/2012/chart" uri="{02D57815-91ED-43cb-92C2-25804820EDAC}">
                        <c15:formulaRef>
                          <c15:sqref>List3!$F$10</c15:sqref>
                        </c15:formulaRef>
                      </c:ext>
                    </c:extLst>
                    <c:strCache>
                      <c:ptCount val="1"/>
                      <c:pt idx="0">
                        <c:v>Osrednjeslovenska</c:v>
                      </c:pt>
                    </c:strCache>
                  </c:strRef>
                </c:tx>
                <c:dPt>
                  <c:idx val="0"/>
                  <c:bubble3D val="0"/>
                  <c:spPr>
                    <a:solidFill>
                      <a:schemeClr val="accent1">
                        <a:alpha val="90000"/>
                      </a:schemeClr>
                    </a:solidFill>
                    <a:ln w="19050">
                      <a:solidFill>
                        <a:schemeClr val="accent1">
                          <a:lumMod val="75000"/>
                        </a:schemeClr>
                      </a:solidFill>
                    </a:ln>
                    <a:effectLst>
                      <a:innerShdw blurRad="114300">
                        <a:schemeClr val="accent1">
                          <a:lumMod val="75000"/>
                        </a:schemeClr>
                      </a:innerShdw>
                    </a:effectLst>
                    <a:scene3d>
                      <a:camera prst="orthographicFront"/>
                      <a:lightRig rig="threePt" dir="t"/>
                    </a:scene3d>
                    <a:sp3d contourW="19050" prstMaterial="flat">
                      <a:contourClr>
                        <a:schemeClr val="accent1">
                          <a:lumMod val="75000"/>
                        </a:schemeClr>
                      </a:contourClr>
                    </a:sp3d>
                  </c:spPr>
                  <c:extLst xmlns:c15="http://schemas.microsoft.com/office/drawing/2012/chart">
                    <c:ext xmlns:c16="http://schemas.microsoft.com/office/drawing/2014/chart" uri="{C3380CC4-5D6E-409C-BE32-E72D297353CC}">
                      <c16:uniqueId val="{00000024-569E-472D-8906-4BB076291A4A}"/>
                    </c:ext>
                  </c:extLst>
                </c:dPt>
                <c:dPt>
                  <c:idx val="1"/>
                  <c:bubble3D val="0"/>
                  <c:spPr>
                    <a:solidFill>
                      <a:schemeClr val="accent2">
                        <a:alpha val="90000"/>
                      </a:schemeClr>
                    </a:solidFill>
                    <a:ln w="19050">
                      <a:solidFill>
                        <a:schemeClr val="accent2">
                          <a:lumMod val="75000"/>
                        </a:schemeClr>
                      </a:solidFill>
                    </a:ln>
                    <a:effectLst>
                      <a:innerShdw blurRad="114300">
                        <a:schemeClr val="accent2">
                          <a:lumMod val="75000"/>
                        </a:schemeClr>
                      </a:innerShdw>
                    </a:effectLst>
                    <a:scene3d>
                      <a:camera prst="orthographicFront"/>
                      <a:lightRig rig="threePt" dir="t"/>
                    </a:scene3d>
                    <a:sp3d contourW="19050" prstMaterial="flat">
                      <a:contourClr>
                        <a:schemeClr val="accent2">
                          <a:lumMod val="75000"/>
                        </a:schemeClr>
                      </a:contourClr>
                    </a:sp3d>
                  </c:spPr>
                  <c:extLst xmlns:c15="http://schemas.microsoft.com/office/drawing/2012/chart">
                    <c:ext xmlns:c16="http://schemas.microsoft.com/office/drawing/2014/chart" uri="{C3380CC4-5D6E-409C-BE32-E72D297353CC}">
                      <c16:uniqueId val="{00000026-569E-472D-8906-4BB076291A4A}"/>
                    </c:ext>
                  </c:extLst>
                </c:dPt>
                <c:dLbls>
                  <c:dLbl>
                    <c:idx val="0"/>
                    <c:spPr>
                      <a:solidFill>
                        <a:schemeClr val="lt1">
                          <a:alpha val="90000"/>
                        </a:schemeClr>
                      </a:solidFill>
                      <a:ln w="12700" cap="flat" cmpd="sng" algn="ctr">
                        <a:solidFill>
                          <a:schemeClr val="accent2"/>
                        </a:solidFill>
                        <a:round/>
                      </a:ln>
                      <a:effectLst>
                        <a:outerShdw blurRad="50800" dist="38100" dir="2700000" algn="tl" rotWithShape="0">
                          <a:schemeClr val="accent2">
                            <a:lumMod val="75000"/>
                            <a:alpha val="40000"/>
                          </a:schemeClr>
                        </a:outerShdw>
                      </a:effectLst>
                    </c:spPr>
                    <c:txPr>
                      <a:bodyPr rot="0" spcFirstLastPara="1" vertOverflow="clip" horzOverflow="clip" vert="horz" wrap="square" lIns="38100" tIns="19050" rIns="38100" bIns="19050" anchor="ctr" anchorCtr="1">
                        <a:spAutoFit/>
                      </a:bodyPr>
                      <a:lstStyle/>
                      <a:p>
                        <a:pPr>
                          <a:defRPr sz="1000" b="0" i="0" u="none" strike="noStrike" kern="1200" baseline="0">
                            <a:solidFill>
                              <a:schemeClr val="accent2"/>
                            </a:solidFill>
                            <a:effectLst/>
                            <a:latin typeface="+mn-lt"/>
                            <a:ea typeface="+mn-ea"/>
                            <a:cs typeface="+mn-cs"/>
                          </a:defRPr>
                        </a:pPr>
                        <a:endParaRPr lang="sl-SI"/>
                      </a:p>
                    </c:txPr>
                    <c:dLblPos val="inEnd"/>
                    <c:showLegendKey val="0"/>
                    <c:showVal val="0"/>
                    <c:showCatName val="1"/>
                    <c:showSerName val="0"/>
                    <c:showPercent val="0"/>
                    <c:showBubbleSize val="0"/>
                    <c:extLst>
                      <c:ext xmlns:c16="http://schemas.microsoft.com/office/drawing/2014/chart" uri="{C3380CC4-5D6E-409C-BE32-E72D297353CC}">
                        <c16:uniqueId val="{00000024-569E-472D-8906-4BB076291A4A}"/>
                      </c:ext>
                    </c:extLst>
                  </c:dLbl>
                  <c:dLbl>
                    <c:idx val="1"/>
                    <c:spPr>
                      <a:solidFill>
                        <a:schemeClr val="lt1">
                          <a:alpha val="90000"/>
                        </a:schemeClr>
                      </a:solidFill>
                      <a:ln w="12700" cap="flat" cmpd="sng" algn="ctr">
                        <a:solidFill>
                          <a:schemeClr val="accent4"/>
                        </a:solidFill>
                        <a:round/>
                      </a:ln>
                      <a:effectLst>
                        <a:outerShdw blurRad="50800" dist="38100" dir="2700000" algn="tl" rotWithShape="0">
                          <a:schemeClr val="accent4">
                            <a:lumMod val="75000"/>
                            <a:alpha val="40000"/>
                          </a:schemeClr>
                        </a:outerShdw>
                      </a:effectLst>
                    </c:spPr>
                    <c:txPr>
                      <a:bodyPr rot="0" spcFirstLastPara="1" vertOverflow="clip" horzOverflow="clip" vert="horz" wrap="square" lIns="38100" tIns="19050" rIns="38100" bIns="19050" anchor="ctr" anchorCtr="1">
                        <a:spAutoFit/>
                      </a:bodyPr>
                      <a:lstStyle/>
                      <a:p>
                        <a:pPr>
                          <a:defRPr sz="1000" b="0" i="0" u="none" strike="noStrike" kern="1200" baseline="0">
                            <a:solidFill>
                              <a:schemeClr val="accent4"/>
                            </a:solidFill>
                            <a:effectLst/>
                            <a:latin typeface="+mn-lt"/>
                            <a:ea typeface="+mn-ea"/>
                            <a:cs typeface="+mn-cs"/>
                          </a:defRPr>
                        </a:pPr>
                        <a:endParaRPr lang="sl-SI"/>
                      </a:p>
                    </c:txPr>
                    <c:dLblPos val="inEnd"/>
                    <c:showLegendKey val="0"/>
                    <c:showVal val="0"/>
                    <c:showCatName val="1"/>
                    <c:showSerName val="0"/>
                    <c:showPercent val="0"/>
                    <c:showBubbleSize val="0"/>
                    <c:extLst>
                      <c:ext xmlns:c16="http://schemas.microsoft.com/office/drawing/2014/chart" uri="{C3380CC4-5D6E-409C-BE32-E72D297353CC}">
                        <c16:uniqueId val="{00000026-569E-472D-8906-4BB076291A4A}"/>
                      </c:ext>
                    </c:extLst>
                  </c:dLbl>
                  <c:spPr>
                    <a:solidFill>
                      <a:sysClr val="window" lastClr="FFFFFF">
                        <a:alpha val="90000"/>
                      </a:sysClr>
                    </a:solidFill>
                    <a:ln w="12700" cap="flat" cmpd="sng" algn="ctr">
                      <a:solidFill>
                        <a:srgbClr val="5B9BD5">
                          <a:lumMod val="60000"/>
                        </a:srgbClr>
                      </a:solidFill>
                      <a:round/>
                    </a:ln>
                    <a:effectLst>
                      <a:outerShdw blurRad="50800" dist="38100" dir="2700000" algn="tl" rotWithShape="0">
                        <a:srgbClr val="5B9BD5">
                          <a:lumMod val="60000"/>
                          <a:lumMod val="75000"/>
                          <a:alpha val="40000"/>
                        </a:srgbClr>
                      </a:outerShdw>
                    </a:effectLst>
                  </c:spPr>
                  <c:dLblPos val="inEnd"/>
                  <c:showLegendKey val="0"/>
                  <c:showVal val="0"/>
                  <c:showCatName val="1"/>
                  <c:showSerName val="0"/>
                  <c:showPercent val="0"/>
                  <c:showBubbleSize val="0"/>
                  <c:showLeaderLines val="1"/>
                  <c:leaderLines>
                    <c:spPr>
                      <a:ln w="9525">
                        <a:solidFill>
                          <a:schemeClr val="tx1">
                            <a:lumMod val="35000"/>
                            <a:lumOff val="65000"/>
                          </a:schemeClr>
                        </a:solidFill>
                      </a:ln>
                      <a:effectLst/>
                    </c:spPr>
                  </c:leaderLines>
                  <c:extLst xmlns:c15="http://schemas.microsoft.com/office/drawing/2012/chart">
                    <c:ext xmlns:c15="http://schemas.microsoft.com/office/drawing/2012/chart" uri="{CE6537A1-D6FC-4f65-9D91-7224C49458BB}"/>
                  </c:extLst>
                </c:dLbls>
                <c:cat>
                  <c:strRef>
                    <c:extLst xmlns:c15="http://schemas.microsoft.com/office/drawing/2012/chart">
                      <c:ext xmlns:c15="http://schemas.microsoft.com/office/drawing/2012/chart" uri="{02D57815-91ED-43cb-92C2-25804820EDAC}">
                        <c15:formulaRef>
                          <c15:sqref>(List3!$H$3,List3!$J$3)</c15:sqref>
                        </c15:formulaRef>
                      </c:ext>
                    </c:extLst>
                    <c:strCache>
                      <c:ptCount val="2"/>
                      <c:pt idx="0">
                        <c:v> KRM ha</c:v>
                      </c:pt>
                      <c:pt idx="1">
                        <c:v> KRM ha OMD</c:v>
                      </c:pt>
                    </c:strCache>
                  </c:strRef>
                </c:cat>
                <c:val>
                  <c:numRef>
                    <c:extLst xmlns:c15="http://schemas.microsoft.com/office/drawing/2012/chart">
                      <c:ext xmlns:c15="http://schemas.microsoft.com/office/drawing/2012/chart" uri="{02D57815-91ED-43cb-92C2-25804820EDAC}">
                        <c15:formulaRef>
                          <c15:sqref>(List3!$H$10,List3!$J$10)</c15:sqref>
                        </c15:formulaRef>
                      </c:ext>
                    </c:extLst>
                    <c:numCache>
                      <c:formatCode>#,##0.00</c:formatCode>
                      <c:ptCount val="2"/>
                      <c:pt idx="0">
                        <c:v>62419.61000000011</c:v>
                      </c:pt>
                      <c:pt idx="1">
                        <c:v>52246.72000000003</c:v>
                      </c:pt>
                    </c:numCache>
                  </c:numRef>
                </c:val>
                <c:extLst xmlns:c15="http://schemas.microsoft.com/office/drawing/2012/chart">
                  <c:ext xmlns:c16="http://schemas.microsoft.com/office/drawing/2014/chart" uri="{C3380CC4-5D6E-409C-BE32-E72D297353CC}">
                    <c16:uniqueId val="{00000027-569E-472D-8906-4BB076291A4A}"/>
                  </c:ext>
                </c:extLst>
              </c15:ser>
            </c15:filteredPieSeries>
            <c15:filteredPieSeries>
              <c15:ser>
                <c:idx val="7"/>
                <c:order val="7"/>
                <c:tx>
                  <c:strRef>
                    <c:extLst xmlns:c15="http://schemas.microsoft.com/office/drawing/2012/chart">
                      <c:ext xmlns:c15="http://schemas.microsoft.com/office/drawing/2012/chart" uri="{02D57815-91ED-43cb-92C2-25804820EDAC}">
                        <c15:formulaRef>
                          <c15:sqref>List3!$F$11</c15:sqref>
                        </c15:formulaRef>
                      </c:ext>
                    </c:extLst>
                    <c:strCache>
                      <c:ptCount val="1"/>
                      <c:pt idx="0">
                        <c:v>Podravska</c:v>
                      </c:pt>
                    </c:strCache>
                  </c:strRef>
                </c:tx>
                <c:dPt>
                  <c:idx val="0"/>
                  <c:bubble3D val="0"/>
                  <c:spPr>
                    <a:solidFill>
                      <a:schemeClr val="accent1">
                        <a:alpha val="90000"/>
                      </a:schemeClr>
                    </a:solidFill>
                    <a:ln w="19050">
                      <a:solidFill>
                        <a:schemeClr val="accent1">
                          <a:lumMod val="75000"/>
                        </a:schemeClr>
                      </a:solidFill>
                    </a:ln>
                    <a:effectLst>
                      <a:innerShdw blurRad="114300">
                        <a:schemeClr val="accent1">
                          <a:lumMod val="75000"/>
                        </a:schemeClr>
                      </a:innerShdw>
                    </a:effectLst>
                    <a:scene3d>
                      <a:camera prst="orthographicFront"/>
                      <a:lightRig rig="threePt" dir="t"/>
                    </a:scene3d>
                    <a:sp3d contourW="19050" prstMaterial="flat">
                      <a:contourClr>
                        <a:schemeClr val="accent1">
                          <a:lumMod val="75000"/>
                        </a:schemeClr>
                      </a:contourClr>
                    </a:sp3d>
                  </c:spPr>
                  <c:extLst xmlns:c15="http://schemas.microsoft.com/office/drawing/2012/chart">
                    <c:ext xmlns:c16="http://schemas.microsoft.com/office/drawing/2014/chart" uri="{C3380CC4-5D6E-409C-BE32-E72D297353CC}">
                      <c16:uniqueId val="{00000029-569E-472D-8906-4BB076291A4A}"/>
                    </c:ext>
                  </c:extLst>
                </c:dPt>
                <c:dPt>
                  <c:idx val="1"/>
                  <c:bubble3D val="0"/>
                  <c:spPr>
                    <a:solidFill>
                      <a:schemeClr val="accent2">
                        <a:alpha val="90000"/>
                      </a:schemeClr>
                    </a:solidFill>
                    <a:ln w="19050">
                      <a:solidFill>
                        <a:schemeClr val="accent2">
                          <a:lumMod val="75000"/>
                        </a:schemeClr>
                      </a:solidFill>
                    </a:ln>
                    <a:effectLst>
                      <a:innerShdw blurRad="114300">
                        <a:schemeClr val="accent2">
                          <a:lumMod val="75000"/>
                        </a:schemeClr>
                      </a:innerShdw>
                    </a:effectLst>
                    <a:scene3d>
                      <a:camera prst="orthographicFront"/>
                      <a:lightRig rig="threePt" dir="t"/>
                    </a:scene3d>
                    <a:sp3d contourW="19050" prstMaterial="flat">
                      <a:contourClr>
                        <a:schemeClr val="accent2">
                          <a:lumMod val="75000"/>
                        </a:schemeClr>
                      </a:contourClr>
                    </a:sp3d>
                  </c:spPr>
                  <c:extLst xmlns:c15="http://schemas.microsoft.com/office/drawing/2012/chart">
                    <c:ext xmlns:c16="http://schemas.microsoft.com/office/drawing/2014/chart" uri="{C3380CC4-5D6E-409C-BE32-E72D297353CC}">
                      <c16:uniqueId val="{0000002B-569E-472D-8906-4BB076291A4A}"/>
                    </c:ext>
                  </c:extLst>
                </c:dPt>
                <c:dLbls>
                  <c:dLbl>
                    <c:idx val="0"/>
                    <c:spPr>
                      <a:solidFill>
                        <a:schemeClr val="lt1">
                          <a:alpha val="90000"/>
                        </a:schemeClr>
                      </a:solidFill>
                      <a:ln w="12700" cap="flat" cmpd="sng" algn="ctr">
                        <a:solidFill>
                          <a:schemeClr val="accent2"/>
                        </a:solidFill>
                        <a:round/>
                      </a:ln>
                      <a:effectLst>
                        <a:outerShdw blurRad="50800" dist="38100" dir="2700000" algn="tl" rotWithShape="0">
                          <a:schemeClr val="accent2">
                            <a:lumMod val="75000"/>
                            <a:alpha val="40000"/>
                          </a:schemeClr>
                        </a:outerShdw>
                      </a:effectLst>
                    </c:spPr>
                    <c:txPr>
                      <a:bodyPr rot="0" spcFirstLastPara="1" vertOverflow="clip" horzOverflow="clip" vert="horz" wrap="square" lIns="38100" tIns="19050" rIns="38100" bIns="19050" anchor="ctr" anchorCtr="1">
                        <a:spAutoFit/>
                      </a:bodyPr>
                      <a:lstStyle/>
                      <a:p>
                        <a:pPr>
                          <a:defRPr sz="1000" b="0" i="0" u="none" strike="noStrike" kern="1200" baseline="0">
                            <a:solidFill>
                              <a:schemeClr val="accent2"/>
                            </a:solidFill>
                            <a:effectLst/>
                            <a:latin typeface="+mn-lt"/>
                            <a:ea typeface="+mn-ea"/>
                            <a:cs typeface="+mn-cs"/>
                          </a:defRPr>
                        </a:pPr>
                        <a:endParaRPr lang="sl-SI"/>
                      </a:p>
                    </c:txPr>
                    <c:dLblPos val="inEnd"/>
                    <c:showLegendKey val="0"/>
                    <c:showVal val="0"/>
                    <c:showCatName val="1"/>
                    <c:showSerName val="0"/>
                    <c:showPercent val="0"/>
                    <c:showBubbleSize val="0"/>
                    <c:extLst>
                      <c:ext xmlns:c16="http://schemas.microsoft.com/office/drawing/2014/chart" uri="{C3380CC4-5D6E-409C-BE32-E72D297353CC}">
                        <c16:uniqueId val="{00000029-569E-472D-8906-4BB076291A4A}"/>
                      </c:ext>
                    </c:extLst>
                  </c:dLbl>
                  <c:dLbl>
                    <c:idx val="1"/>
                    <c:spPr>
                      <a:solidFill>
                        <a:schemeClr val="lt1">
                          <a:alpha val="90000"/>
                        </a:schemeClr>
                      </a:solidFill>
                      <a:ln w="12700" cap="flat" cmpd="sng" algn="ctr">
                        <a:solidFill>
                          <a:schemeClr val="accent4"/>
                        </a:solidFill>
                        <a:round/>
                      </a:ln>
                      <a:effectLst>
                        <a:outerShdw blurRad="50800" dist="38100" dir="2700000" algn="tl" rotWithShape="0">
                          <a:schemeClr val="accent4">
                            <a:lumMod val="75000"/>
                            <a:alpha val="40000"/>
                          </a:schemeClr>
                        </a:outerShdw>
                      </a:effectLst>
                    </c:spPr>
                    <c:txPr>
                      <a:bodyPr rot="0" spcFirstLastPara="1" vertOverflow="clip" horzOverflow="clip" vert="horz" wrap="square" lIns="38100" tIns="19050" rIns="38100" bIns="19050" anchor="ctr" anchorCtr="1">
                        <a:spAutoFit/>
                      </a:bodyPr>
                      <a:lstStyle/>
                      <a:p>
                        <a:pPr>
                          <a:defRPr sz="1000" b="0" i="0" u="none" strike="noStrike" kern="1200" baseline="0">
                            <a:solidFill>
                              <a:schemeClr val="accent4"/>
                            </a:solidFill>
                            <a:effectLst/>
                            <a:latin typeface="+mn-lt"/>
                            <a:ea typeface="+mn-ea"/>
                            <a:cs typeface="+mn-cs"/>
                          </a:defRPr>
                        </a:pPr>
                        <a:endParaRPr lang="sl-SI"/>
                      </a:p>
                    </c:txPr>
                    <c:dLblPos val="inEnd"/>
                    <c:showLegendKey val="0"/>
                    <c:showVal val="0"/>
                    <c:showCatName val="1"/>
                    <c:showSerName val="0"/>
                    <c:showPercent val="0"/>
                    <c:showBubbleSize val="0"/>
                    <c:extLst>
                      <c:ext xmlns:c16="http://schemas.microsoft.com/office/drawing/2014/chart" uri="{C3380CC4-5D6E-409C-BE32-E72D297353CC}">
                        <c16:uniqueId val="{0000002B-569E-472D-8906-4BB076291A4A}"/>
                      </c:ext>
                    </c:extLst>
                  </c:dLbl>
                  <c:spPr>
                    <a:solidFill>
                      <a:sysClr val="window" lastClr="FFFFFF">
                        <a:alpha val="90000"/>
                      </a:sysClr>
                    </a:solidFill>
                    <a:ln w="12700" cap="flat" cmpd="sng" algn="ctr">
                      <a:solidFill>
                        <a:srgbClr val="ED7D31">
                          <a:lumMod val="60000"/>
                        </a:srgbClr>
                      </a:solidFill>
                      <a:round/>
                    </a:ln>
                    <a:effectLst>
                      <a:outerShdw blurRad="50800" dist="38100" dir="2700000" algn="tl" rotWithShape="0">
                        <a:srgbClr val="ED7D31">
                          <a:lumMod val="60000"/>
                          <a:lumMod val="75000"/>
                          <a:alpha val="40000"/>
                        </a:srgbClr>
                      </a:outerShdw>
                    </a:effectLst>
                  </c:spPr>
                  <c:dLblPos val="inEnd"/>
                  <c:showLegendKey val="0"/>
                  <c:showVal val="0"/>
                  <c:showCatName val="1"/>
                  <c:showSerName val="0"/>
                  <c:showPercent val="0"/>
                  <c:showBubbleSize val="0"/>
                  <c:showLeaderLines val="1"/>
                  <c:leaderLines>
                    <c:spPr>
                      <a:ln w="9525">
                        <a:solidFill>
                          <a:schemeClr val="tx1">
                            <a:lumMod val="35000"/>
                            <a:lumOff val="65000"/>
                          </a:schemeClr>
                        </a:solidFill>
                      </a:ln>
                      <a:effectLst/>
                    </c:spPr>
                  </c:leaderLines>
                  <c:extLst xmlns:c15="http://schemas.microsoft.com/office/drawing/2012/chart">
                    <c:ext xmlns:c15="http://schemas.microsoft.com/office/drawing/2012/chart" uri="{CE6537A1-D6FC-4f65-9D91-7224C49458BB}"/>
                  </c:extLst>
                </c:dLbls>
                <c:cat>
                  <c:strRef>
                    <c:extLst xmlns:c15="http://schemas.microsoft.com/office/drawing/2012/chart">
                      <c:ext xmlns:c15="http://schemas.microsoft.com/office/drawing/2012/chart" uri="{02D57815-91ED-43cb-92C2-25804820EDAC}">
                        <c15:formulaRef>
                          <c15:sqref>(List3!$H$3,List3!$J$3)</c15:sqref>
                        </c15:formulaRef>
                      </c:ext>
                    </c:extLst>
                    <c:strCache>
                      <c:ptCount val="2"/>
                      <c:pt idx="0">
                        <c:v> KRM ha</c:v>
                      </c:pt>
                      <c:pt idx="1">
                        <c:v> KRM ha OMD</c:v>
                      </c:pt>
                    </c:strCache>
                  </c:strRef>
                </c:cat>
                <c:val>
                  <c:numRef>
                    <c:extLst xmlns:c15="http://schemas.microsoft.com/office/drawing/2012/chart">
                      <c:ext xmlns:c15="http://schemas.microsoft.com/office/drawing/2012/chart" uri="{02D57815-91ED-43cb-92C2-25804820EDAC}">
                        <c15:formulaRef>
                          <c15:sqref>(List3!$H$11,List3!$J$11)</c15:sqref>
                        </c15:formulaRef>
                      </c:ext>
                    </c:extLst>
                    <c:numCache>
                      <c:formatCode>#,##0.00</c:formatCode>
                      <c:ptCount val="2"/>
                      <c:pt idx="0">
                        <c:v>77918.559999999896</c:v>
                      </c:pt>
                      <c:pt idx="1">
                        <c:v>45625.079999999958</c:v>
                      </c:pt>
                    </c:numCache>
                  </c:numRef>
                </c:val>
                <c:extLst xmlns:c15="http://schemas.microsoft.com/office/drawing/2012/chart">
                  <c:ext xmlns:c16="http://schemas.microsoft.com/office/drawing/2014/chart" uri="{C3380CC4-5D6E-409C-BE32-E72D297353CC}">
                    <c16:uniqueId val="{0000002C-569E-472D-8906-4BB076291A4A}"/>
                  </c:ext>
                </c:extLst>
              </c15:ser>
            </c15:filteredPieSeries>
            <c15:filteredPieSeries>
              <c15:ser>
                <c:idx val="8"/>
                <c:order val="8"/>
                <c:tx>
                  <c:strRef>
                    <c:extLst xmlns:c15="http://schemas.microsoft.com/office/drawing/2012/chart">
                      <c:ext xmlns:c15="http://schemas.microsoft.com/office/drawing/2012/chart" uri="{02D57815-91ED-43cb-92C2-25804820EDAC}">
                        <c15:formulaRef>
                          <c15:sqref>List3!$F$12</c15:sqref>
                        </c15:formulaRef>
                      </c:ext>
                    </c:extLst>
                    <c:strCache>
                      <c:ptCount val="1"/>
                      <c:pt idx="0">
                        <c:v>Pomurska</c:v>
                      </c:pt>
                    </c:strCache>
                  </c:strRef>
                </c:tx>
                <c:dPt>
                  <c:idx val="0"/>
                  <c:bubble3D val="0"/>
                  <c:spPr>
                    <a:solidFill>
                      <a:schemeClr val="accent1">
                        <a:alpha val="90000"/>
                      </a:schemeClr>
                    </a:solidFill>
                    <a:ln w="19050">
                      <a:solidFill>
                        <a:schemeClr val="accent1">
                          <a:lumMod val="75000"/>
                        </a:schemeClr>
                      </a:solidFill>
                    </a:ln>
                    <a:effectLst>
                      <a:innerShdw blurRad="114300">
                        <a:schemeClr val="accent1">
                          <a:lumMod val="75000"/>
                        </a:schemeClr>
                      </a:innerShdw>
                    </a:effectLst>
                    <a:scene3d>
                      <a:camera prst="orthographicFront"/>
                      <a:lightRig rig="threePt" dir="t"/>
                    </a:scene3d>
                    <a:sp3d contourW="19050" prstMaterial="flat">
                      <a:contourClr>
                        <a:schemeClr val="accent1">
                          <a:lumMod val="75000"/>
                        </a:schemeClr>
                      </a:contourClr>
                    </a:sp3d>
                  </c:spPr>
                  <c:extLst xmlns:c15="http://schemas.microsoft.com/office/drawing/2012/chart">
                    <c:ext xmlns:c16="http://schemas.microsoft.com/office/drawing/2014/chart" uri="{C3380CC4-5D6E-409C-BE32-E72D297353CC}">
                      <c16:uniqueId val="{0000002E-569E-472D-8906-4BB076291A4A}"/>
                    </c:ext>
                  </c:extLst>
                </c:dPt>
                <c:dPt>
                  <c:idx val="1"/>
                  <c:bubble3D val="0"/>
                  <c:spPr>
                    <a:solidFill>
                      <a:schemeClr val="accent2">
                        <a:alpha val="90000"/>
                      </a:schemeClr>
                    </a:solidFill>
                    <a:ln w="19050">
                      <a:solidFill>
                        <a:schemeClr val="accent2">
                          <a:lumMod val="75000"/>
                        </a:schemeClr>
                      </a:solidFill>
                    </a:ln>
                    <a:effectLst>
                      <a:innerShdw blurRad="114300">
                        <a:schemeClr val="accent2">
                          <a:lumMod val="75000"/>
                        </a:schemeClr>
                      </a:innerShdw>
                    </a:effectLst>
                    <a:scene3d>
                      <a:camera prst="orthographicFront"/>
                      <a:lightRig rig="threePt" dir="t"/>
                    </a:scene3d>
                    <a:sp3d contourW="19050" prstMaterial="flat">
                      <a:contourClr>
                        <a:schemeClr val="accent2">
                          <a:lumMod val="75000"/>
                        </a:schemeClr>
                      </a:contourClr>
                    </a:sp3d>
                  </c:spPr>
                  <c:extLst xmlns:c15="http://schemas.microsoft.com/office/drawing/2012/chart">
                    <c:ext xmlns:c16="http://schemas.microsoft.com/office/drawing/2014/chart" uri="{C3380CC4-5D6E-409C-BE32-E72D297353CC}">
                      <c16:uniqueId val="{00000030-569E-472D-8906-4BB076291A4A}"/>
                    </c:ext>
                  </c:extLst>
                </c:dPt>
                <c:dLbls>
                  <c:dLbl>
                    <c:idx val="0"/>
                    <c:spPr>
                      <a:solidFill>
                        <a:schemeClr val="lt1">
                          <a:alpha val="90000"/>
                        </a:schemeClr>
                      </a:solidFill>
                      <a:ln w="12700" cap="flat" cmpd="sng" algn="ctr">
                        <a:solidFill>
                          <a:schemeClr val="accent2"/>
                        </a:solidFill>
                        <a:round/>
                      </a:ln>
                      <a:effectLst>
                        <a:outerShdw blurRad="50800" dist="38100" dir="2700000" algn="tl" rotWithShape="0">
                          <a:schemeClr val="accent2">
                            <a:lumMod val="75000"/>
                            <a:alpha val="40000"/>
                          </a:schemeClr>
                        </a:outerShdw>
                      </a:effectLst>
                    </c:spPr>
                    <c:txPr>
                      <a:bodyPr rot="0" spcFirstLastPara="1" vertOverflow="clip" horzOverflow="clip" vert="horz" wrap="square" lIns="38100" tIns="19050" rIns="38100" bIns="19050" anchor="ctr" anchorCtr="1">
                        <a:spAutoFit/>
                      </a:bodyPr>
                      <a:lstStyle/>
                      <a:p>
                        <a:pPr>
                          <a:defRPr sz="1000" b="0" i="0" u="none" strike="noStrike" kern="1200" baseline="0">
                            <a:solidFill>
                              <a:schemeClr val="accent2"/>
                            </a:solidFill>
                            <a:effectLst/>
                            <a:latin typeface="+mn-lt"/>
                            <a:ea typeface="+mn-ea"/>
                            <a:cs typeface="+mn-cs"/>
                          </a:defRPr>
                        </a:pPr>
                        <a:endParaRPr lang="sl-SI"/>
                      </a:p>
                    </c:txPr>
                    <c:dLblPos val="inEnd"/>
                    <c:showLegendKey val="0"/>
                    <c:showVal val="0"/>
                    <c:showCatName val="1"/>
                    <c:showSerName val="0"/>
                    <c:showPercent val="0"/>
                    <c:showBubbleSize val="0"/>
                    <c:extLst>
                      <c:ext xmlns:c16="http://schemas.microsoft.com/office/drawing/2014/chart" uri="{C3380CC4-5D6E-409C-BE32-E72D297353CC}">
                        <c16:uniqueId val="{0000002E-569E-472D-8906-4BB076291A4A}"/>
                      </c:ext>
                    </c:extLst>
                  </c:dLbl>
                  <c:dLbl>
                    <c:idx val="1"/>
                    <c:spPr>
                      <a:solidFill>
                        <a:schemeClr val="lt1">
                          <a:alpha val="90000"/>
                        </a:schemeClr>
                      </a:solidFill>
                      <a:ln w="12700" cap="flat" cmpd="sng" algn="ctr">
                        <a:solidFill>
                          <a:schemeClr val="accent4"/>
                        </a:solidFill>
                        <a:round/>
                      </a:ln>
                      <a:effectLst>
                        <a:outerShdw blurRad="50800" dist="38100" dir="2700000" algn="tl" rotWithShape="0">
                          <a:schemeClr val="accent4">
                            <a:lumMod val="75000"/>
                            <a:alpha val="40000"/>
                          </a:schemeClr>
                        </a:outerShdw>
                      </a:effectLst>
                    </c:spPr>
                    <c:txPr>
                      <a:bodyPr rot="0" spcFirstLastPara="1" vertOverflow="clip" horzOverflow="clip" vert="horz" wrap="square" lIns="38100" tIns="19050" rIns="38100" bIns="19050" anchor="ctr" anchorCtr="1">
                        <a:spAutoFit/>
                      </a:bodyPr>
                      <a:lstStyle/>
                      <a:p>
                        <a:pPr>
                          <a:defRPr sz="1000" b="0" i="0" u="none" strike="noStrike" kern="1200" baseline="0">
                            <a:solidFill>
                              <a:schemeClr val="accent4"/>
                            </a:solidFill>
                            <a:effectLst/>
                            <a:latin typeface="+mn-lt"/>
                            <a:ea typeface="+mn-ea"/>
                            <a:cs typeface="+mn-cs"/>
                          </a:defRPr>
                        </a:pPr>
                        <a:endParaRPr lang="sl-SI"/>
                      </a:p>
                    </c:txPr>
                    <c:dLblPos val="inEnd"/>
                    <c:showLegendKey val="0"/>
                    <c:showVal val="0"/>
                    <c:showCatName val="1"/>
                    <c:showSerName val="0"/>
                    <c:showPercent val="0"/>
                    <c:showBubbleSize val="0"/>
                    <c:extLst>
                      <c:ext xmlns:c16="http://schemas.microsoft.com/office/drawing/2014/chart" uri="{C3380CC4-5D6E-409C-BE32-E72D297353CC}">
                        <c16:uniqueId val="{00000030-569E-472D-8906-4BB076291A4A}"/>
                      </c:ext>
                    </c:extLst>
                  </c:dLbl>
                  <c:spPr>
                    <a:solidFill>
                      <a:sysClr val="window" lastClr="FFFFFF">
                        <a:alpha val="90000"/>
                      </a:sysClr>
                    </a:solidFill>
                    <a:ln w="12700" cap="flat" cmpd="sng" algn="ctr">
                      <a:solidFill>
                        <a:srgbClr val="A5A5A5">
                          <a:lumMod val="60000"/>
                        </a:srgbClr>
                      </a:solidFill>
                      <a:round/>
                    </a:ln>
                    <a:effectLst>
                      <a:outerShdw blurRad="50800" dist="38100" dir="2700000" algn="tl" rotWithShape="0">
                        <a:srgbClr val="A5A5A5">
                          <a:lumMod val="60000"/>
                          <a:lumMod val="75000"/>
                          <a:alpha val="40000"/>
                        </a:srgbClr>
                      </a:outerShdw>
                    </a:effectLst>
                  </c:spPr>
                  <c:dLblPos val="inEnd"/>
                  <c:showLegendKey val="0"/>
                  <c:showVal val="0"/>
                  <c:showCatName val="1"/>
                  <c:showSerName val="0"/>
                  <c:showPercent val="0"/>
                  <c:showBubbleSize val="0"/>
                  <c:showLeaderLines val="1"/>
                  <c:leaderLines>
                    <c:spPr>
                      <a:ln w="9525">
                        <a:solidFill>
                          <a:schemeClr val="tx1">
                            <a:lumMod val="35000"/>
                            <a:lumOff val="65000"/>
                          </a:schemeClr>
                        </a:solidFill>
                      </a:ln>
                      <a:effectLst/>
                    </c:spPr>
                  </c:leaderLines>
                  <c:extLst xmlns:c15="http://schemas.microsoft.com/office/drawing/2012/chart">
                    <c:ext xmlns:c15="http://schemas.microsoft.com/office/drawing/2012/chart" uri="{CE6537A1-D6FC-4f65-9D91-7224C49458BB}"/>
                  </c:extLst>
                </c:dLbls>
                <c:cat>
                  <c:strRef>
                    <c:extLst xmlns:c15="http://schemas.microsoft.com/office/drawing/2012/chart">
                      <c:ext xmlns:c15="http://schemas.microsoft.com/office/drawing/2012/chart" uri="{02D57815-91ED-43cb-92C2-25804820EDAC}">
                        <c15:formulaRef>
                          <c15:sqref>(List3!$H$3,List3!$J$3)</c15:sqref>
                        </c15:formulaRef>
                      </c:ext>
                    </c:extLst>
                    <c:strCache>
                      <c:ptCount val="2"/>
                      <c:pt idx="0">
                        <c:v> KRM ha</c:v>
                      </c:pt>
                      <c:pt idx="1">
                        <c:v> KRM ha OMD</c:v>
                      </c:pt>
                    </c:strCache>
                  </c:strRef>
                </c:cat>
                <c:val>
                  <c:numRef>
                    <c:extLst xmlns:c15="http://schemas.microsoft.com/office/drawing/2012/chart">
                      <c:ext xmlns:c15="http://schemas.microsoft.com/office/drawing/2012/chart" uri="{02D57815-91ED-43cb-92C2-25804820EDAC}">
                        <c15:formulaRef>
                          <c15:sqref>(List3!$H$12,List3!$J$12)</c15:sqref>
                        </c15:formulaRef>
                      </c:ext>
                    </c:extLst>
                    <c:numCache>
                      <c:formatCode>#,##0.00</c:formatCode>
                      <c:ptCount val="2"/>
                      <c:pt idx="0">
                        <c:v>63466.229999999894</c:v>
                      </c:pt>
                      <c:pt idx="1">
                        <c:v>22406.030000000057</c:v>
                      </c:pt>
                    </c:numCache>
                  </c:numRef>
                </c:val>
                <c:extLst xmlns:c15="http://schemas.microsoft.com/office/drawing/2012/chart">
                  <c:ext xmlns:c16="http://schemas.microsoft.com/office/drawing/2014/chart" uri="{C3380CC4-5D6E-409C-BE32-E72D297353CC}">
                    <c16:uniqueId val="{00000031-569E-472D-8906-4BB076291A4A}"/>
                  </c:ext>
                </c:extLst>
              </c15:ser>
            </c15:filteredPieSeries>
            <c15:filteredPieSeries>
              <c15:ser>
                <c:idx val="9"/>
                <c:order val="9"/>
                <c:tx>
                  <c:strRef>
                    <c:extLst xmlns:c15="http://schemas.microsoft.com/office/drawing/2012/chart">
                      <c:ext xmlns:c15="http://schemas.microsoft.com/office/drawing/2012/chart" uri="{02D57815-91ED-43cb-92C2-25804820EDAC}">
                        <c15:formulaRef>
                          <c15:sqref>List3!$F$13</c15:sqref>
                        </c15:formulaRef>
                      </c:ext>
                    </c:extLst>
                    <c:strCache>
                      <c:ptCount val="1"/>
                      <c:pt idx="0">
                        <c:v>Savinjska</c:v>
                      </c:pt>
                    </c:strCache>
                  </c:strRef>
                </c:tx>
                <c:dPt>
                  <c:idx val="0"/>
                  <c:bubble3D val="0"/>
                  <c:spPr>
                    <a:solidFill>
                      <a:schemeClr val="accent1">
                        <a:alpha val="90000"/>
                      </a:schemeClr>
                    </a:solidFill>
                    <a:ln w="19050">
                      <a:solidFill>
                        <a:schemeClr val="accent1">
                          <a:lumMod val="75000"/>
                        </a:schemeClr>
                      </a:solidFill>
                    </a:ln>
                    <a:effectLst>
                      <a:innerShdw blurRad="114300">
                        <a:schemeClr val="accent1">
                          <a:lumMod val="75000"/>
                        </a:schemeClr>
                      </a:innerShdw>
                    </a:effectLst>
                    <a:scene3d>
                      <a:camera prst="orthographicFront"/>
                      <a:lightRig rig="threePt" dir="t"/>
                    </a:scene3d>
                    <a:sp3d contourW="19050" prstMaterial="flat">
                      <a:contourClr>
                        <a:schemeClr val="accent1">
                          <a:lumMod val="75000"/>
                        </a:schemeClr>
                      </a:contourClr>
                    </a:sp3d>
                  </c:spPr>
                  <c:extLst xmlns:c15="http://schemas.microsoft.com/office/drawing/2012/chart">
                    <c:ext xmlns:c16="http://schemas.microsoft.com/office/drawing/2014/chart" uri="{C3380CC4-5D6E-409C-BE32-E72D297353CC}">
                      <c16:uniqueId val="{00000033-569E-472D-8906-4BB076291A4A}"/>
                    </c:ext>
                  </c:extLst>
                </c:dPt>
                <c:dPt>
                  <c:idx val="1"/>
                  <c:bubble3D val="0"/>
                  <c:spPr>
                    <a:solidFill>
                      <a:schemeClr val="accent2">
                        <a:alpha val="90000"/>
                      </a:schemeClr>
                    </a:solidFill>
                    <a:ln w="19050">
                      <a:solidFill>
                        <a:schemeClr val="accent2">
                          <a:lumMod val="75000"/>
                        </a:schemeClr>
                      </a:solidFill>
                    </a:ln>
                    <a:effectLst>
                      <a:innerShdw blurRad="114300">
                        <a:schemeClr val="accent2">
                          <a:lumMod val="75000"/>
                        </a:schemeClr>
                      </a:innerShdw>
                    </a:effectLst>
                    <a:scene3d>
                      <a:camera prst="orthographicFront"/>
                      <a:lightRig rig="threePt" dir="t"/>
                    </a:scene3d>
                    <a:sp3d contourW="19050" prstMaterial="flat">
                      <a:contourClr>
                        <a:schemeClr val="accent2">
                          <a:lumMod val="75000"/>
                        </a:schemeClr>
                      </a:contourClr>
                    </a:sp3d>
                  </c:spPr>
                  <c:extLst xmlns:c15="http://schemas.microsoft.com/office/drawing/2012/chart">
                    <c:ext xmlns:c16="http://schemas.microsoft.com/office/drawing/2014/chart" uri="{C3380CC4-5D6E-409C-BE32-E72D297353CC}">
                      <c16:uniqueId val="{00000035-569E-472D-8906-4BB076291A4A}"/>
                    </c:ext>
                  </c:extLst>
                </c:dPt>
                <c:dLbls>
                  <c:dLbl>
                    <c:idx val="0"/>
                    <c:spPr>
                      <a:solidFill>
                        <a:schemeClr val="lt1">
                          <a:alpha val="90000"/>
                        </a:schemeClr>
                      </a:solidFill>
                      <a:ln w="12700" cap="flat" cmpd="sng" algn="ctr">
                        <a:solidFill>
                          <a:schemeClr val="accent2"/>
                        </a:solidFill>
                        <a:round/>
                      </a:ln>
                      <a:effectLst>
                        <a:outerShdw blurRad="50800" dist="38100" dir="2700000" algn="tl" rotWithShape="0">
                          <a:schemeClr val="accent2">
                            <a:lumMod val="75000"/>
                            <a:alpha val="40000"/>
                          </a:schemeClr>
                        </a:outerShdw>
                      </a:effectLst>
                    </c:spPr>
                    <c:txPr>
                      <a:bodyPr rot="0" spcFirstLastPara="1" vertOverflow="clip" horzOverflow="clip" vert="horz" wrap="square" lIns="38100" tIns="19050" rIns="38100" bIns="19050" anchor="ctr" anchorCtr="1">
                        <a:spAutoFit/>
                      </a:bodyPr>
                      <a:lstStyle/>
                      <a:p>
                        <a:pPr>
                          <a:defRPr sz="1000" b="0" i="0" u="none" strike="noStrike" kern="1200" baseline="0">
                            <a:solidFill>
                              <a:schemeClr val="accent2"/>
                            </a:solidFill>
                            <a:effectLst/>
                            <a:latin typeface="+mn-lt"/>
                            <a:ea typeface="+mn-ea"/>
                            <a:cs typeface="+mn-cs"/>
                          </a:defRPr>
                        </a:pPr>
                        <a:endParaRPr lang="sl-SI"/>
                      </a:p>
                    </c:txPr>
                    <c:dLblPos val="inEnd"/>
                    <c:showLegendKey val="0"/>
                    <c:showVal val="0"/>
                    <c:showCatName val="1"/>
                    <c:showSerName val="0"/>
                    <c:showPercent val="0"/>
                    <c:showBubbleSize val="0"/>
                    <c:extLst>
                      <c:ext xmlns:c16="http://schemas.microsoft.com/office/drawing/2014/chart" uri="{C3380CC4-5D6E-409C-BE32-E72D297353CC}">
                        <c16:uniqueId val="{00000033-569E-472D-8906-4BB076291A4A}"/>
                      </c:ext>
                    </c:extLst>
                  </c:dLbl>
                  <c:dLbl>
                    <c:idx val="1"/>
                    <c:spPr>
                      <a:solidFill>
                        <a:schemeClr val="lt1">
                          <a:alpha val="90000"/>
                        </a:schemeClr>
                      </a:solidFill>
                      <a:ln w="12700" cap="flat" cmpd="sng" algn="ctr">
                        <a:solidFill>
                          <a:schemeClr val="accent4"/>
                        </a:solidFill>
                        <a:round/>
                      </a:ln>
                      <a:effectLst>
                        <a:outerShdw blurRad="50800" dist="38100" dir="2700000" algn="tl" rotWithShape="0">
                          <a:schemeClr val="accent4">
                            <a:lumMod val="75000"/>
                            <a:alpha val="40000"/>
                          </a:schemeClr>
                        </a:outerShdw>
                      </a:effectLst>
                    </c:spPr>
                    <c:txPr>
                      <a:bodyPr rot="0" spcFirstLastPara="1" vertOverflow="clip" horzOverflow="clip" vert="horz" wrap="square" lIns="38100" tIns="19050" rIns="38100" bIns="19050" anchor="ctr" anchorCtr="1">
                        <a:spAutoFit/>
                      </a:bodyPr>
                      <a:lstStyle/>
                      <a:p>
                        <a:pPr>
                          <a:defRPr sz="1000" b="0" i="0" u="none" strike="noStrike" kern="1200" baseline="0">
                            <a:solidFill>
                              <a:schemeClr val="accent4"/>
                            </a:solidFill>
                            <a:effectLst/>
                            <a:latin typeface="+mn-lt"/>
                            <a:ea typeface="+mn-ea"/>
                            <a:cs typeface="+mn-cs"/>
                          </a:defRPr>
                        </a:pPr>
                        <a:endParaRPr lang="sl-SI"/>
                      </a:p>
                    </c:txPr>
                    <c:dLblPos val="inEnd"/>
                    <c:showLegendKey val="0"/>
                    <c:showVal val="0"/>
                    <c:showCatName val="1"/>
                    <c:showSerName val="0"/>
                    <c:showPercent val="0"/>
                    <c:showBubbleSize val="0"/>
                    <c:extLst>
                      <c:ext xmlns:c16="http://schemas.microsoft.com/office/drawing/2014/chart" uri="{C3380CC4-5D6E-409C-BE32-E72D297353CC}">
                        <c16:uniqueId val="{00000035-569E-472D-8906-4BB076291A4A}"/>
                      </c:ext>
                    </c:extLst>
                  </c:dLbl>
                  <c:spPr>
                    <a:solidFill>
                      <a:sysClr val="window" lastClr="FFFFFF">
                        <a:alpha val="90000"/>
                      </a:sysClr>
                    </a:solidFill>
                    <a:ln w="12700" cap="flat" cmpd="sng" algn="ctr">
                      <a:solidFill>
                        <a:srgbClr val="FFC000">
                          <a:lumMod val="60000"/>
                        </a:srgbClr>
                      </a:solidFill>
                      <a:round/>
                    </a:ln>
                    <a:effectLst>
                      <a:outerShdw blurRad="50800" dist="38100" dir="2700000" algn="tl" rotWithShape="0">
                        <a:srgbClr val="FFC000">
                          <a:lumMod val="60000"/>
                          <a:lumMod val="75000"/>
                          <a:alpha val="40000"/>
                        </a:srgbClr>
                      </a:outerShdw>
                    </a:effectLst>
                  </c:spPr>
                  <c:dLblPos val="inEnd"/>
                  <c:showLegendKey val="0"/>
                  <c:showVal val="0"/>
                  <c:showCatName val="1"/>
                  <c:showSerName val="0"/>
                  <c:showPercent val="0"/>
                  <c:showBubbleSize val="0"/>
                  <c:showLeaderLines val="1"/>
                  <c:leaderLines>
                    <c:spPr>
                      <a:ln w="9525">
                        <a:solidFill>
                          <a:schemeClr val="tx1">
                            <a:lumMod val="35000"/>
                            <a:lumOff val="65000"/>
                          </a:schemeClr>
                        </a:solidFill>
                      </a:ln>
                      <a:effectLst/>
                    </c:spPr>
                  </c:leaderLines>
                  <c:extLst xmlns:c15="http://schemas.microsoft.com/office/drawing/2012/chart">
                    <c:ext xmlns:c15="http://schemas.microsoft.com/office/drawing/2012/chart" uri="{CE6537A1-D6FC-4f65-9D91-7224C49458BB}"/>
                  </c:extLst>
                </c:dLbls>
                <c:cat>
                  <c:strRef>
                    <c:extLst xmlns:c15="http://schemas.microsoft.com/office/drawing/2012/chart">
                      <c:ext xmlns:c15="http://schemas.microsoft.com/office/drawing/2012/chart" uri="{02D57815-91ED-43cb-92C2-25804820EDAC}">
                        <c15:formulaRef>
                          <c15:sqref>(List3!$H$3,List3!$J$3)</c15:sqref>
                        </c15:formulaRef>
                      </c:ext>
                    </c:extLst>
                    <c:strCache>
                      <c:ptCount val="2"/>
                      <c:pt idx="0">
                        <c:v> KRM ha</c:v>
                      </c:pt>
                      <c:pt idx="1">
                        <c:v> KRM ha OMD</c:v>
                      </c:pt>
                    </c:strCache>
                  </c:strRef>
                </c:cat>
                <c:val>
                  <c:numRef>
                    <c:extLst xmlns:c15="http://schemas.microsoft.com/office/drawing/2012/chart">
                      <c:ext xmlns:c15="http://schemas.microsoft.com/office/drawing/2012/chart" uri="{02D57815-91ED-43cb-92C2-25804820EDAC}">
                        <c15:formulaRef>
                          <c15:sqref>(List3!$H$13,List3!$J$13)</c15:sqref>
                        </c15:formulaRef>
                      </c:ext>
                    </c:extLst>
                    <c:numCache>
                      <c:formatCode>#,##0.00</c:formatCode>
                      <c:ptCount val="2"/>
                      <c:pt idx="0">
                        <c:v>64933.54999999977</c:v>
                      </c:pt>
                      <c:pt idx="1">
                        <c:v>55788.93999999985</c:v>
                      </c:pt>
                    </c:numCache>
                  </c:numRef>
                </c:val>
                <c:extLst xmlns:c15="http://schemas.microsoft.com/office/drawing/2012/chart">
                  <c:ext xmlns:c16="http://schemas.microsoft.com/office/drawing/2014/chart" uri="{C3380CC4-5D6E-409C-BE32-E72D297353CC}">
                    <c16:uniqueId val="{00000036-569E-472D-8906-4BB076291A4A}"/>
                  </c:ext>
                </c:extLst>
              </c15:ser>
            </c15:filteredPieSeries>
            <c15:filteredPieSeries>
              <c15:ser>
                <c:idx val="10"/>
                <c:order val="10"/>
                <c:tx>
                  <c:strRef>
                    <c:extLst xmlns:c15="http://schemas.microsoft.com/office/drawing/2012/chart">
                      <c:ext xmlns:c15="http://schemas.microsoft.com/office/drawing/2012/chart" uri="{02D57815-91ED-43cb-92C2-25804820EDAC}">
                        <c15:formulaRef>
                          <c15:sqref>List3!$F$14</c15:sqref>
                        </c15:formulaRef>
                      </c:ext>
                    </c:extLst>
                    <c:strCache>
                      <c:ptCount val="1"/>
                      <c:pt idx="0">
                        <c:v>Spodnjeposavska</c:v>
                      </c:pt>
                    </c:strCache>
                  </c:strRef>
                </c:tx>
                <c:dPt>
                  <c:idx val="0"/>
                  <c:bubble3D val="0"/>
                  <c:spPr>
                    <a:solidFill>
                      <a:schemeClr val="accent1">
                        <a:alpha val="90000"/>
                      </a:schemeClr>
                    </a:solidFill>
                    <a:ln w="19050">
                      <a:solidFill>
                        <a:schemeClr val="accent1">
                          <a:lumMod val="75000"/>
                        </a:schemeClr>
                      </a:solidFill>
                    </a:ln>
                    <a:effectLst>
                      <a:innerShdw blurRad="114300">
                        <a:schemeClr val="accent1">
                          <a:lumMod val="75000"/>
                        </a:schemeClr>
                      </a:innerShdw>
                    </a:effectLst>
                    <a:scene3d>
                      <a:camera prst="orthographicFront"/>
                      <a:lightRig rig="threePt" dir="t"/>
                    </a:scene3d>
                    <a:sp3d contourW="19050" prstMaterial="flat">
                      <a:contourClr>
                        <a:schemeClr val="accent1">
                          <a:lumMod val="75000"/>
                        </a:schemeClr>
                      </a:contourClr>
                    </a:sp3d>
                  </c:spPr>
                  <c:extLst xmlns:c15="http://schemas.microsoft.com/office/drawing/2012/chart">
                    <c:ext xmlns:c16="http://schemas.microsoft.com/office/drawing/2014/chart" uri="{C3380CC4-5D6E-409C-BE32-E72D297353CC}">
                      <c16:uniqueId val="{00000038-569E-472D-8906-4BB076291A4A}"/>
                    </c:ext>
                  </c:extLst>
                </c:dPt>
                <c:dPt>
                  <c:idx val="1"/>
                  <c:bubble3D val="0"/>
                  <c:spPr>
                    <a:solidFill>
                      <a:schemeClr val="accent2">
                        <a:alpha val="90000"/>
                      </a:schemeClr>
                    </a:solidFill>
                    <a:ln w="19050">
                      <a:solidFill>
                        <a:schemeClr val="accent2">
                          <a:lumMod val="75000"/>
                        </a:schemeClr>
                      </a:solidFill>
                    </a:ln>
                    <a:effectLst>
                      <a:innerShdw blurRad="114300">
                        <a:schemeClr val="accent2">
                          <a:lumMod val="75000"/>
                        </a:schemeClr>
                      </a:innerShdw>
                    </a:effectLst>
                    <a:scene3d>
                      <a:camera prst="orthographicFront"/>
                      <a:lightRig rig="threePt" dir="t"/>
                    </a:scene3d>
                    <a:sp3d contourW="19050" prstMaterial="flat">
                      <a:contourClr>
                        <a:schemeClr val="accent2">
                          <a:lumMod val="75000"/>
                        </a:schemeClr>
                      </a:contourClr>
                    </a:sp3d>
                  </c:spPr>
                  <c:extLst xmlns:c15="http://schemas.microsoft.com/office/drawing/2012/chart">
                    <c:ext xmlns:c16="http://schemas.microsoft.com/office/drawing/2014/chart" uri="{C3380CC4-5D6E-409C-BE32-E72D297353CC}">
                      <c16:uniqueId val="{0000003A-569E-472D-8906-4BB076291A4A}"/>
                    </c:ext>
                  </c:extLst>
                </c:dPt>
                <c:dLbls>
                  <c:dLbl>
                    <c:idx val="0"/>
                    <c:spPr>
                      <a:solidFill>
                        <a:sysClr val="window" lastClr="FFFFFF">
                          <a:alpha val="90000"/>
                        </a:sysClr>
                      </a:solidFill>
                      <a:ln w="12700" cap="flat" cmpd="sng" algn="ctr">
                        <a:solidFill>
                          <a:srgbClr val="4472C4">
                            <a:lumMod val="60000"/>
                          </a:srgbClr>
                        </a:solidFill>
                        <a:round/>
                      </a:ln>
                      <a:effectLst>
                        <a:outerShdw blurRad="50800" dist="38100" dir="2700000" algn="tl" rotWithShape="0">
                          <a:srgbClr val="4472C4">
                            <a:lumMod val="60000"/>
                            <a:lumMod val="75000"/>
                            <a:alpha val="40000"/>
                          </a:srgbClr>
                        </a:outerShdw>
                      </a:effectLst>
                    </c:spPr>
                    <c:txPr>
                      <a:bodyPr rot="0" spcFirstLastPara="1" vertOverflow="clip" horzOverflow="clip" vert="horz" wrap="square" lIns="38100" tIns="19050" rIns="38100" bIns="19050" anchor="ctr" anchorCtr="1">
                        <a:spAutoFit/>
                      </a:bodyPr>
                      <a:lstStyle/>
                      <a:p>
                        <a:pPr>
                          <a:defRPr sz="1000" b="0" i="0" u="none" strike="noStrike" kern="1200" baseline="0">
                            <a:solidFill>
                              <a:schemeClr val="accent2"/>
                            </a:solidFill>
                            <a:effectLst/>
                            <a:latin typeface="+mn-lt"/>
                            <a:ea typeface="+mn-ea"/>
                            <a:cs typeface="+mn-cs"/>
                          </a:defRPr>
                        </a:pPr>
                        <a:endParaRPr lang="sl-SI"/>
                      </a:p>
                    </c:txPr>
                    <c:dLblPos val="inEnd"/>
                    <c:showLegendKey val="0"/>
                    <c:showVal val="0"/>
                    <c:showCatName val="1"/>
                    <c:showSerName val="0"/>
                    <c:showPercent val="0"/>
                    <c:showBubbleSize val="0"/>
                    <c:extLst>
                      <c:ext xmlns:c16="http://schemas.microsoft.com/office/drawing/2014/chart" uri="{C3380CC4-5D6E-409C-BE32-E72D297353CC}">
                        <c16:uniqueId val="{00000038-569E-472D-8906-4BB076291A4A}"/>
                      </c:ext>
                    </c:extLst>
                  </c:dLbl>
                  <c:dLbl>
                    <c:idx val="1"/>
                    <c:spPr>
                      <a:solidFill>
                        <a:sysClr val="window" lastClr="FFFFFF">
                          <a:alpha val="90000"/>
                        </a:sysClr>
                      </a:solidFill>
                      <a:ln w="12700" cap="flat" cmpd="sng" algn="ctr">
                        <a:solidFill>
                          <a:srgbClr val="4472C4">
                            <a:lumMod val="60000"/>
                          </a:srgbClr>
                        </a:solidFill>
                        <a:round/>
                      </a:ln>
                      <a:effectLst>
                        <a:outerShdw blurRad="50800" dist="38100" dir="2700000" algn="tl" rotWithShape="0">
                          <a:srgbClr val="4472C4">
                            <a:lumMod val="60000"/>
                            <a:lumMod val="75000"/>
                            <a:alpha val="40000"/>
                          </a:srgbClr>
                        </a:outerShdw>
                      </a:effectLst>
                    </c:spPr>
                    <c:txPr>
                      <a:bodyPr rot="0" spcFirstLastPara="1" vertOverflow="clip" horzOverflow="clip" vert="horz" wrap="square" lIns="38100" tIns="19050" rIns="38100" bIns="19050" anchor="ctr" anchorCtr="1">
                        <a:spAutoFit/>
                      </a:bodyPr>
                      <a:lstStyle/>
                      <a:p>
                        <a:pPr>
                          <a:defRPr sz="1000" b="0" i="0" u="none" strike="noStrike" kern="1200" baseline="0">
                            <a:solidFill>
                              <a:schemeClr val="accent4"/>
                            </a:solidFill>
                            <a:effectLst/>
                            <a:latin typeface="+mn-lt"/>
                            <a:ea typeface="+mn-ea"/>
                            <a:cs typeface="+mn-cs"/>
                          </a:defRPr>
                        </a:pPr>
                        <a:endParaRPr lang="sl-SI"/>
                      </a:p>
                    </c:txPr>
                    <c:dLblPos val="inEnd"/>
                    <c:showLegendKey val="0"/>
                    <c:showVal val="0"/>
                    <c:showCatName val="1"/>
                    <c:showSerName val="0"/>
                    <c:showPercent val="0"/>
                    <c:showBubbleSize val="0"/>
                    <c:extLst>
                      <c:ext xmlns:c16="http://schemas.microsoft.com/office/drawing/2014/chart" uri="{C3380CC4-5D6E-409C-BE32-E72D297353CC}">
                        <c16:uniqueId val="{0000003A-569E-472D-8906-4BB076291A4A}"/>
                      </c:ext>
                    </c:extLst>
                  </c:dLbl>
                  <c:spPr>
                    <a:solidFill>
                      <a:sysClr val="window" lastClr="FFFFFF">
                        <a:alpha val="90000"/>
                      </a:sysClr>
                    </a:solidFill>
                    <a:ln w="12700" cap="flat" cmpd="sng" algn="ctr">
                      <a:solidFill>
                        <a:srgbClr val="4472C4">
                          <a:lumMod val="60000"/>
                        </a:srgbClr>
                      </a:solidFill>
                      <a:round/>
                    </a:ln>
                    <a:effectLst>
                      <a:outerShdw blurRad="50800" dist="38100" dir="2700000" algn="tl" rotWithShape="0">
                        <a:srgbClr val="4472C4">
                          <a:lumMod val="60000"/>
                          <a:lumMod val="75000"/>
                          <a:alpha val="40000"/>
                        </a:srgbClr>
                      </a:outerShdw>
                    </a:effectLst>
                  </c:spPr>
                  <c:dLblPos val="inEnd"/>
                  <c:showLegendKey val="0"/>
                  <c:showVal val="0"/>
                  <c:showCatName val="1"/>
                  <c:showSerName val="0"/>
                  <c:showPercent val="0"/>
                  <c:showBubbleSize val="0"/>
                  <c:showLeaderLines val="1"/>
                  <c:leaderLines>
                    <c:spPr>
                      <a:ln w="9525">
                        <a:solidFill>
                          <a:schemeClr val="tx1">
                            <a:lumMod val="35000"/>
                            <a:lumOff val="65000"/>
                          </a:schemeClr>
                        </a:solidFill>
                      </a:ln>
                      <a:effectLst/>
                    </c:spPr>
                  </c:leaderLines>
                  <c:extLst xmlns:c15="http://schemas.microsoft.com/office/drawing/2012/chart">
                    <c:ext xmlns:c15="http://schemas.microsoft.com/office/drawing/2012/chart" uri="{CE6537A1-D6FC-4f65-9D91-7224C49458BB}"/>
                  </c:extLst>
                </c:dLbls>
                <c:cat>
                  <c:strRef>
                    <c:extLst xmlns:c15="http://schemas.microsoft.com/office/drawing/2012/chart">
                      <c:ext xmlns:c15="http://schemas.microsoft.com/office/drawing/2012/chart" uri="{02D57815-91ED-43cb-92C2-25804820EDAC}">
                        <c15:formulaRef>
                          <c15:sqref>(List3!$H$3,List3!$J$3)</c15:sqref>
                        </c15:formulaRef>
                      </c:ext>
                    </c:extLst>
                    <c:strCache>
                      <c:ptCount val="2"/>
                      <c:pt idx="0">
                        <c:v> KRM ha</c:v>
                      </c:pt>
                      <c:pt idx="1">
                        <c:v> KRM ha OMD</c:v>
                      </c:pt>
                    </c:strCache>
                  </c:strRef>
                </c:cat>
                <c:val>
                  <c:numRef>
                    <c:extLst xmlns:c15="http://schemas.microsoft.com/office/drawing/2012/chart">
                      <c:ext xmlns:c15="http://schemas.microsoft.com/office/drawing/2012/chart" uri="{02D57815-91ED-43cb-92C2-25804820EDAC}">
                        <c15:formulaRef>
                          <c15:sqref>(List3!$H$14,List3!$J$14)</c15:sqref>
                        </c15:formulaRef>
                      </c:ext>
                    </c:extLst>
                    <c:numCache>
                      <c:formatCode>#,##0.00</c:formatCode>
                      <c:ptCount val="2"/>
                      <c:pt idx="0">
                        <c:v>25430.180000000011</c:v>
                      </c:pt>
                      <c:pt idx="1">
                        <c:v>15070.540000000012</c:v>
                      </c:pt>
                    </c:numCache>
                  </c:numRef>
                </c:val>
                <c:extLst xmlns:c15="http://schemas.microsoft.com/office/drawing/2012/chart">
                  <c:ext xmlns:c16="http://schemas.microsoft.com/office/drawing/2014/chart" uri="{C3380CC4-5D6E-409C-BE32-E72D297353CC}">
                    <c16:uniqueId val="{0000003B-569E-472D-8906-4BB076291A4A}"/>
                  </c:ext>
                </c:extLst>
              </c15:ser>
            </c15:filteredPieSeries>
            <c15:filteredPieSeries>
              <c15:ser>
                <c:idx val="11"/>
                <c:order val="11"/>
                <c:tx>
                  <c:strRef>
                    <c:extLst xmlns:c15="http://schemas.microsoft.com/office/drawing/2012/chart">
                      <c:ext xmlns:c15="http://schemas.microsoft.com/office/drawing/2012/chart" uri="{02D57815-91ED-43cb-92C2-25804820EDAC}">
                        <c15:formulaRef>
                          <c15:sqref>List3!$F$15</c15:sqref>
                        </c15:formulaRef>
                      </c:ext>
                    </c:extLst>
                    <c:strCache>
                      <c:ptCount val="1"/>
                      <c:pt idx="0">
                        <c:v>Zasavska</c:v>
                      </c:pt>
                    </c:strCache>
                  </c:strRef>
                </c:tx>
                <c:dPt>
                  <c:idx val="0"/>
                  <c:bubble3D val="0"/>
                  <c:spPr>
                    <a:solidFill>
                      <a:schemeClr val="accent1">
                        <a:alpha val="90000"/>
                      </a:schemeClr>
                    </a:solidFill>
                    <a:ln w="19050">
                      <a:solidFill>
                        <a:schemeClr val="accent1">
                          <a:lumMod val="75000"/>
                        </a:schemeClr>
                      </a:solidFill>
                    </a:ln>
                    <a:effectLst>
                      <a:innerShdw blurRad="114300">
                        <a:schemeClr val="accent1">
                          <a:lumMod val="75000"/>
                        </a:schemeClr>
                      </a:innerShdw>
                    </a:effectLst>
                    <a:scene3d>
                      <a:camera prst="orthographicFront"/>
                      <a:lightRig rig="threePt" dir="t"/>
                    </a:scene3d>
                    <a:sp3d contourW="19050" prstMaterial="flat">
                      <a:contourClr>
                        <a:schemeClr val="accent1">
                          <a:lumMod val="75000"/>
                        </a:schemeClr>
                      </a:contourClr>
                    </a:sp3d>
                  </c:spPr>
                  <c:extLst xmlns:c15="http://schemas.microsoft.com/office/drawing/2012/chart">
                    <c:ext xmlns:c16="http://schemas.microsoft.com/office/drawing/2014/chart" uri="{C3380CC4-5D6E-409C-BE32-E72D297353CC}">
                      <c16:uniqueId val="{0000003D-569E-472D-8906-4BB076291A4A}"/>
                    </c:ext>
                  </c:extLst>
                </c:dPt>
                <c:dPt>
                  <c:idx val="1"/>
                  <c:bubble3D val="0"/>
                  <c:spPr>
                    <a:solidFill>
                      <a:schemeClr val="accent2">
                        <a:alpha val="90000"/>
                      </a:schemeClr>
                    </a:solidFill>
                    <a:ln w="19050">
                      <a:solidFill>
                        <a:schemeClr val="accent2">
                          <a:lumMod val="75000"/>
                        </a:schemeClr>
                      </a:solidFill>
                    </a:ln>
                    <a:effectLst>
                      <a:innerShdw blurRad="114300">
                        <a:schemeClr val="accent2">
                          <a:lumMod val="75000"/>
                        </a:schemeClr>
                      </a:innerShdw>
                    </a:effectLst>
                    <a:scene3d>
                      <a:camera prst="orthographicFront"/>
                      <a:lightRig rig="threePt" dir="t"/>
                    </a:scene3d>
                    <a:sp3d contourW="19050" prstMaterial="flat">
                      <a:contourClr>
                        <a:schemeClr val="accent2">
                          <a:lumMod val="75000"/>
                        </a:schemeClr>
                      </a:contourClr>
                    </a:sp3d>
                  </c:spPr>
                  <c:extLst xmlns:c15="http://schemas.microsoft.com/office/drawing/2012/chart">
                    <c:ext xmlns:c16="http://schemas.microsoft.com/office/drawing/2014/chart" uri="{C3380CC4-5D6E-409C-BE32-E72D297353CC}">
                      <c16:uniqueId val="{0000003F-569E-472D-8906-4BB076291A4A}"/>
                    </c:ext>
                  </c:extLst>
                </c:dPt>
                <c:dLbls>
                  <c:dLbl>
                    <c:idx val="0"/>
                    <c:spPr>
                      <a:solidFill>
                        <a:sysClr val="window" lastClr="FFFFFF">
                          <a:alpha val="90000"/>
                        </a:sysClr>
                      </a:solidFill>
                      <a:ln w="12700" cap="flat" cmpd="sng" algn="ctr">
                        <a:solidFill>
                          <a:srgbClr val="70AD47">
                            <a:lumMod val="60000"/>
                          </a:srgbClr>
                        </a:solidFill>
                        <a:round/>
                      </a:ln>
                      <a:effectLst>
                        <a:outerShdw blurRad="50800" dist="38100" dir="2700000" algn="tl" rotWithShape="0">
                          <a:srgbClr val="70AD47">
                            <a:lumMod val="60000"/>
                            <a:lumMod val="75000"/>
                            <a:alpha val="40000"/>
                          </a:srgbClr>
                        </a:outerShdw>
                      </a:effectLst>
                    </c:spPr>
                    <c:txPr>
                      <a:bodyPr rot="0" spcFirstLastPara="1" vertOverflow="clip" horzOverflow="clip" vert="horz" wrap="square" lIns="38100" tIns="19050" rIns="38100" bIns="19050" anchor="ctr" anchorCtr="1">
                        <a:spAutoFit/>
                      </a:bodyPr>
                      <a:lstStyle/>
                      <a:p>
                        <a:pPr>
                          <a:defRPr sz="1000" b="0" i="0" u="none" strike="noStrike" kern="1200" baseline="0">
                            <a:solidFill>
                              <a:schemeClr val="accent2"/>
                            </a:solidFill>
                            <a:effectLst/>
                            <a:latin typeface="+mn-lt"/>
                            <a:ea typeface="+mn-ea"/>
                            <a:cs typeface="+mn-cs"/>
                          </a:defRPr>
                        </a:pPr>
                        <a:endParaRPr lang="sl-SI"/>
                      </a:p>
                    </c:txPr>
                    <c:dLblPos val="inEnd"/>
                    <c:showLegendKey val="0"/>
                    <c:showVal val="0"/>
                    <c:showCatName val="1"/>
                    <c:showSerName val="0"/>
                    <c:showPercent val="0"/>
                    <c:showBubbleSize val="0"/>
                    <c:extLst>
                      <c:ext xmlns:c16="http://schemas.microsoft.com/office/drawing/2014/chart" uri="{C3380CC4-5D6E-409C-BE32-E72D297353CC}">
                        <c16:uniqueId val="{0000003D-569E-472D-8906-4BB076291A4A}"/>
                      </c:ext>
                    </c:extLst>
                  </c:dLbl>
                  <c:dLbl>
                    <c:idx val="1"/>
                    <c:spPr>
                      <a:solidFill>
                        <a:sysClr val="window" lastClr="FFFFFF">
                          <a:alpha val="90000"/>
                        </a:sysClr>
                      </a:solidFill>
                      <a:ln w="12700" cap="flat" cmpd="sng" algn="ctr">
                        <a:solidFill>
                          <a:srgbClr val="70AD47">
                            <a:lumMod val="60000"/>
                          </a:srgbClr>
                        </a:solidFill>
                        <a:round/>
                      </a:ln>
                      <a:effectLst>
                        <a:outerShdw blurRad="50800" dist="38100" dir="2700000" algn="tl" rotWithShape="0">
                          <a:srgbClr val="70AD47">
                            <a:lumMod val="60000"/>
                            <a:lumMod val="75000"/>
                            <a:alpha val="40000"/>
                          </a:srgbClr>
                        </a:outerShdw>
                      </a:effectLst>
                    </c:spPr>
                    <c:txPr>
                      <a:bodyPr rot="0" spcFirstLastPara="1" vertOverflow="clip" horzOverflow="clip" vert="horz" wrap="square" lIns="38100" tIns="19050" rIns="38100" bIns="19050" anchor="ctr" anchorCtr="1">
                        <a:spAutoFit/>
                      </a:bodyPr>
                      <a:lstStyle/>
                      <a:p>
                        <a:pPr>
                          <a:defRPr sz="1000" b="0" i="0" u="none" strike="noStrike" kern="1200" baseline="0">
                            <a:solidFill>
                              <a:schemeClr val="accent4"/>
                            </a:solidFill>
                            <a:effectLst/>
                            <a:latin typeface="+mn-lt"/>
                            <a:ea typeface="+mn-ea"/>
                            <a:cs typeface="+mn-cs"/>
                          </a:defRPr>
                        </a:pPr>
                        <a:endParaRPr lang="sl-SI"/>
                      </a:p>
                    </c:txPr>
                    <c:dLblPos val="inEnd"/>
                    <c:showLegendKey val="0"/>
                    <c:showVal val="0"/>
                    <c:showCatName val="1"/>
                    <c:showSerName val="0"/>
                    <c:showPercent val="0"/>
                    <c:showBubbleSize val="0"/>
                    <c:extLst>
                      <c:ext xmlns:c16="http://schemas.microsoft.com/office/drawing/2014/chart" uri="{C3380CC4-5D6E-409C-BE32-E72D297353CC}">
                        <c16:uniqueId val="{0000003F-569E-472D-8906-4BB076291A4A}"/>
                      </c:ext>
                    </c:extLst>
                  </c:dLbl>
                  <c:spPr>
                    <a:solidFill>
                      <a:sysClr val="window" lastClr="FFFFFF">
                        <a:alpha val="90000"/>
                      </a:sysClr>
                    </a:solidFill>
                    <a:ln w="12700" cap="flat" cmpd="sng" algn="ctr">
                      <a:solidFill>
                        <a:srgbClr val="70AD47">
                          <a:lumMod val="60000"/>
                        </a:srgbClr>
                      </a:solidFill>
                      <a:round/>
                    </a:ln>
                    <a:effectLst>
                      <a:outerShdw blurRad="50800" dist="38100" dir="2700000" algn="tl" rotWithShape="0">
                        <a:srgbClr val="70AD47">
                          <a:lumMod val="60000"/>
                          <a:lumMod val="75000"/>
                          <a:alpha val="40000"/>
                        </a:srgbClr>
                      </a:outerShdw>
                    </a:effectLst>
                  </c:spPr>
                  <c:dLblPos val="inEnd"/>
                  <c:showLegendKey val="0"/>
                  <c:showVal val="0"/>
                  <c:showCatName val="1"/>
                  <c:showSerName val="0"/>
                  <c:showPercent val="0"/>
                  <c:showBubbleSize val="0"/>
                  <c:showLeaderLines val="1"/>
                  <c:leaderLines>
                    <c:spPr>
                      <a:ln w="9525">
                        <a:solidFill>
                          <a:schemeClr val="tx1">
                            <a:lumMod val="35000"/>
                            <a:lumOff val="65000"/>
                          </a:schemeClr>
                        </a:solidFill>
                      </a:ln>
                      <a:effectLst/>
                    </c:spPr>
                  </c:leaderLines>
                  <c:extLst xmlns:c15="http://schemas.microsoft.com/office/drawing/2012/chart">
                    <c:ext xmlns:c15="http://schemas.microsoft.com/office/drawing/2012/chart" uri="{CE6537A1-D6FC-4f65-9D91-7224C49458BB}"/>
                  </c:extLst>
                </c:dLbls>
                <c:cat>
                  <c:strRef>
                    <c:extLst xmlns:c15="http://schemas.microsoft.com/office/drawing/2012/chart">
                      <c:ext xmlns:c15="http://schemas.microsoft.com/office/drawing/2012/chart" uri="{02D57815-91ED-43cb-92C2-25804820EDAC}">
                        <c15:formulaRef>
                          <c15:sqref>(List3!$H$3,List3!$J$3)</c15:sqref>
                        </c15:formulaRef>
                      </c:ext>
                    </c:extLst>
                    <c:strCache>
                      <c:ptCount val="2"/>
                      <c:pt idx="0">
                        <c:v> KRM ha</c:v>
                      </c:pt>
                      <c:pt idx="1">
                        <c:v> KRM ha OMD</c:v>
                      </c:pt>
                    </c:strCache>
                  </c:strRef>
                </c:cat>
                <c:val>
                  <c:numRef>
                    <c:extLst xmlns:c15="http://schemas.microsoft.com/office/drawing/2012/chart">
                      <c:ext xmlns:c15="http://schemas.microsoft.com/office/drawing/2012/chart" uri="{02D57815-91ED-43cb-92C2-25804820EDAC}">
                        <c15:formulaRef>
                          <c15:sqref>(List3!$H$15,List3!$J$15)</c15:sqref>
                        </c15:formulaRef>
                      </c:ext>
                    </c:extLst>
                    <c:numCache>
                      <c:formatCode>#,##0.00</c:formatCode>
                      <c:ptCount val="2"/>
                      <c:pt idx="0">
                        <c:v>5590.9100000000017</c:v>
                      </c:pt>
                      <c:pt idx="1">
                        <c:v>5588.6900000000014</c:v>
                      </c:pt>
                    </c:numCache>
                  </c:numRef>
                </c:val>
                <c:extLst xmlns:c15="http://schemas.microsoft.com/office/drawing/2012/chart">
                  <c:ext xmlns:c16="http://schemas.microsoft.com/office/drawing/2014/chart" uri="{C3380CC4-5D6E-409C-BE32-E72D297353CC}">
                    <c16:uniqueId val="{00000040-569E-472D-8906-4BB076291A4A}"/>
                  </c:ext>
                </c:extLst>
              </c15:ser>
            </c15:filteredPieSeries>
          </c:ext>
        </c:extLst>
      </c:pie3D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sl-SI"/>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l-SI"/>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800" b="1" i="0" u="none" strike="noStrike" kern="1200" cap="all" spc="50" baseline="0">
                <a:solidFill>
                  <a:schemeClr val="tx1">
                    <a:lumMod val="65000"/>
                    <a:lumOff val="35000"/>
                  </a:schemeClr>
                </a:solidFill>
                <a:latin typeface="+mn-lt"/>
                <a:ea typeface="+mn-ea"/>
                <a:cs typeface="+mn-cs"/>
              </a:defRPr>
            </a:pPr>
            <a:r>
              <a:rPr lang="sl-SI" cap="none" baseline="0" dirty="0"/>
              <a:t>O</a:t>
            </a:r>
            <a:r>
              <a:rPr lang="sl-SI" cap="none" baseline="0" dirty="0" smtClean="0"/>
              <a:t>dobrene vloge, </a:t>
            </a:r>
            <a:r>
              <a:rPr lang="sl-SI" cap="none" baseline="0" dirty="0" err="1" smtClean="0"/>
              <a:t>podukrep</a:t>
            </a:r>
            <a:r>
              <a:rPr lang="sl-SI" cap="none" baseline="0" dirty="0" smtClean="0"/>
              <a:t> M04.1, </a:t>
            </a:r>
            <a:r>
              <a:rPr lang="sl-SI" cap="none" baseline="0" dirty="0" smtClean="0">
                <a:solidFill>
                  <a:srgbClr val="C00000"/>
                </a:solidFill>
              </a:rPr>
              <a:t>sklop B</a:t>
            </a:r>
            <a:endParaRPr lang="sl-SI" cap="none" baseline="0" dirty="0">
              <a:solidFill>
                <a:srgbClr val="C00000"/>
              </a:solidFill>
            </a:endParaRPr>
          </a:p>
        </c:rich>
      </c:tx>
      <c:overlay val="0"/>
      <c:spPr>
        <a:noFill/>
        <a:ln>
          <a:noFill/>
        </a:ln>
        <a:effectLst/>
      </c:spPr>
      <c:txPr>
        <a:bodyPr rot="0" spcFirstLastPara="1" vertOverflow="ellipsis" vert="horz" wrap="square" anchor="ctr" anchorCtr="1"/>
        <a:lstStyle/>
        <a:p>
          <a:pPr>
            <a:defRPr sz="1800" b="1" i="0" u="none" strike="noStrike" kern="1200" cap="all" spc="50" baseline="0">
              <a:solidFill>
                <a:schemeClr val="tx1">
                  <a:lumMod val="65000"/>
                  <a:lumOff val="35000"/>
                </a:schemeClr>
              </a:solidFill>
              <a:latin typeface="+mn-lt"/>
              <a:ea typeface="+mn-ea"/>
              <a:cs typeface="+mn-cs"/>
            </a:defRPr>
          </a:pPr>
          <a:endParaRPr lang="sl-SI"/>
        </a:p>
      </c:txPr>
    </c:title>
    <c:autoTitleDeleted val="0"/>
    <c:plotArea>
      <c:layout>
        <c:manualLayout>
          <c:layoutTarget val="inner"/>
          <c:xMode val="edge"/>
          <c:yMode val="edge"/>
          <c:x val="6.8096403200427369E-2"/>
          <c:y val="0.1204871572003982"/>
          <c:w val="0.91681690460963106"/>
          <c:h val="0.59949166868169335"/>
        </c:manualLayout>
      </c:layout>
      <c:barChart>
        <c:barDir val="col"/>
        <c:grouping val="stacked"/>
        <c:varyColors val="0"/>
        <c:ser>
          <c:idx val="8"/>
          <c:order val="0"/>
          <c:tx>
            <c:strRef>
              <c:f>'točke 4.1 b'!$B$2</c:f>
              <c:strCache>
                <c:ptCount val="1"/>
                <c:pt idx="0">
                  <c:v>EKONOMSKI VIDIK</c:v>
                </c:pt>
              </c:strCache>
            </c:strRef>
          </c:tx>
          <c:spPr>
            <a:solidFill>
              <a:srgbClr val="3A9242"/>
            </a:solidFill>
            <a:ln>
              <a:noFill/>
            </a:ln>
            <a:effectLst/>
          </c:spPr>
          <c:invertIfNegative val="0"/>
          <c:cat>
            <c:numRef>
              <c:f>'točke 4.1 b'!$A$3:$A$23</c:f>
              <c:numCache>
                <c:formatCode>General</c:formatCode>
                <c:ptCount val="21"/>
                <c:pt idx="0">
                  <c:v>1</c:v>
                </c:pt>
                <c:pt idx="1">
                  <c:v>2</c:v>
                </c:pt>
                <c:pt idx="2">
                  <c:v>4</c:v>
                </c:pt>
                <c:pt idx="3">
                  <c:v>5</c:v>
                </c:pt>
                <c:pt idx="4">
                  <c:v>6</c:v>
                </c:pt>
                <c:pt idx="5">
                  <c:v>7</c:v>
                </c:pt>
                <c:pt idx="6">
                  <c:v>8</c:v>
                </c:pt>
                <c:pt idx="7">
                  <c:v>9</c:v>
                </c:pt>
                <c:pt idx="8">
                  <c:v>10</c:v>
                </c:pt>
                <c:pt idx="9">
                  <c:v>11</c:v>
                </c:pt>
                <c:pt idx="10">
                  <c:v>12</c:v>
                </c:pt>
                <c:pt idx="11">
                  <c:v>13</c:v>
                </c:pt>
                <c:pt idx="12">
                  <c:v>14</c:v>
                </c:pt>
                <c:pt idx="13">
                  <c:v>15</c:v>
                </c:pt>
                <c:pt idx="14">
                  <c:v>16</c:v>
                </c:pt>
                <c:pt idx="15">
                  <c:v>17</c:v>
                </c:pt>
                <c:pt idx="16">
                  <c:v>18</c:v>
                </c:pt>
                <c:pt idx="17">
                  <c:v>19</c:v>
                </c:pt>
                <c:pt idx="18">
                  <c:v>20</c:v>
                </c:pt>
                <c:pt idx="19">
                  <c:v>21</c:v>
                </c:pt>
                <c:pt idx="20">
                  <c:v>22</c:v>
                </c:pt>
              </c:numCache>
            </c:numRef>
          </c:cat>
          <c:val>
            <c:numRef>
              <c:f>'točke 4.1 b'!$B$3:$B$23</c:f>
              <c:numCache>
                <c:formatCode>0</c:formatCode>
                <c:ptCount val="21"/>
                <c:pt idx="0">
                  <c:v>19.907079646017699</c:v>
                </c:pt>
                <c:pt idx="1">
                  <c:v>22.394648829431439</c:v>
                </c:pt>
                <c:pt idx="2">
                  <c:v>19.399999999999999</c:v>
                </c:pt>
                <c:pt idx="3">
                  <c:v>22.46153846153846</c:v>
                </c:pt>
                <c:pt idx="4">
                  <c:v>23.238341968911918</c:v>
                </c:pt>
                <c:pt idx="5">
                  <c:v>18.915254237288135</c:v>
                </c:pt>
                <c:pt idx="6">
                  <c:v>25.289473684210527</c:v>
                </c:pt>
                <c:pt idx="7">
                  <c:v>21.063291139240505</c:v>
                </c:pt>
                <c:pt idx="8">
                  <c:v>28.366666666666667</c:v>
                </c:pt>
                <c:pt idx="9">
                  <c:v>23.166666666666668</c:v>
                </c:pt>
                <c:pt idx="10">
                  <c:v>14.3</c:v>
                </c:pt>
                <c:pt idx="11">
                  <c:v>19.857142857142858</c:v>
                </c:pt>
                <c:pt idx="12">
                  <c:v>25.8</c:v>
                </c:pt>
                <c:pt idx="13">
                  <c:v>26.789473684210527</c:v>
                </c:pt>
                <c:pt idx="14">
                  <c:v>28.6</c:v>
                </c:pt>
                <c:pt idx="15">
                  <c:v>24.333333333333332</c:v>
                </c:pt>
                <c:pt idx="16">
                  <c:v>23.333333333333332</c:v>
                </c:pt>
                <c:pt idx="17">
                  <c:v>25.717948717948719</c:v>
                </c:pt>
                <c:pt idx="18">
                  <c:v>29</c:v>
                </c:pt>
                <c:pt idx="19">
                  <c:v>27.789473684210527</c:v>
                </c:pt>
                <c:pt idx="20">
                  <c:v>23.666666666666668</c:v>
                </c:pt>
              </c:numCache>
            </c:numRef>
          </c:val>
          <c:extLst>
            <c:ext xmlns:c16="http://schemas.microsoft.com/office/drawing/2014/chart" uri="{C3380CC4-5D6E-409C-BE32-E72D297353CC}">
              <c16:uniqueId val="{00000000-6EF2-4DF5-A8E9-17CA37CE5D1E}"/>
            </c:ext>
          </c:extLst>
        </c:ser>
        <c:ser>
          <c:idx val="1"/>
          <c:order val="1"/>
          <c:tx>
            <c:strRef>
              <c:f>'točke 4.1 b'!$C$2</c:f>
              <c:strCache>
                <c:ptCount val="1"/>
                <c:pt idx="0">
                  <c:v>DRUŽBENO-SOCIALNI VIDIK</c:v>
                </c:pt>
              </c:strCache>
            </c:strRef>
          </c:tx>
          <c:spPr>
            <a:solidFill>
              <a:sysClr val="window" lastClr="FFFFFF">
                <a:lumMod val="65000"/>
              </a:sysClr>
            </a:solidFill>
            <a:ln>
              <a:noFill/>
            </a:ln>
            <a:effectLst/>
          </c:spPr>
          <c:invertIfNegative val="0"/>
          <c:cat>
            <c:numRef>
              <c:f>'točke 4.1 b'!$A$3:$A$23</c:f>
              <c:numCache>
                <c:formatCode>General</c:formatCode>
                <c:ptCount val="21"/>
                <c:pt idx="0">
                  <c:v>1</c:v>
                </c:pt>
                <c:pt idx="1">
                  <c:v>2</c:v>
                </c:pt>
                <c:pt idx="2">
                  <c:v>4</c:v>
                </c:pt>
                <c:pt idx="3">
                  <c:v>5</c:v>
                </c:pt>
                <c:pt idx="4">
                  <c:v>6</c:v>
                </c:pt>
                <c:pt idx="5">
                  <c:v>7</c:v>
                </c:pt>
                <c:pt idx="6">
                  <c:v>8</c:v>
                </c:pt>
                <c:pt idx="7">
                  <c:v>9</c:v>
                </c:pt>
                <c:pt idx="8">
                  <c:v>10</c:v>
                </c:pt>
                <c:pt idx="9">
                  <c:v>11</c:v>
                </c:pt>
                <c:pt idx="10">
                  <c:v>12</c:v>
                </c:pt>
                <c:pt idx="11">
                  <c:v>13</c:v>
                </c:pt>
                <c:pt idx="12">
                  <c:v>14</c:v>
                </c:pt>
                <c:pt idx="13">
                  <c:v>15</c:v>
                </c:pt>
                <c:pt idx="14">
                  <c:v>16</c:v>
                </c:pt>
                <c:pt idx="15">
                  <c:v>17</c:v>
                </c:pt>
                <c:pt idx="16">
                  <c:v>18</c:v>
                </c:pt>
                <c:pt idx="17">
                  <c:v>19</c:v>
                </c:pt>
                <c:pt idx="18">
                  <c:v>20</c:v>
                </c:pt>
                <c:pt idx="19">
                  <c:v>21</c:v>
                </c:pt>
                <c:pt idx="20">
                  <c:v>22</c:v>
                </c:pt>
              </c:numCache>
            </c:numRef>
          </c:cat>
          <c:val>
            <c:numRef>
              <c:f>'točke 4.1 b'!$C$3:$C$23</c:f>
              <c:numCache>
                <c:formatCode>0</c:formatCode>
                <c:ptCount val="21"/>
                <c:pt idx="0">
                  <c:v>2.4424778761061945</c:v>
                </c:pt>
                <c:pt idx="1">
                  <c:v>2.8060200668896322</c:v>
                </c:pt>
                <c:pt idx="2">
                  <c:v>2.4666666666666668</c:v>
                </c:pt>
                <c:pt idx="3">
                  <c:v>2.7307692307692308</c:v>
                </c:pt>
                <c:pt idx="4">
                  <c:v>2.5440414507772022</c:v>
                </c:pt>
                <c:pt idx="5">
                  <c:v>2.4915254237288136</c:v>
                </c:pt>
                <c:pt idx="6">
                  <c:v>2.8947368421052633</c:v>
                </c:pt>
                <c:pt idx="7">
                  <c:v>2.8481012658227849</c:v>
                </c:pt>
                <c:pt idx="8">
                  <c:v>2.9</c:v>
                </c:pt>
                <c:pt idx="9">
                  <c:v>2.6904761904761907</c:v>
                </c:pt>
                <c:pt idx="10">
                  <c:v>1.9</c:v>
                </c:pt>
                <c:pt idx="11">
                  <c:v>2.4285714285714284</c:v>
                </c:pt>
                <c:pt idx="12">
                  <c:v>2.2000000000000002</c:v>
                </c:pt>
                <c:pt idx="13">
                  <c:v>3.0526315789473686</c:v>
                </c:pt>
                <c:pt idx="14">
                  <c:v>3.85</c:v>
                </c:pt>
                <c:pt idx="15">
                  <c:v>4.333333333333333</c:v>
                </c:pt>
                <c:pt idx="16">
                  <c:v>2.8333333333333335</c:v>
                </c:pt>
                <c:pt idx="17">
                  <c:v>2.9487179487179489</c:v>
                </c:pt>
                <c:pt idx="18">
                  <c:v>3.3235294117647061</c:v>
                </c:pt>
                <c:pt idx="19">
                  <c:v>3.3684210526315788</c:v>
                </c:pt>
                <c:pt idx="20">
                  <c:v>3.5555555555555554</c:v>
                </c:pt>
              </c:numCache>
            </c:numRef>
          </c:val>
          <c:extLst>
            <c:ext xmlns:c16="http://schemas.microsoft.com/office/drawing/2014/chart" uri="{C3380CC4-5D6E-409C-BE32-E72D297353CC}">
              <c16:uniqueId val="{00000001-6EF2-4DF5-A8E9-17CA37CE5D1E}"/>
            </c:ext>
          </c:extLst>
        </c:ser>
        <c:ser>
          <c:idx val="2"/>
          <c:order val="2"/>
          <c:tx>
            <c:strRef>
              <c:f>'točke 4.1 b'!$D$2</c:f>
              <c:strCache>
                <c:ptCount val="1"/>
                <c:pt idx="0">
                  <c:v> GEOGRAFSKI VIDIK</c:v>
                </c:pt>
              </c:strCache>
            </c:strRef>
          </c:tx>
          <c:spPr>
            <a:solidFill>
              <a:srgbClr val="FFC000"/>
            </a:solidFill>
            <a:ln>
              <a:noFill/>
            </a:ln>
            <a:effectLst/>
          </c:spPr>
          <c:invertIfNegative val="0"/>
          <c:cat>
            <c:numRef>
              <c:f>'točke 4.1 b'!$A$3:$A$23</c:f>
              <c:numCache>
                <c:formatCode>General</c:formatCode>
                <c:ptCount val="21"/>
                <c:pt idx="0">
                  <c:v>1</c:v>
                </c:pt>
                <c:pt idx="1">
                  <c:v>2</c:v>
                </c:pt>
                <c:pt idx="2">
                  <c:v>4</c:v>
                </c:pt>
                <c:pt idx="3">
                  <c:v>5</c:v>
                </c:pt>
                <c:pt idx="4">
                  <c:v>6</c:v>
                </c:pt>
                <c:pt idx="5">
                  <c:v>7</c:v>
                </c:pt>
                <c:pt idx="6">
                  <c:v>8</c:v>
                </c:pt>
                <c:pt idx="7">
                  <c:v>9</c:v>
                </c:pt>
                <c:pt idx="8">
                  <c:v>10</c:v>
                </c:pt>
                <c:pt idx="9">
                  <c:v>11</c:v>
                </c:pt>
                <c:pt idx="10">
                  <c:v>12</c:v>
                </c:pt>
                <c:pt idx="11">
                  <c:v>13</c:v>
                </c:pt>
                <c:pt idx="12">
                  <c:v>14</c:v>
                </c:pt>
                <c:pt idx="13">
                  <c:v>15</c:v>
                </c:pt>
                <c:pt idx="14">
                  <c:v>16</c:v>
                </c:pt>
                <c:pt idx="15">
                  <c:v>17</c:v>
                </c:pt>
                <c:pt idx="16">
                  <c:v>18</c:v>
                </c:pt>
                <c:pt idx="17">
                  <c:v>19</c:v>
                </c:pt>
                <c:pt idx="18">
                  <c:v>20</c:v>
                </c:pt>
                <c:pt idx="19">
                  <c:v>21</c:v>
                </c:pt>
                <c:pt idx="20">
                  <c:v>22</c:v>
                </c:pt>
              </c:numCache>
            </c:numRef>
          </c:cat>
          <c:val>
            <c:numRef>
              <c:f>'točke 4.1 b'!$D$3:$D$23</c:f>
              <c:numCache>
                <c:formatCode>0</c:formatCode>
                <c:ptCount val="21"/>
                <c:pt idx="0">
                  <c:v>1.9646017699115044</c:v>
                </c:pt>
                <c:pt idx="1">
                  <c:v>3.367892976588629</c:v>
                </c:pt>
                <c:pt idx="2">
                  <c:v>4.666666666666667</c:v>
                </c:pt>
                <c:pt idx="3">
                  <c:v>1.2692307692307692</c:v>
                </c:pt>
                <c:pt idx="4">
                  <c:v>4.0932642487046635</c:v>
                </c:pt>
                <c:pt idx="5">
                  <c:v>3.5593220338983049</c:v>
                </c:pt>
                <c:pt idx="6">
                  <c:v>2.3684210526315788</c:v>
                </c:pt>
                <c:pt idx="7">
                  <c:v>2.0126582278481013</c:v>
                </c:pt>
                <c:pt idx="8">
                  <c:v>2.3333333333333335</c:v>
                </c:pt>
                <c:pt idx="9">
                  <c:v>2.3571428571428572</c:v>
                </c:pt>
                <c:pt idx="10">
                  <c:v>0.15</c:v>
                </c:pt>
                <c:pt idx="11">
                  <c:v>1.7142857142857142</c:v>
                </c:pt>
                <c:pt idx="12">
                  <c:v>1.6</c:v>
                </c:pt>
                <c:pt idx="13">
                  <c:v>1.9210526315789473</c:v>
                </c:pt>
                <c:pt idx="14">
                  <c:v>3.55</c:v>
                </c:pt>
                <c:pt idx="15">
                  <c:v>0</c:v>
                </c:pt>
                <c:pt idx="16">
                  <c:v>2</c:v>
                </c:pt>
                <c:pt idx="17">
                  <c:v>2.5128205128205128</c:v>
                </c:pt>
                <c:pt idx="18">
                  <c:v>4.8235294117647056</c:v>
                </c:pt>
                <c:pt idx="19">
                  <c:v>4.4736842105263159</c:v>
                </c:pt>
                <c:pt idx="20">
                  <c:v>3.1111111111111112</c:v>
                </c:pt>
              </c:numCache>
            </c:numRef>
          </c:val>
          <c:extLst>
            <c:ext xmlns:c16="http://schemas.microsoft.com/office/drawing/2014/chart" uri="{C3380CC4-5D6E-409C-BE32-E72D297353CC}">
              <c16:uniqueId val="{00000002-6EF2-4DF5-A8E9-17CA37CE5D1E}"/>
            </c:ext>
          </c:extLst>
        </c:ser>
        <c:ser>
          <c:idx val="3"/>
          <c:order val="3"/>
          <c:tx>
            <c:strRef>
              <c:f>'točke 4.1 b'!$E$2</c:f>
              <c:strCache>
                <c:ptCount val="1"/>
                <c:pt idx="0">
                  <c:v>PROIZVODNA USMERITEV</c:v>
                </c:pt>
              </c:strCache>
            </c:strRef>
          </c:tx>
          <c:spPr>
            <a:solidFill>
              <a:srgbClr val="EEECE1">
                <a:lumMod val="75000"/>
              </a:srgbClr>
            </a:solidFill>
            <a:ln>
              <a:noFill/>
            </a:ln>
            <a:effectLst/>
          </c:spPr>
          <c:invertIfNegative val="0"/>
          <c:cat>
            <c:numRef>
              <c:f>'točke 4.1 b'!$A$3:$A$23</c:f>
              <c:numCache>
                <c:formatCode>General</c:formatCode>
                <c:ptCount val="21"/>
                <c:pt idx="0">
                  <c:v>1</c:v>
                </c:pt>
                <c:pt idx="1">
                  <c:v>2</c:v>
                </c:pt>
                <c:pt idx="2">
                  <c:v>4</c:v>
                </c:pt>
                <c:pt idx="3">
                  <c:v>5</c:v>
                </c:pt>
                <c:pt idx="4">
                  <c:v>6</c:v>
                </c:pt>
                <c:pt idx="5">
                  <c:v>7</c:v>
                </c:pt>
                <c:pt idx="6">
                  <c:v>8</c:v>
                </c:pt>
                <c:pt idx="7">
                  <c:v>9</c:v>
                </c:pt>
                <c:pt idx="8">
                  <c:v>10</c:v>
                </c:pt>
                <c:pt idx="9">
                  <c:v>11</c:v>
                </c:pt>
                <c:pt idx="10">
                  <c:v>12</c:v>
                </c:pt>
                <c:pt idx="11">
                  <c:v>13</c:v>
                </c:pt>
                <c:pt idx="12">
                  <c:v>14</c:v>
                </c:pt>
                <c:pt idx="13">
                  <c:v>15</c:v>
                </c:pt>
                <c:pt idx="14">
                  <c:v>16</c:v>
                </c:pt>
                <c:pt idx="15">
                  <c:v>17</c:v>
                </c:pt>
                <c:pt idx="16">
                  <c:v>18</c:v>
                </c:pt>
                <c:pt idx="17">
                  <c:v>19</c:v>
                </c:pt>
                <c:pt idx="18">
                  <c:v>20</c:v>
                </c:pt>
                <c:pt idx="19">
                  <c:v>21</c:v>
                </c:pt>
                <c:pt idx="20">
                  <c:v>22</c:v>
                </c:pt>
              </c:numCache>
            </c:numRef>
          </c:cat>
          <c:val>
            <c:numRef>
              <c:f>'točke 4.1 b'!$E$3:$E$23</c:f>
              <c:numCache>
                <c:formatCode>0</c:formatCode>
                <c:ptCount val="21"/>
                <c:pt idx="0">
                  <c:v>2.6814159292035398</c:v>
                </c:pt>
                <c:pt idx="1">
                  <c:v>3.8528428093645486</c:v>
                </c:pt>
                <c:pt idx="2">
                  <c:v>3.2666666666666666</c:v>
                </c:pt>
                <c:pt idx="3">
                  <c:v>3.9807692307692308</c:v>
                </c:pt>
                <c:pt idx="4">
                  <c:v>6.2124352331606216</c:v>
                </c:pt>
                <c:pt idx="5">
                  <c:v>9.0508474576271194</c:v>
                </c:pt>
                <c:pt idx="6">
                  <c:v>7.9736842105263159</c:v>
                </c:pt>
                <c:pt idx="7">
                  <c:v>5.1772151898734178</c:v>
                </c:pt>
                <c:pt idx="8">
                  <c:v>8.3000000000000007</c:v>
                </c:pt>
                <c:pt idx="9">
                  <c:v>6.2857142857142856</c:v>
                </c:pt>
                <c:pt idx="10">
                  <c:v>6.35</c:v>
                </c:pt>
                <c:pt idx="11">
                  <c:v>8.8571428571428577</c:v>
                </c:pt>
                <c:pt idx="12">
                  <c:v>9.8000000000000007</c:v>
                </c:pt>
                <c:pt idx="13">
                  <c:v>7</c:v>
                </c:pt>
                <c:pt idx="14">
                  <c:v>9.5</c:v>
                </c:pt>
                <c:pt idx="15">
                  <c:v>6.666666666666667</c:v>
                </c:pt>
                <c:pt idx="16">
                  <c:v>4.833333333333333</c:v>
                </c:pt>
                <c:pt idx="17">
                  <c:v>4.9743589743589745</c:v>
                </c:pt>
                <c:pt idx="18">
                  <c:v>10.676470588235293</c:v>
                </c:pt>
                <c:pt idx="19">
                  <c:v>9.8947368421052637</c:v>
                </c:pt>
                <c:pt idx="20">
                  <c:v>9.7777777777777786</c:v>
                </c:pt>
              </c:numCache>
            </c:numRef>
          </c:val>
          <c:extLst>
            <c:ext xmlns:c16="http://schemas.microsoft.com/office/drawing/2014/chart" uri="{C3380CC4-5D6E-409C-BE32-E72D297353CC}">
              <c16:uniqueId val="{00000003-6EF2-4DF5-A8E9-17CA37CE5D1E}"/>
            </c:ext>
          </c:extLst>
        </c:ser>
        <c:ser>
          <c:idx val="4"/>
          <c:order val="4"/>
          <c:tx>
            <c:strRef>
              <c:f>'točke 4.1 b'!$F$2</c:f>
              <c:strCache>
                <c:ptCount val="1"/>
                <c:pt idx="0">
                  <c:v>HOR. IN VERT. POVEZOVANJE</c:v>
                </c:pt>
              </c:strCache>
            </c:strRef>
          </c:tx>
          <c:spPr>
            <a:solidFill>
              <a:srgbClr val="1F497D">
                <a:lumMod val="60000"/>
                <a:lumOff val="40000"/>
              </a:srgbClr>
            </a:solidFill>
            <a:ln>
              <a:noFill/>
            </a:ln>
            <a:effectLst/>
          </c:spPr>
          <c:invertIfNegative val="0"/>
          <c:cat>
            <c:numRef>
              <c:f>'točke 4.1 b'!$A$3:$A$23</c:f>
              <c:numCache>
                <c:formatCode>General</c:formatCode>
                <c:ptCount val="21"/>
                <c:pt idx="0">
                  <c:v>1</c:v>
                </c:pt>
                <c:pt idx="1">
                  <c:v>2</c:v>
                </c:pt>
                <c:pt idx="2">
                  <c:v>4</c:v>
                </c:pt>
                <c:pt idx="3">
                  <c:v>5</c:v>
                </c:pt>
                <c:pt idx="4">
                  <c:v>6</c:v>
                </c:pt>
                <c:pt idx="5">
                  <c:v>7</c:v>
                </c:pt>
                <c:pt idx="6">
                  <c:v>8</c:v>
                </c:pt>
                <c:pt idx="7">
                  <c:v>9</c:v>
                </c:pt>
                <c:pt idx="8">
                  <c:v>10</c:v>
                </c:pt>
                <c:pt idx="9">
                  <c:v>11</c:v>
                </c:pt>
                <c:pt idx="10">
                  <c:v>12</c:v>
                </c:pt>
                <c:pt idx="11">
                  <c:v>13</c:v>
                </c:pt>
                <c:pt idx="12">
                  <c:v>14</c:v>
                </c:pt>
                <c:pt idx="13">
                  <c:v>15</c:v>
                </c:pt>
                <c:pt idx="14">
                  <c:v>16</c:v>
                </c:pt>
                <c:pt idx="15">
                  <c:v>17</c:v>
                </c:pt>
                <c:pt idx="16">
                  <c:v>18</c:v>
                </c:pt>
                <c:pt idx="17">
                  <c:v>19</c:v>
                </c:pt>
                <c:pt idx="18">
                  <c:v>20</c:v>
                </c:pt>
                <c:pt idx="19">
                  <c:v>21</c:v>
                </c:pt>
                <c:pt idx="20">
                  <c:v>22</c:v>
                </c:pt>
              </c:numCache>
            </c:numRef>
          </c:cat>
          <c:val>
            <c:numRef>
              <c:f>'točke 4.1 b'!$F$3:$F$23</c:f>
              <c:numCache>
                <c:formatCode>0</c:formatCode>
                <c:ptCount val="21"/>
                <c:pt idx="0">
                  <c:v>3.4867256637168142</c:v>
                </c:pt>
                <c:pt idx="1">
                  <c:v>2.9698996655518393</c:v>
                </c:pt>
                <c:pt idx="2">
                  <c:v>2.8</c:v>
                </c:pt>
                <c:pt idx="3">
                  <c:v>2.5769230769230771</c:v>
                </c:pt>
                <c:pt idx="4">
                  <c:v>4.233160621761658</c:v>
                </c:pt>
                <c:pt idx="5">
                  <c:v>3</c:v>
                </c:pt>
                <c:pt idx="6">
                  <c:v>4.8421052631578947</c:v>
                </c:pt>
                <c:pt idx="7">
                  <c:v>3.7468354430379747</c:v>
                </c:pt>
                <c:pt idx="8">
                  <c:v>4.9333333333333336</c:v>
                </c:pt>
                <c:pt idx="9">
                  <c:v>3.8809523809523809</c:v>
                </c:pt>
                <c:pt idx="10">
                  <c:v>4.9000000000000004</c:v>
                </c:pt>
                <c:pt idx="11">
                  <c:v>3.1428571428571428</c:v>
                </c:pt>
                <c:pt idx="12">
                  <c:v>4.333333333333333</c:v>
                </c:pt>
                <c:pt idx="13">
                  <c:v>4.7894736842105265</c:v>
                </c:pt>
                <c:pt idx="14">
                  <c:v>5</c:v>
                </c:pt>
                <c:pt idx="15">
                  <c:v>4.666666666666667</c:v>
                </c:pt>
                <c:pt idx="16">
                  <c:v>4.5</c:v>
                </c:pt>
                <c:pt idx="17">
                  <c:v>4.3589743589743586</c:v>
                </c:pt>
                <c:pt idx="18">
                  <c:v>4.8235294117647056</c:v>
                </c:pt>
                <c:pt idx="19">
                  <c:v>4.5789473684210522</c:v>
                </c:pt>
                <c:pt idx="20">
                  <c:v>3.2222222222222223</c:v>
                </c:pt>
              </c:numCache>
            </c:numRef>
          </c:val>
          <c:extLst>
            <c:ext xmlns:c16="http://schemas.microsoft.com/office/drawing/2014/chart" uri="{C3380CC4-5D6E-409C-BE32-E72D297353CC}">
              <c16:uniqueId val="{00000004-6EF2-4DF5-A8E9-17CA37CE5D1E}"/>
            </c:ext>
          </c:extLst>
        </c:ser>
        <c:ser>
          <c:idx val="5"/>
          <c:order val="5"/>
          <c:tx>
            <c:strRef>
              <c:f>'točke 4.1 b'!$G$2</c:f>
              <c:strCache>
                <c:ptCount val="1"/>
                <c:pt idx="0">
                  <c:v> TNP</c:v>
                </c:pt>
              </c:strCache>
            </c:strRef>
          </c:tx>
          <c:spPr>
            <a:solidFill>
              <a:srgbClr val="A3FFA3"/>
            </a:solidFill>
            <a:ln>
              <a:noFill/>
            </a:ln>
            <a:effectLst/>
          </c:spPr>
          <c:invertIfNegative val="0"/>
          <c:cat>
            <c:numRef>
              <c:f>'točke 4.1 b'!$A$3:$A$23</c:f>
              <c:numCache>
                <c:formatCode>General</c:formatCode>
                <c:ptCount val="21"/>
                <c:pt idx="0">
                  <c:v>1</c:v>
                </c:pt>
                <c:pt idx="1">
                  <c:v>2</c:v>
                </c:pt>
                <c:pt idx="2">
                  <c:v>4</c:v>
                </c:pt>
                <c:pt idx="3">
                  <c:v>5</c:v>
                </c:pt>
                <c:pt idx="4">
                  <c:v>6</c:v>
                </c:pt>
                <c:pt idx="5">
                  <c:v>7</c:v>
                </c:pt>
                <c:pt idx="6">
                  <c:v>8</c:v>
                </c:pt>
                <c:pt idx="7">
                  <c:v>9</c:v>
                </c:pt>
                <c:pt idx="8">
                  <c:v>10</c:v>
                </c:pt>
                <c:pt idx="9">
                  <c:v>11</c:v>
                </c:pt>
                <c:pt idx="10">
                  <c:v>12</c:v>
                </c:pt>
                <c:pt idx="11">
                  <c:v>13</c:v>
                </c:pt>
                <c:pt idx="12">
                  <c:v>14</c:v>
                </c:pt>
                <c:pt idx="13">
                  <c:v>15</c:v>
                </c:pt>
                <c:pt idx="14">
                  <c:v>16</c:v>
                </c:pt>
                <c:pt idx="15">
                  <c:v>17</c:v>
                </c:pt>
                <c:pt idx="16">
                  <c:v>18</c:v>
                </c:pt>
                <c:pt idx="17">
                  <c:v>19</c:v>
                </c:pt>
                <c:pt idx="18">
                  <c:v>20</c:v>
                </c:pt>
                <c:pt idx="19">
                  <c:v>21</c:v>
                </c:pt>
                <c:pt idx="20">
                  <c:v>22</c:v>
                </c:pt>
              </c:numCache>
            </c:numRef>
          </c:cat>
          <c:val>
            <c:numRef>
              <c:f>'točke 4.1 b'!$G$3:$G$23</c:f>
              <c:numCache>
                <c:formatCode>General</c:formatCode>
                <c:ptCount val="21"/>
                <c:pt idx="3" formatCode="0">
                  <c:v>0</c:v>
                </c:pt>
                <c:pt idx="4" formatCode="0">
                  <c:v>0.20725388601036268</c:v>
                </c:pt>
                <c:pt idx="5" formatCode="0">
                  <c:v>0.16949152542372881</c:v>
                </c:pt>
                <c:pt idx="6" formatCode="0">
                  <c:v>0</c:v>
                </c:pt>
                <c:pt idx="7" formatCode="0">
                  <c:v>0</c:v>
                </c:pt>
                <c:pt idx="8" formatCode="0">
                  <c:v>0</c:v>
                </c:pt>
                <c:pt idx="9" formatCode="0">
                  <c:v>0</c:v>
                </c:pt>
                <c:pt idx="10" formatCode="0">
                  <c:v>0</c:v>
                </c:pt>
                <c:pt idx="11" formatCode="0">
                  <c:v>0</c:v>
                </c:pt>
                <c:pt idx="12" formatCode="0">
                  <c:v>0.33333333333333331</c:v>
                </c:pt>
                <c:pt idx="13" formatCode="0">
                  <c:v>0</c:v>
                </c:pt>
                <c:pt idx="14" formatCode="0">
                  <c:v>1.5</c:v>
                </c:pt>
                <c:pt idx="15" formatCode="0">
                  <c:v>0</c:v>
                </c:pt>
                <c:pt idx="16" formatCode="0">
                  <c:v>0</c:v>
                </c:pt>
                <c:pt idx="17" formatCode="0">
                  <c:v>0.25641025641025639</c:v>
                </c:pt>
                <c:pt idx="18" formatCode="0">
                  <c:v>2.3529411764705883</c:v>
                </c:pt>
                <c:pt idx="19" formatCode="0">
                  <c:v>0.52631578947368418</c:v>
                </c:pt>
                <c:pt idx="20" formatCode="0">
                  <c:v>1</c:v>
                </c:pt>
              </c:numCache>
            </c:numRef>
          </c:val>
          <c:extLst>
            <c:ext xmlns:c16="http://schemas.microsoft.com/office/drawing/2014/chart" uri="{C3380CC4-5D6E-409C-BE32-E72D297353CC}">
              <c16:uniqueId val="{00000005-6EF2-4DF5-A8E9-17CA37CE5D1E}"/>
            </c:ext>
          </c:extLst>
        </c:ser>
        <c:ser>
          <c:idx val="6"/>
          <c:order val="6"/>
          <c:tx>
            <c:strRef>
              <c:f>'točke 4.1 b'!$H$2</c:f>
              <c:strCache>
                <c:ptCount val="1"/>
                <c:pt idx="0">
                  <c:v>OKOLJSKI PRISPEVEK</c:v>
                </c:pt>
              </c:strCache>
            </c:strRef>
          </c:tx>
          <c:spPr>
            <a:solidFill>
              <a:srgbClr val="FF8989"/>
            </a:solidFill>
            <a:ln>
              <a:noFill/>
            </a:ln>
            <a:effectLst/>
          </c:spPr>
          <c:invertIfNegative val="0"/>
          <c:cat>
            <c:numRef>
              <c:f>'točke 4.1 b'!$A$3:$A$23</c:f>
              <c:numCache>
                <c:formatCode>General</c:formatCode>
                <c:ptCount val="21"/>
                <c:pt idx="0">
                  <c:v>1</c:v>
                </c:pt>
                <c:pt idx="1">
                  <c:v>2</c:v>
                </c:pt>
                <c:pt idx="2">
                  <c:v>4</c:v>
                </c:pt>
                <c:pt idx="3">
                  <c:v>5</c:v>
                </c:pt>
                <c:pt idx="4">
                  <c:v>6</c:v>
                </c:pt>
                <c:pt idx="5">
                  <c:v>7</c:v>
                </c:pt>
                <c:pt idx="6">
                  <c:v>8</c:v>
                </c:pt>
                <c:pt idx="7">
                  <c:v>9</c:v>
                </c:pt>
                <c:pt idx="8">
                  <c:v>10</c:v>
                </c:pt>
                <c:pt idx="9">
                  <c:v>11</c:v>
                </c:pt>
                <c:pt idx="10">
                  <c:v>12</c:v>
                </c:pt>
                <c:pt idx="11">
                  <c:v>13</c:v>
                </c:pt>
                <c:pt idx="12">
                  <c:v>14</c:v>
                </c:pt>
                <c:pt idx="13">
                  <c:v>15</c:v>
                </c:pt>
                <c:pt idx="14">
                  <c:v>16</c:v>
                </c:pt>
                <c:pt idx="15">
                  <c:v>17</c:v>
                </c:pt>
                <c:pt idx="16">
                  <c:v>18</c:v>
                </c:pt>
                <c:pt idx="17">
                  <c:v>19</c:v>
                </c:pt>
                <c:pt idx="18">
                  <c:v>20</c:v>
                </c:pt>
                <c:pt idx="19">
                  <c:v>21</c:v>
                </c:pt>
                <c:pt idx="20">
                  <c:v>22</c:v>
                </c:pt>
              </c:numCache>
            </c:numRef>
          </c:cat>
          <c:val>
            <c:numRef>
              <c:f>'točke 4.1 b'!$H$3:$H$23</c:f>
              <c:numCache>
                <c:formatCode>0</c:formatCode>
                <c:ptCount val="21"/>
                <c:pt idx="0">
                  <c:v>7.3805309734513278</c:v>
                </c:pt>
                <c:pt idx="1">
                  <c:v>1.2508361204013378</c:v>
                </c:pt>
                <c:pt idx="2">
                  <c:v>6.6666666666666666E-2</c:v>
                </c:pt>
                <c:pt idx="3">
                  <c:v>6.9230769230769234</c:v>
                </c:pt>
                <c:pt idx="4">
                  <c:v>7.0414507772020727</c:v>
                </c:pt>
                <c:pt idx="5">
                  <c:v>6.3050847457627119</c:v>
                </c:pt>
                <c:pt idx="6">
                  <c:v>8.7631578947368425</c:v>
                </c:pt>
                <c:pt idx="7">
                  <c:v>0.67088607594936711</c:v>
                </c:pt>
                <c:pt idx="8">
                  <c:v>9.9333333333333336</c:v>
                </c:pt>
                <c:pt idx="9">
                  <c:v>0.1951219512195122</c:v>
                </c:pt>
                <c:pt idx="10">
                  <c:v>5</c:v>
                </c:pt>
                <c:pt idx="11">
                  <c:v>9.5714285714285712</c:v>
                </c:pt>
                <c:pt idx="12">
                  <c:v>8.4333333333333336</c:v>
                </c:pt>
                <c:pt idx="13">
                  <c:v>6.7894736842105265</c:v>
                </c:pt>
                <c:pt idx="14">
                  <c:v>10</c:v>
                </c:pt>
                <c:pt idx="15">
                  <c:v>0.33333333333333331</c:v>
                </c:pt>
                <c:pt idx="16">
                  <c:v>4.583333333333333</c:v>
                </c:pt>
                <c:pt idx="17">
                  <c:v>3.9487179487179489</c:v>
                </c:pt>
                <c:pt idx="18">
                  <c:v>9.735294117647058</c:v>
                </c:pt>
                <c:pt idx="19">
                  <c:v>8.8947368421052637</c:v>
                </c:pt>
                <c:pt idx="20">
                  <c:v>9.1111111111111107</c:v>
                </c:pt>
              </c:numCache>
            </c:numRef>
          </c:val>
          <c:extLst>
            <c:ext xmlns:c16="http://schemas.microsoft.com/office/drawing/2014/chart" uri="{C3380CC4-5D6E-409C-BE32-E72D297353CC}">
              <c16:uniqueId val="{00000006-6EF2-4DF5-A8E9-17CA37CE5D1E}"/>
            </c:ext>
          </c:extLst>
        </c:ser>
        <c:ser>
          <c:idx val="7"/>
          <c:order val="7"/>
          <c:tx>
            <c:strRef>
              <c:f>'točke 4.1 b'!$I$2</c:f>
              <c:strCache>
                <c:ptCount val="1"/>
                <c:pt idx="0">
                  <c:v>INOVACIJE</c:v>
                </c:pt>
              </c:strCache>
            </c:strRef>
          </c:tx>
          <c:spPr>
            <a:solidFill>
              <a:srgbClr val="8064A2">
                <a:lumMod val="60000"/>
                <a:lumOff val="40000"/>
              </a:srgbClr>
            </a:solidFill>
            <a:ln>
              <a:noFill/>
            </a:ln>
            <a:effectLst/>
          </c:spPr>
          <c:invertIfNegative val="0"/>
          <c:cat>
            <c:numRef>
              <c:f>'točke 4.1 b'!$A$3:$A$23</c:f>
              <c:numCache>
                <c:formatCode>General</c:formatCode>
                <c:ptCount val="21"/>
                <c:pt idx="0">
                  <c:v>1</c:v>
                </c:pt>
                <c:pt idx="1">
                  <c:v>2</c:v>
                </c:pt>
                <c:pt idx="2">
                  <c:v>4</c:v>
                </c:pt>
                <c:pt idx="3">
                  <c:v>5</c:v>
                </c:pt>
                <c:pt idx="4">
                  <c:v>6</c:v>
                </c:pt>
                <c:pt idx="5">
                  <c:v>7</c:v>
                </c:pt>
                <c:pt idx="6">
                  <c:v>8</c:v>
                </c:pt>
                <c:pt idx="7">
                  <c:v>9</c:v>
                </c:pt>
                <c:pt idx="8">
                  <c:v>10</c:v>
                </c:pt>
                <c:pt idx="9">
                  <c:v>11</c:v>
                </c:pt>
                <c:pt idx="10">
                  <c:v>12</c:v>
                </c:pt>
                <c:pt idx="11">
                  <c:v>13</c:v>
                </c:pt>
                <c:pt idx="12">
                  <c:v>14</c:v>
                </c:pt>
                <c:pt idx="13">
                  <c:v>15</c:v>
                </c:pt>
                <c:pt idx="14">
                  <c:v>16</c:v>
                </c:pt>
                <c:pt idx="15">
                  <c:v>17</c:v>
                </c:pt>
                <c:pt idx="16">
                  <c:v>18</c:v>
                </c:pt>
                <c:pt idx="17">
                  <c:v>19</c:v>
                </c:pt>
                <c:pt idx="18">
                  <c:v>20</c:v>
                </c:pt>
                <c:pt idx="19">
                  <c:v>21</c:v>
                </c:pt>
                <c:pt idx="20">
                  <c:v>22</c:v>
                </c:pt>
              </c:numCache>
            </c:numRef>
          </c:cat>
          <c:val>
            <c:numRef>
              <c:f>'točke 4.1 b'!$I$3:$I$23</c:f>
              <c:numCache>
                <c:formatCode>0</c:formatCode>
                <c:ptCount val="21"/>
                <c:pt idx="0">
                  <c:v>0.44247787610619471</c:v>
                </c:pt>
                <c:pt idx="1">
                  <c:v>1.3712374581939799</c:v>
                </c:pt>
                <c:pt idx="2">
                  <c:v>2</c:v>
                </c:pt>
                <c:pt idx="3">
                  <c:v>2.5769230769230771</c:v>
                </c:pt>
                <c:pt idx="4">
                  <c:v>1.2538860103626943</c:v>
                </c:pt>
                <c:pt idx="5">
                  <c:v>1.2881355932203389</c:v>
                </c:pt>
                <c:pt idx="6">
                  <c:v>3.6842105263157894</c:v>
                </c:pt>
                <c:pt idx="7">
                  <c:v>1.1012658227848102</c:v>
                </c:pt>
                <c:pt idx="8">
                  <c:v>4</c:v>
                </c:pt>
                <c:pt idx="9">
                  <c:v>0.68292682926829273</c:v>
                </c:pt>
                <c:pt idx="10">
                  <c:v>4.75</c:v>
                </c:pt>
                <c:pt idx="11">
                  <c:v>3.8571428571428572</c:v>
                </c:pt>
                <c:pt idx="12">
                  <c:v>4.4000000000000004</c:v>
                </c:pt>
                <c:pt idx="13">
                  <c:v>8.6315789473684212</c:v>
                </c:pt>
                <c:pt idx="14">
                  <c:v>6.95</c:v>
                </c:pt>
                <c:pt idx="15">
                  <c:v>0.66666666666666663</c:v>
                </c:pt>
                <c:pt idx="16">
                  <c:v>4.833333333333333</c:v>
                </c:pt>
                <c:pt idx="17">
                  <c:v>7.2307692307692308</c:v>
                </c:pt>
                <c:pt idx="18">
                  <c:v>10</c:v>
                </c:pt>
                <c:pt idx="19">
                  <c:v>9.526315789473685</c:v>
                </c:pt>
                <c:pt idx="20">
                  <c:v>4.333333333333333</c:v>
                </c:pt>
              </c:numCache>
            </c:numRef>
          </c:val>
          <c:extLst>
            <c:ext xmlns:c16="http://schemas.microsoft.com/office/drawing/2014/chart" uri="{C3380CC4-5D6E-409C-BE32-E72D297353CC}">
              <c16:uniqueId val="{00000007-6EF2-4DF5-A8E9-17CA37CE5D1E}"/>
            </c:ext>
          </c:extLst>
        </c:ser>
        <c:ser>
          <c:idx val="9"/>
          <c:order val="8"/>
          <c:tx>
            <c:strRef>
              <c:f>'točke 4.1 b'!$J$2</c:f>
              <c:strCache>
                <c:ptCount val="1"/>
                <c:pt idx="0">
                  <c:v>PODNEBNE SPREMEMBE</c:v>
                </c:pt>
              </c:strCache>
            </c:strRef>
          </c:tx>
          <c:spPr>
            <a:solidFill>
              <a:srgbClr val="C76361"/>
            </a:solidFill>
            <a:ln>
              <a:noFill/>
            </a:ln>
            <a:effectLst/>
          </c:spPr>
          <c:invertIfNegative val="0"/>
          <c:cat>
            <c:numRef>
              <c:f>'točke 4.1 b'!$A$3:$A$23</c:f>
              <c:numCache>
                <c:formatCode>General</c:formatCode>
                <c:ptCount val="21"/>
                <c:pt idx="0">
                  <c:v>1</c:v>
                </c:pt>
                <c:pt idx="1">
                  <c:v>2</c:v>
                </c:pt>
                <c:pt idx="2">
                  <c:v>4</c:v>
                </c:pt>
                <c:pt idx="3">
                  <c:v>5</c:v>
                </c:pt>
                <c:pt idx="4">
                  <c:v>6</c:v>
                </c:pt>
                <c:pt idx="5">
                  <c:v>7</c:v>
                </c:pt>
                <c:pt idx="6">
                  <c:v>8</c:v>
                </c:pt>
                <c:pt idx="7">
                  <c:v>9</c:v>
                </c:pt>
                <c:pt idx="8">
                  <c:v>10</c:v>
                </c:pt>
                <c:pt idx="9">
                  <c:v>11</c:v>
                </c:pt>
                <c:pt idx="10">
                  <c:v>12</c:v>
                </c:pt>
                <c:pt idx="11">
                  <c:v>13</c:v>
                </c:pt>
                <c:pt idx="12">
                  <c:v>14</c:v>
                </c:pt>
                <c:pt idx="13">
                  <c:v>15</c:v>
                </c:pt>
                <c:pt idx="14">
                  <c:v>16</c:v>
                </c:pt>
                <c:pt idx="15">
                  <c:v>17</c:v>
                </c:pt>
                <c:pt idx="16">
                  <c:v>18</c:v>
                </c:pt>
                <c:pt idx="17">
                  <c:v>19</c:v>
                </c:pt>
                <c:pt idx="18">
                  <c:v>20</c:v>
                </c:pt>
                <c:pt idx="19">
                  <c:v>21</c:v>
                </c:pt>
                <c:pt idx="20">
                  <c:v>22</c:v>
                </c:pt>
              </c:numCache>
            </c:numRef>
          </c:cat>
          <c:val>
            <c:numRef>
              <c:f>'točke 4.1 b'!$J$3:$J$23</c:f>
              <c:numCache>
                <c:formatCode>0</c:formatCode>
                <c:ptCount val="21"/>
                <c:pt idx="0">
                  <c:v>7.278761061946903</c:v>
                </c:pt>
                <c:pt idx="1">
                  <c:v>1.3010033444816054</c:v>
                </c:pt>
                <c:pt idx="2">
                  <c:v>5.2</c:v>
                </c:pt>
                <c:pt idx="3">
                  <c:v>1</c:v>
                </c:pt>
                <c:pt idx="4">
                  <c:v>1.9015544041450778</c:v>
                </c:pt>
                <c:pt idx="5">
                  <c:v>1.4576271186440677</c:v>
                </c:pt>
                <c:pt idx="6">
                  <c:v>7.3947368421052628</c:v>
                </c:pt>
                <c:pt idx="7">
                  <c:v>5.7468354430379751</c:v>
                </c:pt>
                <c:pt idx="8">
                  <c:v>8.6</c:v>
                </c:pt>
                <c:pt idx="9">
                  <c:v>5.7560975609756095</c:v>
                </c:pt>
                <c:pt idx="10">
                  <c:v>9.5</c:v>
                </c:pt>
                <c:pt idx="11">
                  <c:v>5.8571428571428568</c:v>
                </c:pt>
                <c:pt idx="12">
                  <c:v>7.3</c:v>
                </c:pt>
                <c:pt idx="13">
                  <c:v>9.1842105263157894</c:v>
                </c:pt>
                <c:pt idx="14">
                  <c:v>9.6</c:v>
                </c:pt>
                <c:pt idx="15">
                  <c:v>0</c:v>
                </c:pt>
                <c:pt idx="16">
                  <c:v>2.5833333333333335</c:v>
                </c:pt>
                <c:pt idx="17">
                  <c:v>9.1538461538461533</c:v>
                </c:pt>
                <c:pt idx="18">
                  <c:v>9.264705882352942</c:v>
                </c:pt>
                <c:pt idx="19">
                  <c:v>7.9473684210526319</c:v>
                </c:pt>
                <c:pt idx="20">
                  <c:v>9.1111111111111107</c:v>
                </c:pt>
              </c:numCache>
            </c:numRef>
          </c:val>
          <c:extLst>
            <c:ext xmlns:c16="http://schemas.microsoft.com/office/drawing/2014/chart" uri="{C3380CC4-5D6E-409C-BE32-E72D297353CC}">
              <c16:uniqueId val="{00000008-6EF2-4DF5-A8E9-17CA37CE5D1E}"/>
            </c:ext>
          </c:extLst>
        </c:ser>
        <c:dLbls>
          <c:showLegendKey val="0"/>
          <c:showVal val="0"/>
          <c:showCatName val="0"/>
          <c:showSerName val="0"/>
          <c:showPercent val="0"/>
          <c:showBubbleSize val="0"/>
        </c:dLbls>
        <c:gapWidth val="50"/>
        <c:overlap val="100"/>
        <c:axId val="505049792"/>
        <c:axId val="505047832"/>
      </c:barChart>
      <c:catAx>
        <c:axId val="505049792"/>
        <c:scaling>
          <c:orientation val="minMax"/>
        </c:scaling>
        <c:delete val="0"/>
        <c:axPos val="b"/>
        <c:title>
          <c:tx>
            <c:rich>
              <a:bodyPr rot="0" spcFirstLastPara="1" vertOverflow="ellipsis" vert="horz" wrap="square" anchor="ctr" anchorCtr="1"/>
              <a:lstStyle/>
              <a:p>
                <a:pPr>
                  <a:defRPr sz="900" b="0" i="0" u="none" strike="noStrike" kern="1200" cap="all" baseline="0">
                    <a:solidFill>
                      <a:schemeClr val="tx1">
                        <a:lumMod val="65000"/>
                        <a:lumOff val="35000"/>
                      </a:schemeClr>
                    </a:solidFill>
                    <a:latin typeface="+mn-lt"/>
                    <a:ea typeface="+mn-ea"/>
                    <a:cs typeface="+mn-cs"/>
                  </a:defRPr>
                </a:pPr>
                <a:r>
                  <a:rPr lang="sl-SI" dirty="0" smtClean="0"/>
                  <a:t>Javni razpis </a:t>
                </a:r>
                <a:endParaRPr lang="sl-SI" dirty="0"/>
              </a:p>
            </c:rich>
          </c:tx>
          <c:overlay val="0"/>
          <c:spPr>
            <a:noFill/>
            <a:ln>
              <a:noFill/>
            </a:ln>
            <a:effectLst/>
          </c:spPr>
          <c:txPr>
            <a:bodyPr rot="0" spcFirstLastPara="1" vertOverflow="ellipsis" vert="horz" wrap="square" anchor="ctr" anchorCtr="1"/>
            <a:lstStyle/>
            <a:p>
              <a:pPr>
                <a:defRPr sz="900" b="0" i="0" u="none" strike="noStrike" kern="1200" cap="all" baseline="0">
                  <a:solidFill>
                    <a:schemeClr val="tx1">
                      <a:lumMod val="65000"/>
                      <a:lumOff val="35000"/>
                    </a:schemeClr>
                  </a:solidFill>
                  <a:latin typeface="+mn-lt"/>
                  <a:ea typeface="+mn-ea"/>
                  <a:cs typeface="+mn-cs"/>
                </a:defRPr>
              </a:pPr>
              <a:endParaRPr lang="sl-SI"/>
            </a:p>
          </c:txPr>
        </c:title>
        <c:numFmt formatCode="General" sourceLinked="1"/>
        <c:majorTickMark val="none"/>
        <c:minorTickMark val="none"/>
        <c:tickLblPos val="nextTo"/>
        <c:spPr>
          <a:noFill/>
          <a:ln w="9525" cap="flat" cmpd="sng" algn="ctr">
            <a:solidFill>
              <a:schemeClr val="tx1">
                <a:lumMod val="25000"/>
                <a:lumOff val="75000"/>
              </a:schemeClr>
            </a:solidFill>
            <a:round/>
            <a:headEnd type="none" w="sm" len="sm"/>
            <a:tailEnd type="none" w="sm" len="sm"/>
          </a:ln>
          <a:effectLst/>
        </c:spPr>
        <c:txPr>
          <a:bodyPr rot="-540000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l-SI"/>
          </a:p>
        </c:txPr>
        <c:crossAx val="505047832"/>
        <c:crosses val="autoZero"/>
        <c:auto val="1"/>
        <c:lblAlgn val="ctr"/>
        <c:lblOffset val="100"/>
        <c:noMultiLvlLbl val="0"/>
      </c:catAx>
      <c:valAx>
        <c:axId val="505047832"/>
        <c:scaling>
          <c:orientation val="minMax"/>
          <c:max val="100"/>
        </c:scaling>
        <c:delete val="0"/>
        <c:axPos val="l"/>
        <c:majorGridlines>
          <c:spPr>
            <a:ln w="9525" cap="flat" cmpd="sng" algn="ctr">
              <a:gradFill>
                <a:gsLst>
                  <a:gs pos="0">
                    <a:schemeClr val="tx1">
                      <a:lumMod val="5000"/>
                      <a:lumOff val="95000"/>
                    </a:schemeClr>
                  </a:gs>
                  <a:gs pos="100000">
                    <a:schemeClr val="tx1">
                      <a:lumMod val="15000"/>
                      <a:lumOff val="85000"/>
                    </a:schemeClr>
                  </a:gs>
                </a:gsLst>
                <a:lin ang="5400000" scaled="0"/>
              </a:gradFill>
              <a:round/>
            </a:ln>
            <a:effectLst/>
          </c:spPr>
        </c:majorGridlines>
        <c:title>
          <c:tx>
            <c:rich>
              <a:bodyPr rot="-5400000" spcFirstLastPara="1" vertOverflow="ellipsis" vert="horz" wrap="square" anchor="ctr" anchorCtr="1"/>
              <a:lstStyle/>
              <a:p>
                <a:pPr>
                  <a:defRPr sz="900" b="0" i="0" u="none" strike="noStrike" kern="1200" cap="all" baseline="0">
                    <a:solidFill>
                      <a:schemeClr val="tx1">
                        <a:lumMod val="65000"/>
                        <a:lumOff val="35000"/>
                      </a:schemeClr>
                    </a:solidFill>
                    <a:latin typeface="+mn-lt"/>
                    <a:ea typeface="+mn-ea"/>
                    <a:cs typeface="+mn-cs"/>
                  </a:defRPr>
                </a:pPr>
                <a:r>
                  <a:rPr lang="sl-SI" dirty="0"/>
                  <a:t>povprečno število točk / vlogo</a:t>
                </a:r>
              </a:p>
            </c:rich>
          </c:tx>
          <c:layout>
            <c:manualLayout>
              <c:xMode val="edge"/>
              <c:yMode val="edge"/>
              <c:x val="6.5271573463551152E-3"/>
              <c:y val="0.19509188521536822"/>
            </c:manualLayout>
          </c:layout>
          <c:overlay val="0"/>
          <c:spPr>
            <a:noFill/>
            <a:ln>
              <a:noFill/>
            </a:ln>
            <a:effectLst/>
          </c:spPr>
          <c:txPr>
            <a:bodyPr rot="-5400000" spcFirstLastPara="1" vertOverflow="ellipsis" vert="horz" wrap="square" anchor="ctr" anchorCtr="1"/>
            <a:lstStyle/>
            <a:p>
              <a:pPr>
                <a:defRPr sz="900" b="0" i="0" u="none" strike="noStrike" kern="1200" cap="all" baseline="0">
                  <a:solidFill>
                    <a:schemeClr val="tx1">
                      <a:lumMod val="65000"/>
                      <a:lumOff val="35000"/>
                    </a:schemeClr>
                  </a:solidFill>
                  <a:latin typeface="+mn-lt"/>
                  <a:ea typeface="+mn-ea"/>
                  <a:cs typeface="+mn-cs"/>
                </a:defRPr>
              </a:pPr>
              <a:endParaRPr lang="sl-SI"/>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l-SI"/>
          </a:p>
        </c:txPr>
        <c:crossAx val="505049792"/>
        <c:crosses val="autoZero"/>
        <c:crossBetween val="between"/>
      </c:valAx>
      <c:spPr>
        <a:solidFill>
          <a:sysClr val="window" lastClr="FFFFFF"/>
        </a:solidFill>
        <a:ln>
          <a:noFill/>
        </a:ln>
        <a:effectLst/>
      </c:spPr>
    </c:plotArea>
    <c:legend>
      <c:legendPos val="b"/>
      <c:layout>
        <c:manualLayout>
          <c:xMode val="edge"/>
          <c:yMode val="edge"/>
          <c:x val="3.0208756030479294E-3"/>
          <c:y val="0.80164186550078309"/>
          <c:w val="0.97402549224063573"/>
          <c:h val="0.19217733646004129"/>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l-SI"/>
        </a:p>
      </c:txPr>
    </c:legend>
    <c:plotVisOnly val="1"/>
    <c:dispBlanksAs val="gap"/>
    <c:showDLblsOverMax val="0"/>
  </c:chart>
  <c:spPr>
    <a:solidFill>
      <a:sysClr val="window" lastClr="FFFFFF">
        <a:lumMod val="95000"/>
      </a:sysClr>
    </a:solidFill>
    <a:ln>
      <a:noFill/>
    </a:ln>
    <a:effectLst/>
  </c:spPr>
  <c:txPr>
    <a:bodyPr/>
    <a:lstStyle/>
    <a:p>
      <a:pPr>
        <a:defRPr/>
      </a:pPr>
      <a:endParaRPr lang="sl-SI"/>
    </a:p>
  </c:txPr>
  <c:externalData r:id="rId4">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l-SI"/>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800" b="1" i="0" u="none" strike="noStrike" kern="1200" cap="all" spc="50" baseline="0">
                <a:solidFill>
                  <a:schemeClr val="tx1">
                    <a:lumMod val="65000"/>
                    <a:lumOff val="35000"/>
                  </a:schemeClr>
                </a:solidFill>
                <a:latin typeface="+mn-lt"/>
                <a:ea typeface="+mn-ea"/>
                <a:cs typeface="+mn-cs"/>
              </a:defRPr>
            </a:pPr>
            <a:r>
              <a:rPr lang="sl-SI" cap="none" baseline="0" dirty="0" smtClean="0"/>
              <a:t>Odobrene </a:t>
            </a:r>
            <a:r>
              <a:rPr lang="sl-SI" cap="none" baseline="0" dirty="0"/>
              <a:t>vloge (OMD</a:t>
            </a:r>
            <a:r>
              <a:rPr lang="sl-SI" cap="none" baseline="0" dirty="0" smtClean="0"/>
              <a:t>) </a:t>
            </a:r>
            <a:r>
              <a:rPr lang="sl-SI" cap="none" baseline="0" dirty="0" err="1" smtClean="0"/>
              <a:t>podukrep</a:t>
            </a:r>
            <a:r>
              <a:rPr lang="sl-SI" cap="none" baseline="0" dirty="0" smtClean="0"/>
              <a:t> M04.1, </a:t>
            </a:r>
            <a:r>
              <a:rPr lang="sl-SI" cap="none" baseline="0" dirty="0" smtClean="0">
                <a:solidFill>
                  <a:srgbClr val="C00000"/>
                </a:solidFill>
              </a:rPr>
              <a:t>sklop </a:t>
            </a:r>
            <a:r>
              <a:rPr lang="sl-SI" cap="none" baseline="0" dirty="0">
                <a:solidFill>
                  <a:srgbClr val="C00000"/>
                </a:solidFill>
              </a:rPr>
              <a:t>B</a:t>
            </a:r>
          </a:p>
        </c:rich>
      </c:tx>
      <c:overlay val="0"/>
      <c:spPr>
        <a:noFill/>
        <a:ln>
          <a:noFill/>
        </a:ln>
        <a:effectLst/>
      </c:spPr>
      <c:txPr>
        <a:bodyPr rot="0" spcFirstLastPara="1" vertOverflow="ellipsis" vert="horz" wrap="square" anchor="ctr" anchorCtr="1"/>
        <a:lstStyle/>
        <a:p>
          <a:pPr>
            <a:defRPr sz="1800" b="1" i="0" u="none" strike="noStrike" kern="1200" cap="all" spc="50" baseline="0">
              <a:solidFill>
                <a:schemeClr val="tx1">
                  <a:lumMod val="65000"/>
                  <a:lumOff val="35000"/>
                </a:schemeClr>
              </a:solidFill>
              <a:latin typeface="+mn-lt"/>
              <a:ea typeface="+mn-ea"/>
              <a:cs typeface="+mn-cs"/>
            </a:defRPr>
          </a:pPr>
          <a:endParaRPr lang="sl-SI"/>
        </a:p>
      </c:txPr>
    </c:title>
    <c:autoTitleDeleted val="0"/>
    <c:plotArea>
      <c:layout>
        <c:manualLayout>
          <c:layoutTarget val="inner"/>
          <c:xMode val="edge"/>
          <c:yMode val="edge"/>
          <c:x val="5.6254483814523186E-2"/>
          <c:y val="0.10391696128309046"/>
          <c:w val="0.9409428719582793"/>
          <c:h val="0.66470899100624514"/>
        </c:manualLayout>
      </c:layout>
      <c:barChart>
        <c:barDir val="col"/>
        <c:grouping val="stacked"/>
        <c:varyColors val="0"/>
        <c:ser>
          <c:idx val="0"/>
          <c:order val="0"/>
          <c:tx>
            <c:strRef>
              <c:f>'točke 4.1 b'!$K$2</c:f>
              <c:strCache>
                <c:ptCount val="1"/>
                <c:pt idx="0">
                  <c:v>EKONOMSKI VIDIK</c:v>
                </c:pt>
              </c:strCache>
            </c:strRef>
          </c:tx>
          <c:spPr>
            <a:solidFill>
              <a:srgbClr val="3A9242"/>
            </a:solidFill>
            <a:ln>
              <a:noFill/>
            </a:ln>
            <a:effectLst/>
          </c:spPr>
          <c:invertIfNegative val="0"/>
          <c:cat>
            <c:numRef>
              <c:f>'točke 4.1 b'!$A$3:$A$23</c:f>
              <c:numCache>
                <c:formatCode>General</c:formatCode>
                <c:ptCount val="21"/>
                <c:pt idx="0">
                  <c:v>1</c:v>
                </c:pt>
                <c:pt idx="1">
                  <c:v>2</c:v>
                </c:pt>
                <c:pt idx="2">
                  <c:v>4</c:v>
                </c:pt>
                <c:pt idx="3">
                  <c:v>5</c:v>
                </c:pt>
                <c:pt idx="4">
                  <c:v>6</c:v>
                </c:pt>
                <c:pt idx="5">
                  <c:v>7</c:v>
                </c:pt>
                <c:pt idx="6">
                  <c:v>8</c:v>
                </c:pt>
                <c:pt idx="7">
                  <c:v>9</c:v>
                </c:pt>
                <c:pt idx="8">
                  <c:v>10</c:v>
                </c:pt>
                <c:pt idx="9">
                  <c:v>11</c:v>
                </c:pt>
                <c:pt idx="10">
                  <c:v>12</c:v>
                </c:pt>
                <c:pt idx="11">
                  <c:v>13</c:v>
                </c:pt>
                <c:pt idx="12">
                  <c:v>14</c:v>
                </c:pt>
                <c:pt idx="13">
                  <c:v>15</c:v>
                </c:pt>
                <c:pt idx="14">
                  <c:v>16</c:v>
                </c:pt>
                <c:pt idx="15">
                  <c:v>17</c:v>
                </c:pt>
                <c:pt idx="16">
                  <c:v>18</c:v>
                </c:pt>
                <c:pt idx="17">
                  <c:v>19</c:v>
                </c:pt>
                <c:pt idx="18">
                  <c:v>20</c:v>
                </c:pt>
                <c:pt idx="19">
                  <c:v>21</c:v>
                </c:pt>
                <c:pt idx="20">
                  <c:v>22</c:v>
                </c:pt>
              </c:numCache>
            </c:numRef>
          </c:cat>
          <c:val>
            <c:numRef>
              <c:f>'točke 4.1 b'!$K$3:$K$23</c:f>
              <c:numCache>
                <c:formatCode>0</c:formatCode>
                <c:ptCount val="21"/>
                <c:pt idx="0">
                  <c:v>19.940677966101696</c:v>
                </c:pt>
                <c:pt idx="1">
                  <c:v>21.747252747252748</c:v>
                </c:pt>
                <c:pt idx="2">
                  <c:v>18.272727272727273</c:v>
                </c:pt>
                <c:pt idx="3">
                  <c:v>21.333333333333332</c:v>
                </c:pt>
                <c:pt idx="4">
                  <c:v>23.265625</c:v>
                </c:pt>
                <c:pt idx="5">
                  <c:v>18.470588235294116</c:v>
                </c:pt>
                <c:pt idx="6">
                  <c:v>25.576923076923077</c:v>
                </c:pt>
                <c:pt idx="7">
                  <c:v>20.15909090909091</c:v>
                </c:pt>
                <c:pt idx="8">
                  <c:v>28.125</c:v>
                </c:pt>
                <c:pt idx="9">
                  <c:v>22.448275862068964</c:v>
                </c:pt>
                <c:pt idx="11">
                  <c:v>19.857142857142858</c:v>
                </c:pt>
                <c:pt idx="12">
                  <c:v>23.46153846153846</c:v>
                </c:pt>
                <c:pt idx="13">
                  <c:v>26.5</c:v>
                </c:pt>
                <c:pt idx="14">
                  <c:v>28.75</c:v>
                </c:pt>
                <c:pt idx="15">
                  <c:v>25</c:v>
                </c:pt>
                <c:pt idx="16">
                  <c:v>22.875</c:v>
                </c:pt>
                <c:pt idx="17">
                  <c:v>26.153846153846153</c:v>
                </c:pt>
                <c:pt idx="18">
                  <c:v>29</c:v>
                </c:pt>
                <c:pt idx="19">
                  <c:v>27.722222222222221</c:v>
                </c:pt>
                <c:pt idx="20">
                  <c:v>23.666666666666668</c:v>
                </c:pt>
              </c:numCache>
            </c:numRef>
          </c:val>
          <c:extLst>
            <c:ext xmlns:c16="http://schemas.microsoft.com/office/drawing/2014/chart" uri="{C3380CC4-5D6E-409C-BE32-E72D297353CC}">
              <c16:uniqueId val="{00000000-D51C-4FE4-829F-518C95A217D0}"/>
            </c:ext>
          </c:extLst>
        </c:ser>
        <c:ser>
          <c:idx val="8"/>
          <c:order val="1"/>
          <c:tx>
            <c:strRef>
              <c:f>'točke 4.1 b'!$L$2</c:f>
              <c:strCache>
                <c:ptCount val="1"/>
                <c:pt idx="0">
                  <c:v>DRUŽBENO-SOCIALNI VIDIK</c:v>
                </c:pt>
              </c:strCache>
            </c:strRef>
          </c:tx>
          <c:spPr>
            <a:solidFill>
              <a:sysClr val="window" lastClr="FFFFFF">
                <a:lumMod val="65000"/>
              </a:sysClr>
            </a:solidFill>
            <a:ln>
              <a:noFill/>
            </a:ln>
            <a:effectLst/>
          </c:spPr>
          <c:invertIfNegative val="0"/>
          <c:cat>
            <c:numRef>
              <c:f>'točke 4.1 b'!$A$3:$A$23</c:f>
              <c:numCache>
                <c:formatCode>General</c:formatCode>
                <c:ptCount val="21"/>
                <c:pt idx="0">
                  <c:v>1</c:v>
                </c:pt>
                <c:pt idx="1">
                  <c:v>2</c:v>
                </c:pt>
                <c:pt idx="2">
                  <c:v>4</c:v>
                </c:pt>
                <c:pt idx="3">
                  <c:v>5</c:v>
                </c:pt>
                <c:pt idx="4">
                  <c:v>6</c:v>
                </c:pt>
                <c:pt idx="5">
                  <c:v>7</c:v>
                </c:pt>
                <c:pt idx="6">
                  <c:v>8</c:v>
                </c:pt>
                <c:pt idx="7">
                  <c:v>9</c:v>
                </c:pt>
                <c:pt idx="8">
                  <c:v>10</c:v>
                </c:pt>
                <c:pt idx="9">
                  <c:v>11</c:v>
                </c:pt>
                <c:pt idx="10">
                  <c:v>12</c:v>
                </c:pt>
                <c:pt idx="11">
                  <c:v>13</c:v>
                </c:pt>
                <c:pt idx="12">
                  <c:v>14</c:v>
                </c:pt>
                <c:pt idx="13">
                  <c:v>15</c:v>
                </c:pt>
                <c:pt idx="14">
                  <c:v>16</c:v>
                </c:pt>
                <c:pt idx="15">
                  <c:v>17</c:v>
                </c:pt>
                <c:pt idx="16">
                  <c:v>18</c:v>
                </c:pt>
                <c:pt idx="17">
                  <c:v>19</c:v>
                </c:pt>
                <c:pt idx="18">
                  <c:v>20</c:v>
                </c:pt>
                <c:pt idx="19">
                  <c:v>21</c:v>
                </c:pt>
                <c:pt idx="20">
                  <c:v>22</c:v>
                </c:pt>
              </c:numCache>
            </c:numRef>
          </c:cat>
          <c:val>
            <c:numRef>
              <c:f>'točke 4.1 b'!$L$3:$L$23</c:f>
              <c:numCache>
                <c:formatCode>0</c:formatCode>
                <c:ptCount val="21"/>
                <c:pt idx="0">
                  <c:v>2.2966101694915255</c:v>
                </c:pt>
                <c:pt idx="1">
                  <c:v>2.6483516483516483</c:v>
                </c:pt>
                <c:pt idx="2">
                  <c:v>2.6363636363636362</c:v>
                </c:pt>
                <c:pt idx="3">
                  <c:v>2.5833333333333335</c:v>
                </c:pt>
                <c:pt idx="4">
                  <c:v>2.5520833333333335</c:v>
                </c:pt>
                <c:pt idx="5">
                  <c:v>2.4313725490196076</c:v>
                </c:pt>
                <c:pt idx="6">
                  <c:v>2.8076923076923075</c:v>
                </c:pt>
                <c:pt idx="7">
                  <c:v>2.9090909090909092</c:v>
                </c:pt>
                <c:pt idx="8">
                  <c:v>2.9375</c:v>
                </c:pt>
                <c:pt idx="9">
                  <c:v>2.7241379310344827</c:v>
                </c:pt>
                <c:pt idx="11">
                  <c:v>2.4285714285714284</c:v>
                </c:pt>
                <c:pt idx="12">
                  <c:v>2.0769230769230771</c:v>
                </c:pt>
                <c:pt idx="13">
                  <c:v>3.1818181818181817</c:v>
                </c:pt>
                <c:pt idx="14">
                  <c:v>3.875</c:v>
                </c:pt>
                <c:pt idx="15">
                  <c:v>5</c:v>
                </c:pt>
                <c:pt idx="16">
                  <c:v>3.125</c:v>
                </c:pt>
                <c:pt idx="17">
                  <c:v>2.7692307692307692</c:v>
                </c:pt>
                <c:pt idx="18">
                  <c:v>3.3235294117647061</c:v>
                </c:pt>
                <c:pt idx="19">
                  <c:v>3.3333333333333335</c:v>
                </c:pt>
                <c:pt idx="20">
                  <c:v>3.5555555555555554</c:v>
                </c:pt>
              </c:numCache>
            </c:numRef>
          </c:val>
          <c:extLst>
            <c:ext xmlns:c16="http://schemas.microsoft.com/office/drawing/2014/chart" uri="{C3380CC4-5D6E-409C-BE32-E72D297353CC}">
              <c16:uniqueId val="{00000001-D51C-4FE4-829F-518C95A217D0}"/>
            </c:ext>
          </c:extLst>
        </c:ser>
        <c:ser>
          <c:idx val="1"/>
          <c:order val="2"/>
          <c:tx>
            <c:strRef>
              <c:f>'točke 4.1 b'!$M$2</c:f>
              <c:strCache>
                <c:ptCount val="1"/>
                <c:pt idx="0">
                  <c:v> GEOGRAFSKI VIDIK</c:v>
                </c:pt>
              </c:strCache>
            </c:strRef>
          </c:tx>
          <c:spPr>
            <a:solidFill>
              <a:srgbClr val="FFC000"/>
            </a:solidFill>
            <a:ln>
              <a:noFill/>
            </a:ln>
            <a:effectLst/>
          </c:spPr>
          <c:invertIfNegative val="0"/>
          <c:cat>
            <c:numRef>
              <c:f>'točke 4.1 b'!$A$3:$A$23</c:f>
              <c:numCache>
                <c:formatCode>General</c:formatCode>
                <c:ptCount val="21"/>
                <c:pt idx="0">
                  <c:v>1</c:v>
                </c:pt>
                <c:pt idx="1">
                  <c:v>2</c:v>
                </c:pt>
                <c:pt idx="2">
                  <c:v>4</c:v>
                </c:pt>
                <c:pt idx="3">
                  <c:v>5</c:v>
                </c:pt>
                <c:pt idx="4">
                  <c:v>6</c:v>
                </c:pt>
                <c:pt idx="5">
                  <c:v>7</c:v>
                </c:pt>
                <c:pt idx="6">
                  <c:v>8</c:v>
                </c:pt>
                <c:pt idx="7">
                  <c:v>9</c:v>
                </c:pt>
                <c:pt idx="8">
                  <c:v>10</c:v>
                </c:pt>
                <c:pt idx="9">
                  <c:v>11</c:v>
                </c:pt>
                <c:pt idx="10">
                  <c:v>12</c:v>
                </c:pt>
                <c:pt idx="11">
                  <c:v>13</c:v>
                </c:pt>
                <c:pt idx="12">
                  <c:v>14</c:v>
                </c:pt>
                <c:pt idx="13">
                  <c:v>15</c:v>
                </c:pt>
                <c:pt idx="14">
                  <c:v>16</c:v>
                </c:pt>
                <c:pt idx="15">
                  <c:v>17</c:v>
                </c:pt>
                <c:pt idx="16">
                  <c:v>18</c:v>
                </c:pt>
                <c:pt idx="17">
                  <c:v>19</c:v>
                </c:pt>
                <c:pt idx="18">
                  <c:v>20</c:v>
                </c:pt>
                <c:pt idx="19">
                  <c:v>21</c:v>
                </c:pt>
                <c:pt idx="20">
                  <c:v>22</c:v>
                </c:pt>
              </c:numCache>
            </c:numRef>
          </c:cat>
          <c:val>
            <c:numRef>
              <c:f>'točke 4.1 b'!$M$3:$M$23</c:f>
              <c:numCache>
                <c:formatCode>0</c:formatCode>
                <c:ptCount val="21"/>
                <c:pt idx="0">
                  <c:v>3.7627118644067798</c:v>
                </c:pt>
                <c:pt idx="1">
                  <c:v>5.3681318681318677</c:v>
                </c:pt>
                <c:pt idx="2">
                  <c:v>6.3636363636363633</c:v>
                </c:pt>
                <c:pt idx="3">
                  <c:v>3.3333333333333335</c:v>
                </c:pt>
                <c:pt idx="4">
                  <c:v>4.09375</c:v>
                </c:pt>
                <c:pt idx="5">
                  <c:v>4</c:v>
                </c:pt>
                <c:pt idx="6">
                  <c:v>3.1538461538461537</c:v>
                </c:pt>
                <c:pt idx="7">
                  <c:v>3.4318181818181817</c:v>
                </c:pt>
                <c:pt idx="8">
                  <c:v>3.75</c:v>
                </c:pt>
                <c:pt idx="9">
                  <c:v>3.4137931034482758</c:v>
                </c:pt>
                <c:pt idx="11">
                  <c:v>1.7142857142857142</c:v>
                </c:pt>
                <c:pt idx="12">
                  <c:v>3.5384615384615383</c:v>
                </c:pt>
                <c:pt idx="13">
                  <c:v>3.2272727272727271</c:v>
                </c:pt>
                <c:pt idx="14">
                  <c:v>4.1875</c:v>
                </c:pt>
                <c:pt idx="15">
                  <c:v>0</c:v>
                </c:pt>
                <c:pt idx="16">
                  <c:v>3</c:v>
                </c:pt>
                <c:pt idx="17">
                  <c:v>3.7692307692307692</c:v>
                </c:pt>
                <c:pt idx="18">
                  <c:v>4.8235294117647056</c:v>
                </c:pt>
                <c:pt idx="19">
                  <c:v>4.7222222222222223</c:v>
                </c:pt>
                <c:pt idx="20">
                  <c:v>3.1111111111111112</c:v>
                </c:pt>
              </c:numCache>
            </c:numRef>
          </c:val>
          <c:extLst>
            <c:ext xmlns:c16="http://schemas.microsoft.com/office/drawing/2014/chart" uri="{C3380CC4-5D6E-409C-BE32-E72D297353CC}">
              <c16:uniqueId val="{00000002-D51C-4FE4-829F-518C95A217D0}"/>
            </c:ext>
          </c:extLst>
        </c:ser>
        <c:ser>
          <c:idx val="2"/>
          <c:order val="3"/>
          <c:tx>
            <c:strRef>
              <c:f>'točke 4.1 b'!$N$2</c:f>
              <c:strCache>
                <c:ptCount val="1"/>
                <c:pt idx="0">
                  <c:v>PROIZVODNA USMERITEV</c:v>
                </c:pt>
              </c:strCache>
            </c:strRef>
          </c:tx>
          <c:spPr>
            <a:solidFill>
              <a:srgbClr val="EEECE1">
                <a:lumMod val="75000"/>
              </a:srgbClr>
            </a:solidFill>
            <a:ln>
              <a:noFill/>
            </a:ln>
            <a:effectLst/>
          </c:spPr>
          <c:invertIfNegative val="0"/>
          <c:cat>
            <c:numRef>
              <c:f>'točke 4.1 b'!$A$3:$A$23</c:f>
              <c:numCache>
                <c:formatCode>General</c:formatCode>
                <c:ptCount val="21"/>
                <c:pt idx="0">
                  <c:v>1</c:v>
                </c:pt>
                <c:pt idx="1">
                  <c:v>2</c:v>
                </c:pt>
                <c:pt idx="2">
                  <c:v>4</c:v>
                </c:pt>
                <c:pt idx="3">
                  <c:v>5</c:v>
                </c:pt>
                <c:pt idx="4">
                  <c:v>6</c:v>
                </c:pt>
                <c:pt idx="5">
                  <c:v>7</c:v>
                </c:pt>
                <c:pt idx="6">
                  <c:v>8</c:v>
                </c:pt>
                <c:pt idx="7">
                  <c:v>9</c:v>
                </c:pt>
                <c:pt idx="8">
                  <c:v>10</c:v>
                </c:pt>
                <c:pt idx="9">
                  <c:v>11</c:v>
                </c:pt>
                <c:pt idx="10">
                  <c:v>12</c:v>
                </c:pt>
                <c:pt idx="11">
                  <c:v>13</c:v>
                </c:pt>
                <c:pt idx="12">
                  <c:v>14</c:v>
                </c:pt>
                <c:pt idx="13">
                  <c:v>15</c:v>
                </c:pt>
                <c:pt idx="14">
                  <c:v>16</c:v>
                </c:pt>
                <c:pt idx="15">
                  <c:v>17</c:v>
                </c:pt>
                <c:pt idx="16">
                  <c:v>18</c:v>
                </c:pt>
                <c:pt idx="17">
                  <c:v>19</c:v>
                </c:pt>
                <c:pt idx="18">
                  <c:v>20</c:v>
                </c:pt>
                <c:pt idx="19">
                  <c:v>21</c:v>
                </c:pt>
                <c:pt idx="20">
                  <c:v>22</c:v>
                </c:pt>
              </c:numCache>
            </c:numRef>
          </c:cat>
          <c:val>
            <c:numRef>
              <c:f>'točke 4.1 b'!$N$3:$N$23</c:f>
              <c:numCache>
                <c:formatCode>0</c:formatCode>
                <c:ptCount val="21"/>
                <c:pt idx="0">
                  <c:v>2.7033898305084745</c:v>
                </c:pt>
                <c:pt idx="1">
                  <c:v>3.6373626373626373</c:v>
                </c:pt>
                <c:pt idx="2">
                  <c:v>3.9090909090909092</c:v>
                </c:pt>
                <c:pt idx="3">
                  <c:v>2.9166666666666665</c:v>
                </c:pt>
                <c:pt idx="4">
                  <c:v>6.234375</c:v>
                </c:pt>
                <c:pt idx="5">
                  <c:v>9.0588235294117645</c:v>
                </c:pt>
                <c:pt idx="6">
                  <c:v>8.0384615384615383</c:v>
                </c:pt>
                <c:pt idx="7">
                  <c:v>5.2272727272727275</c:v>
                </c:pt>
                <c:pt idx="8">
                  <c:v>7.5625</c:v>
                </c:pt>
                <c:pt idx="9">
                  <c:v>6.3448275862068968</c:v>
                </c:pt>
                <c:pt idx="11">
                  <c:v>8.8571428571428577</c:v>
                </c:pt>
                <c:pt idx="12">
                  <c:v>8.6923076923076916</c:v>
                </c:pt>
                <c:pt idx="13">
                  <c:v>6.9090909090909092</c:v>
                </c:pt>
                <c:pt idx="14">
                  <c:v>9</c:v>
                </c:pt>
                <c:pt idx="15">
                  <c:v>10</c:v>
                </c:pt>
                <c:pt idx="16">
                  <c:v>5.75</c:v>
                </c:pt>
                <c:pt idx="17">
                  <c:v>4.6923076923076925</c:v>
                </c:pt>
                <c:pt idx="18">
                  <c:v>10.676470588235293</c:v>
                </c:pt>
                <c:pt idx="19">
                  <c:v>10</c:v>
                </c:pt>
                <c:pt idx="20">
                  <c:v>9.7777777777777786</c:v>
                </c:pt>
              </c:numCache>
            </c:numRef>
          </c:val>
          <c:extLst>
            <c:ext xmlns:c16="http://schemas.microsoft.com/office/drawing/2014/chart" uri="{C3380CC4-5D6E-409C-BE32-E72D297353CC}">
              <c16:uniqueId val="{00000003-D51C-4FE4-829F-518C95A217D0}"/>
            </c:ext>
          </c:extLst>
        </c:ser>
        <c:ser>
          <c:idx val="3"/>
          <c:order val="4"/>
          <c:tx>
            <c:strRef>
              <c:f>'točke 4.1 b'!$O$2</c:f>
              <c:strCache>
                <c:ptCount val="1"/>
                <c:pt idx="0">
                  <c:v>HORIZONTALNO IN VERTIKALNO POVEZOVANJE</c:v>
                </c:pt>
              </c:strCache>
            </c:strRef>
          </c:tx>
          <c:spPr>
            <a:solidFill>
              <a:srgbClr val="1F497D">
                <a:lumMod val="60000"/>
                <a:lumOff val="40000"/>
              </a:srgbClr>
            </a:solidFill>
            <a:ln>
              <a:noFill/>
            </a:ln>
            <a:effectLst/>
          </c:spPr>
          <c:invertIfNegative val="0"/>
          <c:cat>
            <c:numRef>
              <c:f>'točke 4.1 b'!$A$3:$A$23</c:f>
              <c:numCache>
                <c:formatCode>General</c:formatCode>
                <c:ptCount val="21"/>
                <c:pt idx="0">
                  <c:v>1</c:v>
                </c:pt>
                <c:pt idx="1">
                  <c:v>2</c:v>
                </c:pt>
                <c:pt idx="2">
                  <c:v>4</c:v>
                </c:pt>
                <c:pt idx="3">
                  <c:v>5</c:v>
                </c:pt>
                <c:pt idx="4">
                  <c:v>6</c:v>
                </c:pt>
                <c:pt idx="5">
                  <c:v>7</c:v>
                </c:pt>
                <c:pt idx="6">
                  <c:v>8</c:v>
                </c:pt>
                <c:pt idx="7">
                  <c:v>9</c:v>
                </c:pt>
                <c:pt idx="8">
                  <c:v>10</c:v>
                </c:pt>
                <c:pt idx="9">
                  <c:v>11</c:v>
                </c:pt>
                <c:pt idx="10">
                  <c:v>12</c:v>
                </c:pt>
                <c:pt idx="11">
                  <c:v>13</c:v>
                </c:pt>
                <c:pt idx="12">
                  <c:v>14</c:v>
                </c:pt>
                <c:pt idx="13">
                  <c:v>15</c:v>
                </c:pt>
                <c:pt idx="14">
                  <c:v>16</c:v>
                </c:pt>
                <c:pt idx="15">
                  <c:v>17</c:v>
                </c:pt>
                <c:pt idx="16">
                  <c:v>18</c:v>
                </c:pt>
                <c:pt idx="17">
                  <c:v>19</c:v>
                </c:pt>
                <c:pt idx="18">
                  <c:v>20</c:v>
                </c:pt>
                <c:pt idx="19">
                  <c:v>21</c:v>
                </c:pt>
                <c:pt idx="20">
                  <c:v>22</c:v>
                </c:pt>
              </c:numCache>
            </c:numRef>
          </c:cat>
          <c:val>
            <c:numRef>
              <c:f>'točke 4.1 b'!$O$3:$O$23</c:f>
              <c:numCache>
                <c:formatCode>0</c:formatCode>
                <c:ptCount val="21"/>
                <c:pt idx="0">
                  <c:v>3.4576271186440679</c:v>
                </c:pt>
                <c:pt idx="1">
                  <c:v>2.9890109890109891</c:v>
                </c:pt>
                <c:pt idx="2">
                  <c:v>2.6363636363636362</c:v>
                </c:pt>
                <c:pt idx="3">
                  <c:v>2.9166666666666665</c:v>
                </c:pt>
                <c:pt idx="4">
                  <c:v>4.229166666666667</c:v>
                </c:pt>
                <c:pt idx="5">
                  <c:v>3.1176470588235294</c:v>
                </c:pt>
                <c:pt idx="6">
                  <c:v>4.7692307692307692</c:v>
                </c:pt>
                <c:pt idx="7">
                  <c:v>3.5227272727272729</c:v>
                </c:pt>
                <c:pt idx="8">
                  <c:v>4.875</c:v>
                </c:pt>
                <c:pt idx="9">
                  <c:v>3.6206896551724137</c:v>
                </c:pt>
                <c:pt idx="11">
                  <c:v>3.1428571428571428</c:v>
                </c:pt>
                <c:pt idx="12">
                  <c:v>4</c:v>
                </c:pt>
                <c:pt idx="13">
                  <c:v>4.7727272727272725</c:v>
                </c:pt>
                <c:pt idx="14">
                  <c:v>5</c:v>
                </c:pt>
                <c:pt idx="15">
                  <c:v>5</c:v>
                </c:pt>
                <c:pt idx="16">
                  <c:v>4.875</c:v>
                </c:pt>
                <c:pt idx="17">
                  <c:v>4.2692307692307692</c:v>
                </c:pt>
                <c:pt idx="18">
                  <c:v>4.8235294117647056</c:v>
                </c:pt>
                <c:pt idx="19">
                  <c:v>4.5555555555555554</c:v>
                </c:pt>
                <c:pt idx="20">
                  <c:v>3.2222222222222223</c:v>
                </c:pt>
              </c:numCache>
            </c:numRef>
          </c:val>
          <c:extLst>
            <c:ext xmlns:c16="http://schemas.microsoft.com/office/drawing/2014/chart" uri="{C3380CC4-5D6E-409C-BE32-E72D297353CC}">
              <c16:uniqueId val="{00000004-D51C-4FE4-829F-518C95A217D0}"/>
            </c:ext>
          </c:extLst>
        </c:ser>
        <c:ser>
          <c:idx val="4"/>
          <c:order val="5"/>
          <c:tx>
            <c:strRef>
              <c:f>'točke 4.1 b'!$P$2</c:f>
              <c:strCache>
                <c:ptCount val="1"/>
                <c:pt idx="0">
                  <c:v> TNP</c:v>
                </c:pt>
              </c:strCache>
            </c:strRef>
          </c:tx>
          <c:spPr>
            <a:solidFill>
              <a:srgbClr val="99FFCC"/>
            </a:solidFill>
            <a:ln>
              <a:noFill/>
            </a:ln>
            <a:effectLst/>
          </c:spPr>
          <c:invertIfNegative val="0"/>
          <c:cat>
            <c:numRef>
              <c:f>'točke 4.1 b'!$A$3:$A$23</c:f>
              <c:numCache>
                <c:formatCode>General</c:formatCode>
                <c:ptCount val="21"/>
                <c:pt idx="0">
                  <c:v>1</c:v>
                </c:pt>
                <c:pt idx="1">
                  <c:v>2</c:v>
                </c:pt>
                <c:pt idx="2">
                  <c:v>4</c:v>
                </c:pt>
                <c:pt idx="3">
                  <c:v>5</c:v>
                </c:pt>
                <c:pt idx="4">
                  <c:v>6</c:v>
                </c:pt>
                <c:pt idx="5">
                  <c:v>7</c:v>
                </c:pt>
                <c:pt idx="6">
                  <c:v>8</c:v>
                </c:pt>
                <c:pt idx="7">
                  <c:v>9</c:v>
                </c:pt>
                <c:pt idx="8">
                  <c:v>10</c:v>
                </c:pt>
                <c:pt idx="9">
                  <c:v>11</c:v>
                </c:pt>
                <c:pt idx="10">
                  <c:v>12</c:v>
                </c:pt>
                <c:pt idx="11">
                  <c:v>13</c:v>
                </c:pt>
                <c:pt idx="12">
                  <c:v>14</c:v>
                </c:pt>
                <c:pt idx="13">
                  <c:v>15</c:v>
                </c:pt>
                <c:pt idx="14">
                  <c:v>16</c:v>
                </c:pt>
                <c:pt idx="15">
                  <c:v>17</c:v>
                </c:pt>
                <c:pt idx="16">
                  <c:v>18</c:v>
                </c:pt>
                <c:pt idx="17">
                  <c:v>19</c:v>
                </c:pt>
                <c:pt idx="18">
                  <c:v>20</c:v>
                </c:pt>
                <c:pt idx="19">
                  <c:v>21</c:v>
                </c:pt>
                <c:pt idx="20">
                  <c:v>22</c:v>
                </c:pt>
              </c:numCache>
            </c:numRef>
          </c:cat>
          <c:val>
            <c:numRef>
              <c:f>'točke 4.1 b'!$P$3:$P$23</c:f>
              <c:numCache>
                <c:formatCode>General</c:formatCode>
                <c:ptCount val="21"/>
                <c:pt idx="3" formatCode="0">
                  <c:v>0</c:v>
                </c:pt>
                <c:pt idx="4" formatCode="0">
                  <c:v>0.20833333333333334</c:v>
                </c:pt>
                <c:pt idx="5" formatCode="0">
                  <c:v>0.19607843137254902</c:v>
                </c:pt>
                <c:pt idx="6" formatCode="0">
                  <c:v>0</c:v>
                </c:pt>
                <c:pt idx="7" formatCode="0">
                  <c:v>0</c:v>
                </c:pt>
                <c:pt idx="8" formatCode="0">
                  <c:v>0</c:v>
                </c:pt>
                <c:pt idx="9" formatCode="0">
                  <c:v>0</c:v>
                </c:pt>
                <c:pt idx="11" formatCode="0">
                  <c:v>0</c:v>
                </c:pt>
                <c:pt idx="12" formatCode="0">
                  <c:v>0.76923076923076927</c:v>
                </c:pt>
                <c:pt idx="13" formatCode="0">
                  <c:v>0</c:v>
                </c:pt>
                <c:pt idx="14" formatCode="0">
                  <c:v>1.875</c:v>
                </c:pt>
                <c:pt idx="15" formatCode="0">
                  <c:v>0</c:v>
                </c:pt>
                <c:pt idx="16" formatCode="0">
                  <c:v>0</c:v>
                </c:pt>
                <c:pt idx="17" formatCode="0">
                  <c:v>0.38461538461538464</c:v>
                </c:pt>
                <c:pt idx="18" formatCode="0">
                  <c:v>2.3529411764705883</c:v>
                </c:pt>
                <c:pt idx="19" formatCode="0">
                  <c:v>0.55555555555555558</c:v>
                </c:pt>
                <c:pt idx="20" formatCode="0">
                  <c:v>1</c:v>
                </c:pt>
              </c:numCache>
            </c:numRef>
          </c:val>
          <c:extLst>
            <c:ext xmlns:c16="http://schemas.microsoft.com/office/drawing/2014/chart" uri="{C3380CC4-5D6E-409C-BE32-E72D297353CC}">
              <c16:uniqueId val="{00000005-D51C-4FE4-829F-518C95A217D0}"/>
            </c:ext>
          </c:extLst>
        </c:ser>
        <c:ser>
          <c:idx val="5"/>
          <c:order val="6"/>
          <c:tx>
            <c:strRef>
              <c:f>'točke 4.1 b'!$Q$2</c:f>
              <c:strCache>
                <c:ptCount val="1"/>
                <c:pt idx="0">
                  <c:v>OKOLJSKI PRISPEVEK</c:v>
                </c:pt>
              </c:strCache>
            </c:strRef>
          </c:tx>
          <c:spPr>
            <a:solidFill>
              <a:srgbClr val="FF8989"/>
            </a:solidFill>
            <a:ln>
              <a:noFill/>
            </a:ln>
            <a:effectLst/>
          </c:spPr>
          <c:invertIfNegative val="0"/>
          <c:cat>
            <c:numRef>
              <c:f>'točke 4.1 b'!$A$3:$A$23</c:f>
              <c:numCache>
                <c:formatCode>General</c:formatCode>
                <c:ptCount val="21"/>
                <c:pt idx="0">
                  <c:v>1</c:v>
                </c:pt>
                <c:pt idx="1">
                  <c:v>2</c:v>
                </c:pt>
                <c:pt idx="2">
                  <c:v>4</c:v>
                </c:pt>
                <c:pt idx="3">
                  <c:v>5</c:v>
                </c:pt>
                <c:pt idx="4">
                  <c:v>6</c:v>
                </c:pt>
                <c:pt idx="5">
                  <c:v>7</c:v>
                </c:pt>
                <c:pt idx="6">
                  <c:v>8</c:v>
                </c:pt>
                <c:pt idx="7">
                  <c:v>9</c:v>
                </c:pt>
                <c:pt idx="8">
                  <c:v>10</c:v>
                </c:pt>
                <c:pt idx="9">
                  <c:v>11</c:v>
                </c:pt>
                <c:pt idx="10">
                  <c:v>12</c:v>
                </c:pt>
                <c:pt idx="11">
                  <c:v>13</c:v>
                </c:pt>
                <c:pt idx="12">
                  <c:v>14</c:v>
                </c:pt>
                <c:pt idx="13">
                  <c:v>15</c:v>
                </c:pt>
                <c:pt idx="14">
                  <c:v>16</c:v>
                </c:pt>
                <c:pt idx="15">
                  <c:v>17</c:v>
                </c:pt>
                <c:pt idx="16">
                  <c:v>18</c:v>
                </c:pt>
                <c:pt idx="17">
                  <c:v>19</c:v>
                </c:pt>
                <c:pt idx="18">
                  <c:v>20</c:v>
                </c:pt>
                <c:pt idx="19">
                  <c:v>21</c:v>
                </c:pt>
                <c:pt idx="20">
                  <c:v>22</c:v>
                </c:pt>
              </c:numCache>
            </c:numRef>
          </c:cat>
          <c:val>
            <c:numRef>
              <c:f>'točke 4.1 b'!$Q$3:$Q$23</c:f>
              <c:numCache>
                <c:formatCode>0</c:formatCode>
                <c:ptCount val="21"/>
                <c:pt idx="0">
                  <c:v>6.8220338983050848</c:v>
                </c:pt>
                <c:pt idx="1">
                  <c:v>1.4065934065934067</c:v>
                </c:pt>
                <c:pt idx="2">
                  <c:v>9.0909090909090912E-2</c:v>
                </c:pt>
                <c:pt idx="3">
                  <c:v>5.666666666666667</c:v>
                </c:pt>
                <c:pt idx="4">
                  <c:v>7.026041666666667</c:v>
                </c:pt>
                <c:pt idx="5">
                  <c:v>7.0784313725490193</c:v>
                </c:pt>
                <c:pt idx="6">
                  <c:v>8.615384615384615</c:v>
                </c:pt>
                <c:pt idx="7">
                  <c:v>0.54545454545454541</c:v>
                </c:pt>
                <c:pt idx="8">
                  <c:v>9.875</c:v>
                </c:pt>
                <c:pt idx="9">
                  <c:v>0.25</c:v>
                </c:pt>
                <c:pt idx="11">
                  <c:v>9.5714285714285712</c:v>
                </c:pt>
                <c:pt idx="12">
                  <c:v>8.3076923076923084</c:v>
                </c:pt>
                <c:pt idx="13">
                  <c:v>5.9090909090909092</c:v>
                </c:pt>
                <c:pt idx="14">
                  <c:v>10</c:v>
                </c:pt>
                <c:pt idx="15">
                  <c:v>0</c:v>
                </c:pt>
                <c:pt idx="16">
                  <c:v>4.25</c:v>
                </c:pt>
                <c:pt idx="17">
                  <c:v>3.3076923076923075</c:v>
                </c:pt>
                <c:pt idx="18">
                  <c:v>9.735294117647058</c:v>
                </c:pt>
                <c:pt idx="19">
                  <c:v>8.8333333333333339</c:v>
                </c:pt>
                <c:pt idx="20">
                  <c:v>9.1111111111111107</c:v>
                </c:pt>
              </c:numCache>
            </c:numRef>
          </c:val>
          <c:extLst>
            <c:ext xmlns:c16="http://schemas.microsoft.com/office/drawing/2014/chart" uri="{C3380CC4-5D6E-409C-BE32-E72D297353CC}">
              <c16:uniqueId val="{00000006-D51C-4FE4-829F-518C95A217D0}"/>
            </c:ext>
          </c:extLst>
        </c:ser>
        <c:ser>
          <c:idx val="6"/>
          <c:order val="7"/>
          <c:tx>
            <c:strRef>
              <c:f>'točke 4.1 b'!$R$2</c:f>
              <c:strCache>
                <c:ptCount val="1"/>
                <c:pt idx="0">
                  <c:v>INOVACIJE</c:v>
                </c:pt>
              </c:strCache>
            </c:strRef>
          </c:tx>
          <c:spPr>
            <a:solidFill>
              <a:srgbClr val="8064A2">
                <a:lumMod val="60000"/>
                <a:lumOff val="40000"/>
              </a:srgbClr>
            </a:solidFill>
            <a:ln>
              <a:noFill/>
            </a:ln>
            <a:effectLst/>
          </c:spPr>
          <c:invertIfNegative val="0"/>
          <c:cat>
            <c:numRef>
              <c:f>'točke 4.1 b'!$A$3:$A$23</c:f>
              <c:numCache>
                <c:formatCode>General</c:formatCode>
                <c:ptCount val="21"/>
                <c:pt idx="0">
                  <c:v>1</c:v>
                </c:pt>
                <c:pt idx="1">
                  <c:v>2</c:v>
                </c:pt>
                <c:pt idx="2">
                  <c:v>4</c:v>
                </c:pt>
                <c:pt idx="3">
                  <c:v>5</c:v>
                </c:pt>
                <c:pt idx="4">
                  <c:v>6</c:v>
                </c:pt>
                <c:pt idx="5">
                  <c:v>7</c:v>
                </c:pt>
                <c:pt idx="6">
                  <c:v>8</c:v>
                </c:pt>
                <c:pt idx="7">
                  <c:v>9</c:v>
                </c:pt>
                <c:pt idx="8">
                  <c:v>10</c:v>
                </c:pt>
                <c:pt idx="9">
                  <c:v>11</c:v>
                </c:pt>
                <c:pt idx="10">
                  <c:v>12</c:v>
                </c:pt>
                <c:pt idx="11">
                  <c:v>13</c:v>
                </c:pt>
                <c:pt idx="12">
                  <c:v>14</c:v>
                </c:pt>
                <c:pt idx="13">
                  <c:v>15</c:v>
                </c:pt>
                <c:pt idx="14">
                  <c:v>16</c:v>
                </c:pt>
                <c:pt idx="15">
                  <c:v>17</c:v>
                </c:pt>
                <c:pt idx="16">
                  <c:v>18</c:v>
                </c:pt>
                <c:pt idx="17">
                  <c:v>19</c:v>
                </c:pt>
                <c:pt idx="18">
                  <c:v>20</c:v>
                </c:pt>
                <c:pt idx="19">
                  <c:v>21</c:v>
                </c:pt>
                <c:pt idx="20">
                  <c:v>22</c:v>
                </c:pt>
              </c:numCache>
            </c:numRef>
          </c:cat>
          <c:val>
            <c:numRef>
              <c:f>'točke 4.1 b'!$R$3:$R$23</c:f>
              <c:numCache>
                <c:formatCode>0</c:formatCode>
                <c:ptCount val="21"/>
                <c:pt idx="0">
                  <c:v>0.61864406779661019</c:v>
                </c:pt>
                <c:pt idx="1">
                  <c:v>1.3626373626373627</c:v>
                </c:pt>
                <c:pt idx="2">
                  <c:v>2.2727272727272729</c:v>
                </c:pt>
                <c:pt idx="3">
                  <c:v>1.4166666666666667</c:v>
                </c:pt>
                <c:pt idx="4">
                  <c:v>1.25</c:v>
                </c:pt>
                <c:pt idx="5">
                  <c:v>1.1764705882352942</c:v>
                </c:pt>
                <c:pt idx="6">
                  <c:v>3.1153846153846154</c:v>
                </c:pt>
                <c:pt idx="7">
                  <c:v>1.1818181818181819</c:v>
                </c:pt>
                <c:pt idx="8">
                  <c:v>3.625</c:v>
                </c:pt>
                <c:pt idx="9">
                  <c:v>0.8571428571428571</c:v>
                </c:pt>
                <c:pt idx="11">
                  <c:v>3.8571428571428572</c:v>
                </c:pt>
                <c:pt idx="12">
                  <c:v>3.8461538461538463</c:v>
                </c:pt>
                <c:pt idx="13">
                  <c:v>8.5909090909090917</c:v>
                </c:pt>
                <c:pt idx="14">
                  <c:v>6.625</c:v>
                </c:pt>
                <c:pt idx="15">
                  <c:v>0</c:v>
                </c:pt>
                <c:pt idx="16">
                  <c:v>5.125</c:v>
                </c:pt>
                <c:pt idx="17">
                  <c:v>7</c:v>
                </c:pt>
                <c:pt idx="18">
                  <c:v>10</c:v>
                </c:pt>
                <c:pt idx="19">
                  <c:v>9.5</c:v>
                </c:pt>
                <c:pt idx="20">
                  <c:v>4.333333333333333</c:v>
                </c:pt>
              </c:numCache>
            </c:numRef>
          </c:val>
          <c:extLst>
            <c:ext xmlns:c16="http://schemas.microsoft.com/office/drawing/2014/chart" uri="{C3380CC4-5D6E-409C-BE32-E72D297353CC}">
              <c16:uniqueId val="{00000007-D51C-4FE4-829F-518C95A217D0}"/>
            </c:ext>
          </c:extLst>
        </c:ser>
        <c:ser>
          <c:idx val="7"/>
          <c:order val="8"/>
          <c:tx>
            <c:strRef>
              <c:f>'točke 4.1 b'!$S$2</c:f>
              <c:strCache>
                <c:ptCount val="1"/>
                <c:pt idx="0">
                  <c:v>PODNEBNE SPREMEMBE</c:v>
                </c:pt>
              </c:strCache>
            </c:strRef>
          </c:tx>
          <c:spPr>
            <a:solidFill>
              <a:srgbClr val="C76361"/>
            </a:solidFill>
            <a:ln>
              <a:noFill/>
            </a:ln>
            <a:effectLst/>
          </c:spPr>
          <c:invertIfNegative val="0"/>
          <c:cat>
            <c:numRef>
              <c:f>'točke 4.1 b'!$A$3:$A$23</c:f>
              <c:numCache>
                <c:formatCode>General</c:formatCode>
                <c:ptCount val="21"/>
                <c:pt idx="0">
                  <c:v>1</c:v>
                </c:pt>
                <c:pt idx="1">
                  <c:v>2</c:v>
                </c:pt>
                <c:pt idx="2">
                  <c:v>4</c:v>
                </c:pt>
                <c:pt idx="3">
                  <c:v>5</c:v>
                </c:pt>
                <c:pt idx="4">
                  <c:v>6</c:v>
                </c:pt>
                <c:pt idx="5">
                  <c:v>7</c:v>
                </c:pt>
                <c:pt idx="6">
                  <c:v>8</c:v>
                </c:pt>
                <c:pt idx="7">
                  <c:v>9</c:v>
                </c:pt>
                <c:pt idx="8">
                  <c:v>10</c:v>
                </c:pt>
                <c:pt idx="9">
                  <c:v>11</c:v>
                </c:pt>
                <c:pt idx="10">
                  <c:v>12</c:v>
                </c:pt>
                <c:pt idx="11">
                  <c:v>13</c:v>
                </c:pt>
                <c:pt idx="12">
                  <c:v>14</c:v>
                </c:pt>
                <c:pt idx="13">
                  <c:v>15</c:v>
                </c:pt>
                <c:pt idx="14">
                  <c:v>16</c:v>
                </c:pt>
                <c:pt idx="15">
                  <c:v>17</c:v>
                </c:pt>
                <c:pt idx="16">
                  <c:v>18</c:v>
                </c:pt>
                <c:pt idx="17">
                  <c:v>19</c:v>
                </c:pt>
                <c:pt idx="18">
                  <c:v>20</c:v>
                </c:pt>
                <c:pt idx="19">
                  <c:v>21</c:v>
                </c:pt>
                <c:pt idx="20">
                  <c:v>22</c:v>
                </c:pt>
              </c:numCache>
            </c:numRef>
          </c:cat>
          <c:val>
            <c:numRef>
              <c:f>'točke 4.1 b'!$S$3:$S$23</c:f>
              <c:numCache>
                <c:formatCode>0</c:formatCode>
                <c:ptCount val="21"/>
                <c:pt idx="0">
                  <c:v>7.2033898305084749</c:v>
                </c:pt>
                <c:pt idx="1">
                  <c:v>1.3736263736263736</c:v>
                </c:pt>
                <c:pt idx="2">
                  <c:v>4.6363636363636367</c:v>
                </c:pt>
                <c:pt idx="3">
                  <c:v>1.1666666666666667</c:v>
                </c:pt>
                <c:pt idx="4">
                  <c:v>1.8958333333333333</c:v>
                </c:pt>
                <c:pt idx="5">
                  <c:v>1.4313725490196079</c:v>
                </c:pt>
                <c:pt idx="6">
                  <c:v>7</c:v>
                </c:pt>
                <c:pt idx="7">
                  <c:v>6.75</c:v>
                </c:pt>
                <c:pt idx="8">
                  <c:v>8.6875</c:v>
                </c:pt>
                <c:pt idx="9">
                  <c:v>5.5714285714285712</c:v>
                </c:pt>
                <c:pt idx="11">
                  <c:v>5.8571428571428568</c:v>
                </c:pt>
                <c:pt idx="12">
                  <c:v>6.384615384615385</c:v>
                </c:pt>
                <c:pt idx="13">
                  <c:v>9.7272727272727266</c:v>
                </c:pt>
                <c:pt idx="14">
                  <c:v>9.5</c:v>
                </c:pt>
                <c:pt idx="15">
                  <c:v>0</c:v>
                </c:pt>
                <c:pt idx="16">
                  <c:v>2</c:v>
                </c:pt>
                <c:pt idx="17">
                  <c:v>9.1923076923076916</c:v>
                </c:pt>
                <c:pt idx="18">
                  <c:v>9.264705882352942</c:v>
                </c:pt>
                <c:pt idx="19">
                  <c:v>7.833333333333333</c:v>
                </c:pt>
                <c:pt idx="20">
                  <c:v>9.1111111111111107</c:v>
                </c:pt>
              </c:numCache>
            </c:numRef>
          </c:val>
          <c:extLst>
            <c:ext xmlns:c16="http://schemas.microsoft.com/office/drawing/2014/chart" uri="{C3380CC4-5D6E-409C-BE32-E72D297353CC}">
              <c16:uniqueId val="{00000008-D51C-4FE4-829F-518C95A217D0}"/>
            </c:ext>
          </c:extLst>
        </c:ser>
        <c:dLbls>
          <c:showLegendKey val="0"/>
          <c:showVal val="0"/>
          <c:showCatName val="0"/>
          <c:showSerName val="0"/>
          <c:showPercent val="0"/>
          <c:showBubbleSize val="0"/>
        </c:dLbls>
        <c:gapWidth val="50"/>
        <c:overlap val="100"/>
        <c:axId val="505052536"/>
        <c:axId val="505052928"/>
      </c:barChart>
      <c:catAx>
        <c:axId val="505052536"/>
        <c:scaling>
          <c:orientation val="minMax"/>
        </c:scaling>
        <c:delete val="0"/>
        <c:axPos val="b"/>
        <c:numFmt formatCode="General" sourceLinked="1"/>
        <c:majorTickMark val="none"/>
        <c:minorTickMark val="none"/>
        <c:tickLblPos val="nextTo"/>
        <c:spPr>
          <a:noFill/>
          <a:ln w="9525" cap="flat" cmpd="sng" algn="ctr">
            <a:solidFill>
              <a:schemeClr val="tx1">
                <a:lumMod val="25000"/>
                <a:lumOff val="75000"/>
              </a:schemeClr>
            </a:solidFill>
            <a:round/>
            <a:headEnd type="none" w="sm" len="sm"/>
            <a:tailEnd type="none" w="sm" len="sm"/>
          </a:ln>
          <a:effectLst/>
        </c:spPr>
        <c:txPr>
          <a:bodyPr rot="-540000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l-SI"/>
          </a:p>
        </c:txPr>
        <c:crossAx val="505052928"/>
        <c:crosses val="autoZero"/>
        <c:auto val="1"/>
        <c:lblAlgn val="ctr"/>
        <c:lblOffset val="100"/>
        <c:noMultiLvlLbl val="0"/>
      </c:catAx>
      <c:valAx>
        <c:axId val="505052928"/>
        <c:scaling>
          <c:orientation val="minMax"/>
        </c:scaling>
        <c:delete val="0"/>
        <c:axPos val="l"/>
        <c:majorGridlines>
          <c:spPr>
            <a:ln w="9525" cap="flat" cmpd="sng" algn="ctr">
              <a:gradFill>
                <a:gsLst>
                  <a:gs pos="0">
                    <a:schemeClr val="tx1">
                      <a:lumMod val="5000"/>
                      <a:lumOff val="95000"/>
                    </a:schemeClr>
                  </a:gs>
                  <a:gs pos="100000">
                    <a:schemeClr val="tx1">
                      <a:lumMod val="15000"/>
                      <a:lumOff val="85000"/>
                    </a:schemeClr>
                  </a:gs>
                </a:gsLst>
                <a:lin ang="5400000" scaled="0"/>
              </a:gradFill>
              <a:round/>
            </a:ln>
            <a:effectLst/>
          </c:spPr>
        </c:majorGridlines>
        <c:title>
          <c:tx>
            <c:rich>
              <a:bodyPr rot="-5400000" spcFirstLastPara="1" vertOverflow="ellipsis" vert="horz" wrap="square" anchor="ctr" anchorCtr="1"/>
              <a:lstStyle/>
              <a:p>
                <a:pPr>
                  <a:defRPr sz="900" b="0" i="0" u="none" strike="noStrike" kern="1200" cap="all" baseline="0">
                    <a:solidFill>
                      <a:schemeClr val="tx1">
                        <a:lumMod val="65000"/>
                        <a:lumOff val="35000"/>
                      </a:schemeClr>
                    </a:solidFill>
                    <a:latin typeface="+mn-lt"/>
                    <a:ea typeface="+mn-ea"/>
                    <a:cs typeface="+mn-cs"/>
                  </a:defRPr>
                </a:pPr>
                <a:r>
                  <a:rPr lang="sl-SI"/>
                  <a:t>povprečno število točk / vlogo</a:t>
                </a:r>
              </a:p>
            </c:rich>
          </c:tx>
          <c:overlay val="0"/>
          <c:spPr>
            <a:noFill/>
            <a:ln>
              <a:noFill/>
            </a:ln>
            <a:effectLst/>
          </c:spPr>
          <c:txPr>
            <a:bodyPr rot="-5400000" spcFirstLastPara="1" vertOverflow="ellipsis" vert="horz" wrap="square" anchor="ctr" anchorCtr="1"/>
            <a:lstStyle/>
            <a:p>
              <a:pPr>
                <a:defRPr sz="900" b="0" i="0" u="none" strike="noStrike" kern="1200" cap="all" baseline="0">
                  <a:solidFill>
                    <a:schemeClr val="tx1">
                      <a:lumMod val="65000"/>
                      <a:lumOff val="35000"/>
                    </a:schemeClr>
                  </a:solidFill>
                  <a:latin typeface="+mn-lt"/>
                  <a:ea typeface="+mn-ea"/>
                  <a:cs typeface="+mn-cs"/>
                </a:defRPr>
              </a:pPr>
              <a:endParaRPr lang="sl-SI"/>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l-SI"/>
          </a:p>
        </c:txPr>
        <c:crossAx val="505052536"/>
        <c:crosses val="autoZero"/>
        <c:crossBetween val="between"/>
      </c:valAx>
      <c:spPr>
        <a:solidFill>
          <a:sysClr val="window" lastClr="FFFFFF"/>
        </a:solidFill>
        <a:ln>
          <a:noFill/>
        </a:ln>
        <a:effectLst/>
      </c:spPr>
    </c:plotArea>
    <c:legend>
      <c:legendPos val="b"/>
      <c:layout>
        <c:manualLayout>
          <c:xMode val="edge"/>
          <c:yMode val="edge"/>
          <c:x val="0"/>
          <c:y val="0.86279915652167094"/>
          <c:w val="0.99895395888013994"/>
          <c:h val="0.12226751432580527"/>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l-SI"/>
        </a:p>
      </c:txPr>
    </c:legend>
    <c:plotVisOnly val="1"/>
    <c:dispBlanksAs val="gap"/>
    <c:showDLblsOverMax val="0"/>
  </c:chart>
  <c:spPr>
    <a:solidFill>
      <a:sysClr val="window" lastClr="FFFFFF">
        <a:lumMod val="95000"/>
      </a:sysClr>
    </a:solidFill>
    <a:ln>
      <a:noFill/>
    </a:ln>
    <a:effectLst/>
  </c:spPr>
  <c:txPr>
    <a:bodyPr/>
    <a:lstStyle/>
    <a:p>
      <a:pPr>
        <a:defRPr/>
      </a:pPr>
      <a:endParaRPr lang="sl-SI"/>
    </a:p>
  </c:txPr>
  <c:externalData r:id="rId4">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l-SI"/>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800" b="1" i="0" u="none" strike="noStrike" kern="1200" cap="all" spc="50" baseline="0">
                <a:solidFill>
                  <a:schemeClr val="tx1">
                    <a:lumMod val="65000"/>
                    <a:lumOff val="35000"/>
                  </a:schemeClr>
                </a:solidFill>
                <a:latin typeface="+mn-lt"/>
                <a:ea typeface="+mn-ea"/>
                <a:cs typeface="+mn-cs"/>
              </a:defRPr>
            </a:pPr>
            <a:r>
              <a:rPr lang="sl-SI" sz="1400" cap="none" baseline="0" dirty="0"/>
              <a:t>O</a:t>
            </a:r>
            <a:r>
              <a:rPr lang="sl-SI" sz="1400" cap="none" baseline="0" dirty="0" smtClean="0"/>
              <a:t>dobrene </a:t>
            </a:r>
            <a:r>
              <a:rPr lang="sl-SI" sz="1400" cap="none" baseline="0" dirty="0"/>
              <a:t>vloge </a:t>
            </a:r>
            <a:r>
              <a:rPr lang="sl-SI" sz="1400" cap="none" baseline="0" dirty="0" err="1" smtClean="0"/>
              <a:t>podukrep</a:t>
            </a:r>
            <a:r>
              <a:rPr lang="sl-SI" sz="1400" cap="none" baseline="0" dirty="0" smtClean="0"/>
              <a:t> M04.1, </a:t>
            </a:r>
            <a:r>
              <a:rPr lang="sl-SI" sz="1400" cap="none" baseline="0" dirty="0" smtClean="0">
                <a:solidFill>
                  <a:srgbClr val="C00000"/>
                </a:solidFill>
              </a:rPr>
              <a:t>sklop B</a:t>
            </a:r>
            <a:endParaRPr lang="sl-SI" sz="1400" cap="none" baseline="0" dirty="0">
              <a:solidFill>
                <a:srgbClr val="C00000"/>
              </a:solidFill>
            </a:endParaRPr>
          </a:p>
        </c:rich>
      </c:tx>
      <c:layout>
        <c:manualLayout>
          <c:xMode val="edge"/>
          <c:yMode val="edge"/>
          <c:x val="0.19689924054022487"/>
          <c:y val="0"/>
        </c:manualLayout>
      </c:layout>
      <c:overlay val="0"/>
      <c:spPr>
        <a:noFill/>
        <a:ln>
          <a:noFill/>
        </a:ln>
        <a:effectLst/>
      </c:spPr>
      <c:txPr>
        <a:bodyPr rot="0" spcFirstLastPara="1" vertOverflow="ellipsis" vert="horz" wrap="square" anchor="ctr" anchorCtr="1"/>
        <a:lstStyle/>
        <a:p>
          <a:pPr>
            <a:defRPr sz="1800" b="1" i="0" u="none" strike="noStrike" kern="1200" cap="all" spc="50" baseline="0">
              <a:solidFill>
                <a:schemeClr val="tx1">
                  <a:lumMod val="65000"/>
                  <a:lumOff val="35000"/>
                </a:schemeClr>
              </a:solidFill>
              <a:latin typeface="+mn-lt"/>
              <a:ea typeface="+mn-ea"/>
              <a:cs typeface="+mn-cs"/>
            </a:defRPr>
          </a:pPr>
          <a:endParaRPr lang="sl-SI"/>
        </a:p>
      </c:txPr>
    </c:title>
    <c:autoTitleDeleted val="0"/>
    <c:plotArea>
      <c:layout>
        <c:manualLayout>
          <c:layoutTarget val="inner"/>
          <c:xMode val="edge"/>
          <c:yMode val="edge"/>
          <c:x val="7.1720539671260367E-2"/>
          <c:y val="0.19190350227860362"/>
          <c:w val="0.91681690460963106"/>
          <c:h val="0.62490571597969424"/>
        </c:manualLayout>
      </c:layout>
      <c:barChart>
        <c:barDir val="col"/>
        <c:grouping val="stacked"/>
        <c:varyColors val="0"/>
        <c:ser>
          <c:idx val="8"/>
          <c:order val="0"/>
          <c:tx>
            <c:strRef>
              <c:f>'točke 4.1 b'!$B$2</c:f>
              <c:strCache>
                <c:ptCount val="1"/>
                <c:pt idx="0">
                  <c:v>EKONOMSKI VIDIK</c:v>
                </c:pt>
              </c:strCache>
            </c:strRef>
          </c:tx>
          <c:spPr>
            <a:solidFill>
              <a:srgbClr val="3A924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sl-SI"/>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'točke 4.1 b'!$A$3:$A$23</c:f>
              <c:numCache>
                <c:formatCode>General</c:formatCode>
                <c:ptCount val="21"/>
                <c:pt idx="0">
                  <c:v>1</c:v>
                </c:pt>
                <c:pt idx="1">
                  <c:v>2</c:v>
                </c:pt>
                <c:pt idx="2">
                  <c:v>4</c:v>
                </c:pt>
                <c:pt idx="3">
                  <c:v>5</c:v>
                </c:pt>
                <c:pt idx="4">
                  <c:v>6</c:v>
                </c:pt>
                <c:pt idx="5">
                  <c:v>7</c:v>
                </c:pt>
                <c:pt idx="6">
                  <c:v>8</c:v>
                </c:pt>
                <c:pt idx="7">
                  <c:v>9</c:v>
                </c:pt>
                <c:pt idx="8">
                  <c:v>10</c:v>
                </c:pt>
                <c:pt idx="9">
                  <c:v>11</c:v>
                </c:pt>
                <c:pt idx="10">
                  <c:v>12</c:v>
                </c:pt>
                <c:pt idx="11">
                  <c:v>13</c:v>
                </c:pt>
                <c:pt idx="12">
                  <c:v>14</c:v>
                </c:pt>
                <c:pt idx="13">
                  <c:v>15</c:v>
                </c:pt>
                <c:pt idx="14">
                  <c:v>16</c:v>
                </c:pt>
                <c:pt idx="15">
                  <c:v>17</c:v>
                </c:pt>
                <c:pt idx="16">
                  <c:v>18</c:v>
                </c:pt>
                <c:pt idx="17">
                  <c:v>19</c:v>
                </c:pt>
                <c:pt idx="18">
                  <c:v>20</c:v>
                </c:pt>
                <c:pt idx="19">
                  <c:v>21</c:v>
                </c:pt>
                <c:pt idx="20">
                  <c:v>22</c:v>
                </c:pt>
              </c:numCache>
            </c:numRef>
          </c:cat>
          <c:val>
            <c:numRef>
              <c:f>'točke 4.1 b'!$B$3:$B$23</c:f>
              <c:numCache>
                <c:formatCode>0</c:formatCode>
                <c:ptCount val="21"/>
                <c:pt idx="0">
                  <c:v>19.907079646017699</c:v>
                </c:pt>
                <c:pt idx="1">
                  <c:v>22.394648829431439</c:v>
                </c:pt>
                <c:pt idx="2">
                  <c:v>19.399999999999999</c:v>
                </c:pt>
                <c:pt idx="3">
                  <c:v>22.46153846153846</c:v>
                </c:pt>
                <c:pt idx="4">
                  <c:v>23.238341968911918</c:v>
                </c:pt>
                <c:pt idx="5">
                  <c:v>18.915254237288135</c:v>
                </c:pt>
                <c:pt idx="6">
                  <c:v>25.289473684210527</c:v>
                </c:pt>
                <c:pt idx="7">
                  <c:v>21.063291139240505</c:v>
                </c:pt>
                <c:pt idx="8">
                  <c:v>28.366666666666667</c:v>
                </c:pt>
                <c:pt idx="9">
                  <c:v>23.166666666666668</c:v>
                </c:pt>
                <c:pt idx="10">
                  <c:v>14.3</c:v>
                </c:pt>
                <c:pt idx="11">
                  <c:v>19.857142857142858</c:v>
                </c:pt>
                <c:pt idx="12">
                  <c:v>25.8</c:v>
                </c:pt>
                <c:pt idx="13">
                  <c:v>26.789473684210527</c:v>
                </c:pt>
                <c:pt idx="14">
                  <c:v>28.6</c:v>
                </c:pt>
                <c:pt idx="15">
                  <c:v>24.333333333333332</c:v>
                </c:pt>
                <c:pt idx="16">
                  <c:v>23.333333333333332</c:v>
                </c:pt>
                <c:pt idx="17">
                  <c:v>25.717948717948719</c:v>
                </c:pt>
                <c:pt idx="18">
                  <c:v>29</c:v>
                </c:pt>
                <c:pt idx="19">
                  <c:v>27.789473684210527</c:v>
                </c:pt>
                <c:pt idx="20">
                  <c:v>23.666666666666668</c:v>
                </c:pt>
              </c:numCache>
            </c:numRef>
          </c:val>
          <c:extLst>
            <c:ext xmlns:c16="http://schemas.microsoft.com/office/drawing/2014/chart" uri="{C3380CC4-5D6E-409C-BE32-E72D297353CC}">
              <c16:uniqueId val="{00000000-6EF2-4DF5-A8E9-17CA37CE5D1E}"/>
            </c:ext>
          </c:extLst>
        </c:ser>
        <c:dLbls>
          <c:showLegendKey val="0"/>
          <c:showVal val="0"/>
          <c:showCatName val="0"/>
          <c:showSerName val="0"/>
          <c:showPercent val="0"/>
          <c:showBubbleSize val="0"/>
        </c:dLbls>
        <c:gapWidth val="50"/>
        <c:overlap val="100"/>
        <c:axId val="505055672"/>
        <c:axId val="505055280"/>
        <c:extLst>
          <c:ext xmlns:c15="http://schemas.microsoft.com/office/drawing/2012/chart" uri="{02D57815-91ED-43cb-92C2-25804820EDAC}">
            <c15:filteredBarSeries>
              <c15:ser>
                <c:idx val="1"/>
                <c:order val="1"/>
                <c:tx>
                  <c:strRef>
                    <c:extLst>
                      <c:ext uri="{02D57815-91ED-43cb-92C2-25804820EDAC}">
                        <c15:formulaRef>
                          <c15:sqref>'točke 4.1 b'!$C$2</c15:sqref>
                        </c15:formulaRef>
                      </c:ext>
                    </c:extLst>
                    <c:strCache>
                      <c:ptCount val="1"/>
                      <c:pt idx="0">
                        <c:v>DRUŽBENO-SOCIALNI VIDIK</c:v>
                      </c:pt>
                    </c:strCache>
                  </c:strRef>
                </c:tx>
                <c:spPr>
                  <a:solidFill>
                    <a:sysClr val="window" lastClr="FFFFFF">
                      <a:lumMod val="65000"/>
                    </a:sysClr>
                  </a:solidFill>
                  <a:ln>
                    <a:noFill/>
                  </a:ln>
                  <a:effectLst/>
                </c:spPr>
                <c:invertIfNegative val="0"/>
                <c:cat>
                  <c:numRef>
                    <c:extLst>
                      <c:ext uri="{02D57815-91ED-43cb-92C2-25804820EDAC}">
                        <c15:formulaRef>
                          <c15:sqref>'točke 4.1 b'!$A$3:$A$23</c15:sqref>
                        </c15:formulaRef>
                      </c:ext>
                    </c:extLst>
                    <c:numCache>
                      <c:formatCode>General</c:formatCode>
                      <c:ptCount val="21"/>
                      <c:pt idx="0">
                        <c:v>1</c:v>
                      </c:pt>
                      <c:pt idx="1">
                        <c:v>2</c:v>
                      </c:pt>
                      <c:pt idx="2">
                        <c:v>4</c:v>
                      </c:pt>
                      <c:pt idx="3">
                        <c:v>5</c:v>
                      </c:pt>
                      <c:pt idx="4">
                        <c:v>6</c:v>
                      </c:pt>
                      <c:pt idx="5">
                        <c:v>7</c:v>
                      </c:pt>
                      <c:pt idx="6">
                        <c:v>8</c:v>
                      </c:pt>
                      <c:pt idx="7">
                        <c:v>9</c:v>
                      </c:pt>
                      <c:pt idx="8">
                        <c:v>10</c:v>
                      </c:pt>
                      <c:pt idx="9">
                        <c:v>11</c:v>
                      </c:pt>
                      <c:pt idx="10">
                        <c:v>12</c:v>
                      </c:pt>
                      <c:pt idx="11">
                        <c:v>13</c:v>
                      </c:pt>
                      <c:pt idx="12">
                        <c:v>14</c:v>
                      </c:pt>
                      <c:pt idx="13">
                        <c:v>15</c:v>
                      </c:pt>
                      <c:pt idx="14">
                        <c:v>16</c:v>
                      </c:pt>
                      <c:pt idx="15">
                        <c:v>17</c:v>
                      </c:pt>
                      <c:pt idx="16">
                        <c:v>18</c:v>
                      </c:pt>
                      <c:pt idx="17">
                        <c:v>19</c:v>
                      </c:pt>
                      <c:pt idx="18">
                        <c:v>20</c:v>
                      </c:pt>
                      <c:pt idx="19">
                        <c:v>21</c:v>
                      </c:pt>
                      <c:pt idx="20">
                        <c:v>22</c:v>
                      </c:pt>
                    </c:numCache>
                  </c:numRef>
                </c:cat>
                <c:val>
                  <c:numRef>
                    <c:extLst>
                      <c:ext uri="{02D57815-91ED-43cb-92C2-25804820EDAC}">
                        <c15:formulaRef>
                          <c15:sqref>'točke 4.1 b'!$C$3:$C$23</c15:sqref>
                        </c15:formulaRef>
                      </c:ext>
                    </c:extLst>
                    <c:numCache>
                      <c:formatCode>0</c:formatCode>
                      <c:ptCount val="21"/>
                      <c:pt idx="0">
                        <c:v>2.4424778761061945</c:v>
                      </c:pt>
                      <c:pt idx="1">
                        <c:v>2.8060200668896322</c:v>
                      </c:pt>
                      <c:pt idx="2">
                        <c:v>2.4666666666666668</c:v>
                      </c:pt>
                      <c:pt idx="3">
                        <c:v>2.7307692307692308</c:v>
                      </c:pt>
                      <c:pt idx="4">
                        <c:v>2.5440414507772022</c:v>
                      </c:pt>
                      <c:pt idx="5">
                        <c:v>2.4915254237288136</c:v>
                      </c:pt>
                      <c:pt idx="6">
                        <c:v>2.8947368421052633</c:v>
                      </c:pt>
                      <c:pt idx="7">
                        <c:v>2.8481012658227849</c:v>
                      </c:pt>
                      <c:pt idx="8">
                        <c:v>2.9</c:v>
                      </c:pt>
                      <c:pt idx="9">
                        <c:v>2.6904761904761907</c:v>
                      </c:pt>
                      <c:pt idx="10">
                        <c:v>1.9</c:v>
                      </c:pt>
                      <c:pt idx="11">
                        <c:v>2.4285714285714284</c:v>
                      </c:pt>
                      <c:pt idx="12">
                        <c:v>2.2000000000000002</c:v>
                      </c:pt>
                      <c:pt idx="13">
                        <c:v>3.0526315789473686</c:v>
                      </c:pt>
                      <c:pt idx="14">
                        <c:v>3.85</c:v>
                      </c:pt>
                      <c:pt idx="15">
                        <c:v>4.333333333333333</c:v>
                      </c:pt>
                      <c:pt idx="16">
                        <c:v>2.8333333333333335</c:v>
                      </c:pt>
                      <c:pt idx="17">
                        <c:v>2.9487179487179489</c:v>
                      </c:pt>
                      <c:pt idx="18">
                        <c:v>3.3235294117647061</c:v>
                      </c:pt>
                      <c:pt idx="19">
                        <c:v>3.3684210526315788</c:v>
                      </c:pt>
                      <c:pt idx="20">
                        <c:v>3.5555555555555554</c:v>
                      </c:pt>
                    </c:numCache>
                  </c:numRef>
                </c:val>
                <c:extLst>
                  <c:ext xmlns:c16="http://schemas.microsoft.com/office/drawing/2014/chart" uri="{C3380CC4-5D6E-409C-BE32-E72D297353CC}">
                    <c16:uniqueId val="{00000001-6EF2-4DF5-A8E9-17CA37CE5D1E}"/>
                  </c:ext>
                </c:extLst>
              </c15:ser>
            </c15:filteredBarSeries>
            <c15:filteredBarSeries>
              <c15:ser>
                <c:idx val="2"/>
                <c:order val="2"/>
                <c:tx>
                  <c:strRef>
                    <c:extLst xmlns:c15="http://schemas.microsoft.com/office/drawing/2012/chart">
                      <c:ext xmlns:c15="http://schemas.microsoft.com/office/drawing/2012/chart" uri="{02D57815-91ED-43cb-92C2-25804820EDAC}">
                        <c15:formulaRef>
                          <c15:sqref>'točke 4.1 b'!$D$2</c15:sqref>
                        </c15:formulaRef>
                      </c:ext>
                    </c:extLst>
                    <c:strCache>
                      <c:ptCount val="1"/>
                      <c:pt idx="0">
                        <c:v> GEOGRAFSKI VIDIK</c:v>
                      </c:pt>
                    </c:strCache>
                  </c:strRef>
                </c:tx>
                <c:spPr>
                  <a:solidFill>
                    <a:srgbClr val="FFDE53"/>
                  </a:solidFill>
                  <a:ln>
                    <a:noFill/>
                  </a:ln>
                  <a:effectLst/>
                </c:spPr>
                <c:invertIfNegative val="0"/>
                <c:cat>
                  <c:numRef>
                    <c:extLst xmlns:c15="http://schemas.microsoft.com/office/drawing/2012/chart">
                      <c:ext xmlns:c15="http://schemas.microsoft.com/office/drawing/2012/chart" uri="{02D57815-91ED-43cb-92C2-25804820EDAC}">
                        <c15:formulaRef>
                          <c15:sqref>'točke 4.1 b'!$A$3:$A$23</c15:sqref>
                        </c15:formulaRef>
                      </c:ext>
                    </c:extLst>
                    <c:numCache>
                      <c:formatCode>General</c:formatCode>
                      <c:ptCount val="21"/>
                      <c:pt idx="0">
                        <c:v>1</c:v>
                      </c:pt>
                      <c:pt idx="1">
                        <c:v>2</c:v>
                      </c:pt>
                      <c:pt idx="2">
                        <c:v>4</c:v>
                      </c:pt>
                      <c:pt idx="3">
                        <c:v>5</c:v>
                      </c:pt>
                      <c:pt idx="4">
                        <c:v>6</c:v>
                      </c:pt>
                      <c:pt idx="5">
                        <c:v>7</c:v>
                      </c:pt>
                      <c:pt idx="6">
                        <c:v>8</c:v>
                      </c:pt>
                      <c:pt idx="7">
                        <c:v>9</c:v>
                      </c:pt>
                      <c:pt idx="8">
                        <c:v>10</c:v>
                      </c:pt>
                      <c:pt idx="9">
                        <c:v>11</c:v>
                      </c:pt>
                      <c:pt idx="10">
                        <c:v>12</c:v>
                      </c:pt>
                      <c:pt idx="11">
                        <c:v>13</c:v>
                      </c:pt>
                      <c:pt idx="12">
                        <c:v>14</c:v>
                      </c:pt>
                      <c:pt idx="13">
                        <c:v>15</c:v>
                      </c:pt>
                      <c:pt idx="14">
                        <c:v>16</c:v>
                      </c:pt>
                      <c:pt idx="15">
                        <c:v>17</c:v>
                      </c:pt>
                      <c:pt idx="16">
                        <c:v>18</c:v>
                      </c:pt>
                      <c:pt idx="17">
                        <c:v>19</c:v>
                      </c:pt>
                      <c:pt idx="18">
                        <c:v>20</c:v>
                      </c:pt>
                      <c:pt idx="19">
                        <c:v>21</c:v>
                      </c:pt>
                      <c:pt idx="20">
                        <c:v>22</c:v>
                      </c:pt>
                    </c:numCache>
                  </c:numRef>
                </c:cat>
                <c:val>
                  <c:numRef>
                    <c:extLst xmlns:c15="http://schemas.microsoft.com/office/drawing/2012/chart">
                      <c:ext xmlns:c15="http://schemas.microsoft.com/office/drawing/2012/chart" uri="{02D57815-91ED-43cb-92C2-25804820EDAC}">
                        <c15:formulaRef>
                          <c15:sqref>'točke 4.1 b'!$D$3:$D$23</c15:sqref>
                        </c15:formulaRef>
                      </c:ext>
                    </c:extLst>
                    <c:numCache>
                      <c:formatCode>0</c:formatCode>
                      <c:ptCount val="21"/>
                      <c:pt idx="0">
                        <c:v>1.9646017699115044</c:v>
                      </c:pt>
                      <c:pt idx="1">
                        <c:v>3.367892976588629</c:v>
                      </c:pt>
                      <c:pt idx="2">
                        <c:v>4.666666666666667</c:v>
                      </c:pt>
                      <c:pt idx="3">
                        <c:v>1.2692307692307692</c:v>
                      </c:pt>
                      <c:pt idx="4">
                        <c:v>4.0932642487046635</c:v>
                      </c:pt>
                      <c:pt idx="5">
                        <c:v>3.5593220338983049</c:v>
                      </c:pt>
                      <c:pt idx="6">
                        <c:v>2.3684210526315788</c:v>
                      </c:pt>
                      <c:pt idx="7">
                        <c:v>2.0126582278481013</c:v>
                      </c:pt>
                      <c:pt idx="8">
                        <c:v>2.3333333333333335</c:v>
                      </c:pt>
                      <c:pt idx="9">
                        <c:v>2.3571428571428572</c:v>
                      </c:pt>
                      <c:pt idx="10">
                        <c:v>0.15</c:v>
                      </c:pt>
                      <c:pt idx="11">
                        <c:v>1.7142857142857142</c:v>
                      </c:pt>
                      <c:pt idx="12">
                        <c:v>1.6</c:v>
                      </c:pt>
                      <c:pt idx="13">
                        <c:v>1.9210526315789473</c:v>
                      </c:pt>
                      <c:pt idx="14">
                        <c:v>3.55</c:v>
                      </c:pt>
                      <c:pt idx="15">
                        <c:v>0</c:v>
                      </c:pt>
                      <c:pt idx="16">
                        <c:v>2</c:v>
                      </c:pt>
                      <c:pt idx="17">
                        <c:v>2.5128205128205128</c:v>
                      </c:pt>
                      <c:pt idx="18">
                        <c:v>4.8235294117647056</c:v>
                      </c:pt>
                      <c:pt idx="19">
                        <c:v>4.4736842105263159</c:v>
                      </c:pt>
                      <c:pt idx="20">
                        <c:v>3.1111111111111112</c:v>
                      </c:pt>
                    </c:numCache>
                  </c:numRef>
                </c:val>
                <c:extLst xmlns:c15="http://schemas.microsoft.com/office/drawing/2012/chart">
                  <c:ext xmlns:c16="http://schemas.microsoft.com/office/drawing/2014/chart" uri="{C3380CC4-5D6E-409C-BE32-E72D297353CC}">
                    <c16:uniqueId val="{00000002-6EF2-4DF5-A8E9-17CA37CE5D1E}"/>
                  </c:ext>
                </c:extLst>
              </c15:ser>
            </c15:filteredBarSeries>
            <c15:filteredBarSeries>
              <c15:ser>
                <c:idx val="3"/>
                <c:order val="3"/>
                <c:tx>
                  <c:strRef>
                    <c:extLst xmlns:c15="http://schemas.microsoft.com/office/drawing/2012/chart">
                      <c:ext xmlns:c15="http://schemas.microsoft.com/office/drawing/2012/chart" uri="{02D57815-91ED-43cb-92C2-25804820EDAC}">
                        <c15:formulaRef>
                          <c15:sqref>'točke 4.1 b'!$E$2</c15:sqref>
                        </c15:formulaRef>
                      </c:ext>
                    </c:extLst>
                    <c:strCache>
                      <c:ptCount val="1"/>
                      <c:pt idx="0">
                        <c:v>PROIZVODNJA</c:v>
                      </c:pt>
                    </c:strCache>
                  </c:strRef>
                </c:tx>
                <c:spPr>
                  <a:solidFill>
                    <a:srgbClr val="EEECE1">
                      <a:lumMod val="75000"/>
                    </a:srgbClr>
                  </a:solidFill>
                  <a:ln>
                    <a:noFill/>
                  </a:ln>
                  <a:effectLst/>
                </c:spPr>
                <c:invertIfNegative val="0"/>
                <c:cat>
                  <c:numRef>
                    <c:extLst xmlns:c15="http://schemas.microsoft.com/office/drawing/2012/chart">
                      <c:ext xmlns:c15="http://schemas.microsoft.com/office/drawing/2012/chart" uri="{02D57815-91ED-43cb-92C2-25804820EDAC}">
                        <c15:formulaRef>
                          <c15:sqref>'točke 4.1 b'!$A$3:$A$23</c15:sqref>
                        </c15:formulaRef>
                      </c:ext>
                    </c:extLst>
                    <c:numCache>
                      <c:formatCode>General</c:formatCode>
                      <c:ptCount val="21"/>
                      <c:pt idx="0">
                        <c:v>1</c:v>
                      </c:pt>
                      <c:pt idx="1">
                        <c:v>2</c:v>
                      </c:pt>
                      <c:pt idx="2">
                        <c:v>4</c:v>
                      </c:pt>
                      <c:pt idx="3">
                        <c:v>5</c:v>
                      </c:pt>
                      <c:pt idx="4">
                        <c:v>6</c:v>
                      </c:pt>
                      <c:pt idx="5">
                        <c:v>7</c:v>
                      </c:pt>
                      <c:pt idx="6">
                        <c:v>8</c:v>
                      </c:pt>
                      <c:pt idx="7">
                        <c:v>9</c:v>
                      </c:pt>
                      <c:pt idx="8">
                        <c:v>10</c:v>
                      </c:pt>
                      <c:pt idx="9">
                        <c:v>11</c:v>
                      </c:pt>
                      <c:pt idx="10">
                        <c:v>12</c:v>
                      </c:pt>
                      <c:pt idx="11">
                        <c:v>13</c:v>
                      </c:pt>
                      <c:pt idx="12">
                        <c:v>14</c:v>
                      </c:pt>
                      <c:pt idx="13">
                        <c:v>15</c:v>
                      </c:pt>
                      <c:pt idx="14">
                        <c:v>16</c:v>
                      </c:pt>
                      <c:pt idx="15">
                        <c:v>17</c:v>
                      </c:pt>
                      <c:pt idx="16">
                        <c:v>18</c:v>
                      </c:pt>
                      <c:pt idx="17">
                        <c:v>19</c:v>
                      </c:pt>
                      <c:pt idx="18">
                        <c:v>20</c:v>
                      </c:pt>
                      <c:pt idx="19">
                        <c:v>21</c:v>
                      </c:pt>
                      <c:pt idx="20">
                        <c:v>22</c:v>
                      </c:pt>
                    </c:numCache>
                  </c:numRef>
                </c:cat>
                <c:val>
                  <c:numRef>
                    <c:extLst xmlns:c15="http://schemas.microsoft.com/office/drawing/2012/chart">
                      <c:ext xmlns:c15="http://schemas.microsoft.com/office/drawing/2012/chart" uri="{02D57815-91ED-43cb-92C2-25804820EDAC}">
                        <c15:formulaRef>
                          <c15:sqref>'točke 4.1 b'!$E$3:$E$23</c15:sqref>
                        </c15:formulaRef>
                      </c:ext>
                    </c:extLst>
                    <c:numCache>
                      <c:formatCode>0</c:formatCode>
                      <c:ptCount val="21"/>
                      <c:pt idx="0">
                        <c:v>2.6814159292035398</c:v>
                      </c:pt>
                      <c:pt idx="1">
                        <c:v>3.8528428093645486</c:v>
                      </c:pt>
                      <c:pt idx="2">
                        <c:v>3.2666666666666666</c:v>
                      </c:pt>
                      <c:pt idx="3">
                        <c:v>3.9807692307692308</c:v>
                      </c:pt>
                      <c:pt idx="4">
                        <c:v>6.2124352331606216</c:v>
                      </c:pt>
                      <c:pt idx="5">
                        <c:v>9.0508474576271194</c:v>
                      </c:pt>
                      <c:pt idx="6">
                        <c:v>7.9736842105263159</c:v>
                      </c:pt>
                      <c:pt idx="7">
                        <c:v>5.1772151898734178</c:v>
                      </c:pt>
                      <c:pt idx="8">
                        <c:v>8.3000000000000007</c:v>
                      </c:pt>
                      <c:pt idx="9">
                        <c:v>6.2857142857142856</c:v>
                      </c:pt>
                      <c:pt idx="10">
                        <c:v>6.35</c:v>
                      </c:pt>
                      <c:pt idx="11">
                        <c:v>8.8571428571428577</c:v>
                      </c:pt>
                      <c:pt idx="12">
                        <c:v>9.8000000000000007</c:v>
                      </c:pt>
                      <c:pt idx="13">
                        <c:v>7</c:v>
                      </c:pt>
                      <c:pt idx="14">
                        <c:v>9.5</c:v>
                      </c:pt>
                      <c:pt idx="15">
                        <c:v>6.666666666666667</c:v>
                      </c:pt>
                      <c:pt idx="16">
                        <c:v>4.833333333333333</c:v>
                      </c:pt>
                      <c:pt idx="17">
                        <c:v>4.9743589743589745</c:v>
                      </c:pt>
                      <c:pt idx="18">
                        <c:v>10.676470588235293</c:v>
                      </c:pt>
                      <c:pt idx="19">
                        <c:v>9.8947368421052637</c:v>
                      </c:pt>
                      <c:pt idx="20">
                        <c:v>9.7777777777777786</c:v>
                      </c:pt>
                    </c:numCache>
                  </c:numRef>
                </c:val>
                <c:extLst xmlns:c15="http://schemas.microsoft.com/office/drawing/2012/chart">
                  <c:ext xmlns:c16="http://schemas.microsoft.com/office/drawing/2014/chart" uri="{C3380CC4-5D6E-409C-BE32-E72D297353CC}">
                    <c16:uniqueId val="{00000003-6EF2-4DF5-A8E9-17CA37CE5D1E}"/>
                  </c:ext>
                </c:extLst>
              </c15:ser>
            </c15:filteredBarSeries>
            <c15:filteredBarSeries>
              <c15:ser>
                <c:idx val="4"/>
                <c:order val="4"/>
                <c:tx>
                  <c:strRef>
                    <c:extLst xmlns:c15="http://schemas.microsoft.com/office/drawing/2012/chart">
                      <c:ext xmlns:c15="http://schemas.microsoft.com/office/drawing/2012/chart" uri="{02D57815-91ED-43cb-92C2-25804820EDAC}">
                        <c15:formulaRef>
                          <c15:sqref>'točke 4.1 b'!$F$2</c15:sqref>
                        </c15:formulaRef>
                      </c:ext>
                    </c:extLst>
                    <c:strCache>
                      <c:ptCount val="1"/>
                      <c:pt idx="0">
                        <c:v>HOR. IN VERT. POVEZOVANJE</c:v>
                      </c:pt>
                    </c:strCache>
                  </c:strRef>
                </c:tx>
                <c:spPr>
                  <a:solidFill>
                    <a:srgbClr val="1F497D">
                      <a:lumMod val="60000"/>
                      <a:lumOff val="40000"/>
                    </a:srgbClr>
                  </a:solidFill>
                  <a:ln>
                    <a:noFill/>
                  </a:ln>
                  <a:effectLst/>
                </c:spPr>
                <c:invertIfNegative val="0"/>
                <c:cat>
                  <c:numRef>
                    <c:extLst xmlns:c15="http://schemas.microsoft.com/office/drawing/2012/chart">
                      <c:ext xmlns:c15="http://schemas.microsoft.com/office/drawing/2012/chart" uri="{02D57815-91ED-43cb-92C2-25804820EDAC}">
                        <c15:formulaRef>
                          <c15:sqref>'točke 4.1 b'!$A$3:$A$23</c15:sqref>
                        </c15:formulaRef>
                      </c:ext>
                    </c:extLst>
                    <c:numCache>
                      <c:formatCode>General</c:formatCode>
                      <c:ptCount val="21"/>
                      <c:pt idx="0">
                        <c:v>1</c:v>
                      </c:pt>
                      <c:pt idx="1">
                        <c:v>2</c:v>
                      </c:pt>
                      <c:pt idx="2">
                        <c:v>4</c:v>
                      </c:pt>
                      <c:pt idx="3">
                        <c:v>5</c:v>
                      </c:pt>
                      <c:pt idx="4">
                        <c:v>6</c:v>
                      </c:pt>
                      <c:pt idx="5">
                        <c:v>7</c:v>
                      </c:pt>
                      <c:pt idx="6">
                        <c:v>8</c:v>
                      </c:pt>
                      <c:pt idx="7">
                        <c:v>9</c:v>
                      </c:pt>
                      <c:pt idx="8">
                        <c:v>10</c:v>
                      </c:pt>
                      <c:pt idx="9">
                        <c:v>11</c:v>
                      </c:pt>
                      <c:pt idx="10">
                        <c:v>12</c:v>
                      </c:pt>
                      <c:pt idx="11">
                        <c:v>13</c:v>
                      </c:pt>
                      <c:pt idx="12">
                        <c:v>14</c:v>
                      </c:pt>
                      <c:pt idx="13">
                        <c:v>15</c:v>
                      </c:pt>
                      <c:pt idx="14">
                        <c:v>16</c:v>
                      </c:pt>
                      <c:pt idx="15">
                        <c:v>17</c:v>
                      </c:pt>
                      <c:pt idx="16">
                        <c:v>18</c:v>
                      </c:pt>
                      <c:pt idx="17">
                        <c:v>19</c:v>
                      </c:pt>
                      <c:pt idx="18">
                        <c:v>20</c:v>
                      </c:pt>
                      <c:pt idx="19">
                        <c:v>21</c:v>
                      </c:pt>
                      <c:pt idx="20">
                        <c:v>22</c:v>
                      </c:pt>
                    </c:numCache>
                  </c:numRef>
                </c:cat>
                <c:val>
                  <c:numRef>
                    <c:extLst xmlns:c15="http://schemas.microsoft.com/office/drawing/2012/chart">
                      <c:ext xmlns:c15="http://schemas.microsoft.com/office/drawing/2012/chart" uri="{02D57815-91ED-43cb-92C2-25804820EDAC}">
                        <c15:formulaRef>
                          <c15:sqref>'točke 4.1 b'!$F$3:$F$23</c15:sqref>
                        </c15:formulaRef>
                      </c:ext>
                    </c:extLst>
                    <c:numCache>
                      <c:formatCode>0</c:formatCode>
                      <c:ptCount val="21"/>
                      <c:pt idx="0">
                        <c:v>3.4867256637168142</c:v>
                      </c:pt>
                      <c:pt idx="1">
                        <c:v>2.9698996655518393</c:v>
                      </c:pt>
                      <c:pt idx="2">
                        <c:v>2.8</c:v>
                      </c:pt>
                      <c:pt idx="3">
                        <c:v>2.5769230769230771</c:v>
                      </c:pt>
                      <c:pt idx="4">
                        <c:v>4.233160621761658</c:v>
                      </c:pt>
                      <c:pt idx="5">
                        <c:v>3</c:v>
                      </c:pt>
                      <c:pt idx="6">
                        <c:v>4.8421052631578947</c:v>
                      </c:pt>
                      <c:pt idx="7">
                        <c:v>3.7468354430379747</c:v>
                      </c:pt>
                      <c:pt idx="8">
                        <c:v>4.9333333333333336</c:v>
                      </c:pt>
                      <c:pt idx="9">
                        <c:v>3.8809523809523809</c:v>
                      </c:pt>
                      <c:pt idx="10">
                        <c:v>4.9000000000000004</c:v>
                      </c:pt>
                      <c:pt idx="11">
                        <c:v>3.1428571428571428</c:v>
                      </c:pt>
                      <c:pt idx="12">
                        <c:v>4.333333333333333</c:v>
                      </c:pt>
                      <c:pt idx="13">
                        <c:v>4.7894736842105265</c:v>
                      </c:pt>
                      <c:pt idx="14">
                        <c:v>5</c:v>
                      </c:pt>
                      <c:pt idx="15">
                        <c:v>4.666666666666667</c:v>
                      </c:pt>
                      <c:pt idx="16">
                        <c:v>4.5</c:v>
                      </c:pt>
                      <c:pt idx="17">
                        <c:v>4.3589743589743586</c:v>
                      </c:pt>
                      <c:pt idx="18">
                        <c:v>4.8235294117647056</c:v>
                      </c:pt>
                      <c:pt idx="19">
                        <c:v>4.5789473684210522</c:v>
                      </c:pt>
                      <c:pt idx="20">
                        <c:v>3.2222222222222223</c:v>
                      </c:pt>
                    </c:numCache>
                  </c:numRef>
                </c:val>
                <c:extLst xmlns:c15="http://schemas.microsoft.com/office/drawing/2012/chart">
                  <c:ext xmlns:c16="http://schemas.microsoft.com/office/drawing/2014/chart" uri="{C3380CC4-5D6E-409C-BE32-E72D297353CC}">
                    <c16:uniqueId val="{00000004-6EF2-4DF5-A8E9-17CA37CE5D1E}"/>
                  </c:ext>
                </c:extLst>
              </c15:ser>
            </c15:filteredBarSeries>
            <c15:filteredBarSeries>
              <c15:ser>
                <c:idx val="5"/>
                <c:order val="5"/>
                <c:tx>
                  <c:strRef>
                    <c:extLst xmlns:c15="http://schemas.microsoft.com/office/drawing/2012/chart">
                      <c:ext xmlns:c15="http://schemas.microsoft.com/office/drawing/2012/chart" uri="{02D57815-91ED-43cb-92C2-25804820EDAC}">
                        <c15:formulaRef>
                          <c15:sqref>'točke 4.1 b'!$G$2</c15:sqref>
                        </c15:formulaRef>
                      </c:ext>
                    </c:extLst>
                    <c:strCache>
                      <c:ptCount val="1"/>
                      <c:pt idx="0">
                        <c:v>OKOLJSKI PRISPEVEK</c:v>
                      </c:pt>
                    </c:strCache>
                  </c:strRef>
                </c:tx>
                <c:spPr>
                  <a:solidFill>
                    <a:srgbClr val="FF8989"/>
                  </a:solidFill>
                  <a:ln>
                    <a:noFill/>
                  </a:ln>
                  <a:effectLst/>
                </c:spPr>
                <c:invertIfNegative val="0"/>
                <c:cat>
                  <c:numRef>
                    <c:extLst xmlns:c15="http://schemas.microsoft.com/office/drawing/2012/chart">
                      <c:ext xmlns:c15="http://schemas.microsoft.com/office/drawing/2012/chart" uri="{02D57815-91ED-43cb-92C2-25804820EDAC}">
                        <c15:formulaRef>
                          <c15:sqref>'točke 4.1 b'!$A$3:$A$23</c15:sqref>
                        </c15:formulaRef>
                      </c:ext>
                    </c:extLst>
                    <c:numCache>
                      <c:formatCode>General</c:formatCode>
                      <c:ptCount val="21"/>
                      <c:pt idx="0">
                        <c:v>1</c:v>
                      </c:pt>
                      <c:pt idx="1">
                        <c:v>2</c:v>
                      </c:pt>
                      <c:pt idx="2">
                        <c:v>4</c:v>
                      </c:pt>
                      <c:pt idx="3">
                        <c:v>5</c:v>
                      </c:pt>
                      <c:pt idx="4">
                        <c:v>6</c:v>
                      </c:pt>
                      <c:pt idx="5">
                        <c:v>7</c:v>
                      </c:pt>
                      <c:pt idx="6">
                        <c:v>8</c:v>
                      </c:pt>
                      <c:pt idx="7">
                        <c:v>9</c:v>
                      </c:pt>
                      <c:pt idx="8">
                        <c:v>10</c:v>
                      </c:pt>
                      <c:pt idx="9">
                        <c:v>11</c:v>
                      </c:pt>
                      <c:pt idx="10">
                        <c:v>12</c:v>
                      </c:pt>
                      <c:pt idx="11">
                        <c:v>13</c:v>
                      </c:pt>
                      <c:pt idx="12">
                        <c:v>14</c:v>
                      </c:pt>
                      <c:pt idx="13">
                        <c:v>15</c:v>
                      </c:pt>
                      <c:pt idx="14">
                        <c:v>16</c:v>
                      </c:pt>
                      <c:pt idx="15">
                        <c:v>17</c:v>
                      </c:pt>
                      <c:pt idx="16">
                        <c:v>18</c:v>
                      </c:pt>
                      <c:pt idx="17">
                        <c:v>19</c:v>
                      </c:pt>
                      <c:pt idx="18">
                        <c:v>20</c:v>
                      </c:pt>
                      <c:pt idx="19">
                        <c:v>21</c:v>
                      </c:pt>
                      <c:pt idx="20">
                        <c:v>22</c:v>
                      </c:pt>
                    </c:numCache>
                  </c:numRef>
                </c:cat>
                <c:val>
                  <c:numRef>
                    <c:extLst xmlns:c15="http://schemas.microsoft.com/office/drawing/2012/chart">
                      <c:ext xmlns:c15="http://schemas.microsoft.com/office/drawing/2012/chart" uri="{02D57815-91ED-43cb-92C2-25804820EDAC}">
                        <c15:formulaRef>
                          <c15:sqref>'točke 4.1 b'!$G$3:$G$23</c15:sqref>
                        </c15:formulaRef>
                      </c:ext>
                    </c:extLst>
                    <c:numCache>
                      <c:formatCode>0</c:formatCode>
                      <c:ptCount val="21"/>
                      <c:pt idx="0">
                        <c:v>7.3805309734513278</c:v>
                      </c:pt>
                      <c:pt idx="1">
                        <c:v>1.2508361204013378</c:v>
                      </c:pt>
                      <c:pt idx="2">
                        <c:v>6.6666666666666666E-2</c:v>
                      </c:pt>
                      <c:pt idx="3">
                        <c:v>6.9230769230769234</c:v>
                      </c:pt>
                      <c:pt idx="4">
                        <c:v>7.0414507772020727</c:v>
                      </c:pt>
                      <c:pt idx="5">
                        <c:v>6.3050847457627119</c:v>
                      </c:pt>
                      <c:pt idx="6">
                        <c:v>8.7631578947368425</c:v>
                      </c:pt>
                      <c:pt idx="7">
                        <c:v>0.67088607594936711</c:v>
                      </c:pt>
                      <c:pt idx="8">
                        <c:v>9.9333333333333336</c:v>
                      </c:pt>
                      <c:pt idx="9">
                        <c:v>0.1951219512195122</c:v>
                      </c:pt>
                      <c:pt idx="10">
                        <c:v>5</c:v>
                      </c:pt>
                      <c:pt idx="11">
                        <c:v>9.5714285714285712</c:v>
                      </c:pt>
                      <c:pt idx="12">
                        <c:v>8.4333333333333336</c:v>
                      </c:pt>
                      <c:pt idx="13">
                        <c:v>6.7894736842105265</c:v>
                      </c:pt>
                      <c:pt idx="14">
                        <c:v>10</c:v>
                      </c:pt>
                      <c:pt idx="15">
                        <c:v>0.33333333333333331</c:v>
                      </c:pt>
                      <c:pt idx="16">
                        <c:v>4.583333333333333</c:v>
                      </c:pt>
                      <c:pt idx="17">
                        <c:v>3.9487179487179489</c:v>
                      </c:pt>
                      <c:pt idx="18">
                        <c:v>9.735294117647058</c:v>
                      </c:pt>
                      <c:pt idx="19">
                        <c:v>8.8947368421052637</c:v>
                      </c:pt>
                      <c:pt idx="20">
                        <c:v>9.1111111111111107</c:v>
                      </c:pt>
                    </c:numCache>
                  </c:numRef>
                </c:val>
                <c:extLst xmlns:c15="http://schemas.microsoft.com/office/drawing/2012/chart">
                  <c:ext xmlns:c16="http://schemas.microsoft.com/office/drawing/2014/chart" uri="{C3380CC4-5D6E-409C-BE32-E72D297353CC}">
                    <c16:uniqueId val="{00000005-6EF2-4DF5-A8E9-17CA37CE5D1E}"/>
                  </c:ext>
                </c:extLst>
              </c15:ser>
            </c15:filteredBarSeries>
            <c15:filteredBarSeries>
              <c15:ser>
                <c:idx val="6"/>
                <c:order val="6"/>
                <c:tx>
                  <c:strRef>
                    <c:extLst xmlns:c15="http://schemas.microsoft.com/office/drawing/2012/chart">
                      <c:ext xmlns:c15="http://schemas.microsoft.com/office/drawing/2012/chart" uri="{02D57815-91ED-43cb-92C2-25804820EDAC}">
                        <c15:formulaRef>
                          <c15:sqref>'točke 4.1 b'!$H$2</c15:sqref>
                        </c15:formulaRef>
                      </c:ext>
                    </c:extLst>
                    <c:strCache>
                      <c:ptCount val="1"/>
                      <c:pt idx="0">
                        <c:v> TNP</c:v>
                      </c:pt>
                    </c:strCache>
                  </c:strRef>
                </c:tx>
                <c:spPr>
                  <a:solidFill>
                    <a:srgbClr val="00FF00"/>
                  </a:solidFill>
                  <a:ln>
                    <a:noFill/>
                  </a:ln>
                  <a:effectLst/>
                </c:spPr>
                <c:invertIfNegative val="0"/>
                <c:cat>
                  <c:numRef>
                    <c:extLst xmlns:c15="http://schemas.microsoft.com/office/drawing/2012/chart">
                      <c:ext xmlns:c15="http://schemas.microsoft.com/office/drawing/2012/chart" uri="{02D57815-91ED-43cb-92C2-25804820EDAC}">
                        <c15:formulaRef>
                          <c15:sqref>'točke 4.1 b'!$A$3:$A$23</c15:sqref>
                        </c15:formulaRef>
                      </c:ext>
                    </c:extLst>
                    <c:numCache>
                      <c:formatCode>General</c:formatCode>
                      <c:ptCount val="21"/>
                      <c:pt idx="0">
                        <c:v>1</c:v>
                      </c:pt>
                      <c:pt idx="1">
                        <c:v>2</c:v>
                      </c:pt>
                      <c:pt idx="2">
                        <c:v>4</c:v>
                      </c:pt>
                      <c:pt idx="3">
                        <c:v>5</c:v>
                      </c:pt>
                      <c:pt idx="4">
                        <c:v>6</c:v>
                      </c:pt>
                      <c:pt idx="5">
                        <c:v>7</c:v>
                      </c:pt>
                      <c:pt idx="6">
                        <c:v>8</c:v>
                      </c:pt>
                      <c:pt idx="7">
                        <c:v>9</c:v>
                      </c:pt>
                      <c:pt idx="8">
                        <c:v>10</c:v>
                      </c:pt>
                      <c:pt idx="9">
                        <c:v>11</c:v>
                      </c:pt>
                      <c:pt idx="10">
                        <c:v>12</c:v>
                      </c:pt>
                      <c:pt idx="11">
                        <c:v>13</c:v>
                      </c:pt>
                      <c:pt idx="12">
                        <c:v>14</c:v>
                      </c:pt>
                      <c:pt idx="13">
                        <c:v>15</c:v>
                      </c:pt>
                      <c:pt idx="14">
                        <c:v>16</c:v>
                      </c:pt>
                      <c:pt idx="15">
                        <c:v>17</c:v>
                      </c:pt>
                      <c:pt idx="16">
                        <c:v>18</c:v>
                      </c:pt>
                      <c:pt idx="17">
                        <c:v>19</c:v>
                      </c:pt>
                      <c:pt idx="18">
                        <c:v>20</c:v>
                      </c:pt>
                      <c:pt idx="19">
                        <c:v>21</c:v>
                      </c:pt>
                      <c:pt idx="20">
                        <c:v>22</c:v>
                      </c:pt>
                    </c:numCache>
                  </c:numRef>
                </c:cat>
                <c:val>
                  <c:numRef>
                    <c:extLst xmlns:c15="http://schemas.microsoft.com/office/drawing/2012/chart">
                      <c:ext xmlns:c15="http://schemas.microsoft.com/office/drawing/2012/chart" uri="{02D57815-91ED-43cb-92C2-25804820EDAC}">
                        <c15:formulaRef>
                          <c15:sqref>'točke 4.1 b'!$H$3:$H$23</c15:sqref>
                        </c15:formulaRef>
                      </c:ext>
                    </c:extLst>
                    <c:numCache>
                      <c:formatCode>General</c:formatCode>
                      <c:ptCount val="21"/>
                      <c:pt idx="3" formatCode="0">
                        <c:v>0</c:v>
                      </c:pt>
                      <c:pt idx="4" formatCode="0">
                        <c:v>0.20725388601036268</c:v>
                      </c:pt>
                      <c:pt idx="5" formatCode="0">
                        <c:v>0.16949152542372881</c:v>
                      </c:pt>
                      <c:pt idx="6" formatCode="0">
                        <c:v>0</c:v>
                      </c:pt>
                      <c:pt idx="7" formatCode="0">
                        <c:v>0</c:v>
                      </c:pt>
                      <c:pt idx="8" formatCode="0">
                        <c:v>0</c:v>
                      </c:pt>
                      <c:pt idx="9" formatCode="0">
                        <c:v>0</c:v>
                      </c:pt>
                      <c:pt idx="10" formatCode="0">
                        <c:v>0</c:v>
                      </c:pt>
                      <c:pt idx="11" formatCode="0">
                        <c:v>0</c:v>
                      </c:pt>
                      <c:pt idx="12" formatCode="0">
                        <c:v>0.33333333333333331</c:v>
                      </c:pt>
                      <c:pt idx="13" formatCode="0">
                        <c:v>0</c:v>
                      </c:pt>
                      <c:pt idx="14" formatCode="0">
                        <c:v>1.5</c:v>
                      </c:pt>
                      <c:pt idx="15" formatCode="0">
                        <c:v>0</c:v>
                      </c:pt>
                      <c:pt idx="16" formatCode="0">
                        <c:v>0</c:v>
                      </c:pt>
                      <c:pt idx="17" formatCode="0">
                        <c:v>0.25641025641025639</c:v>
                      </c:pt>
                      <c:pt idx="18" formatCode="0">
                        <c:v>2.3529411764705883</c:v>
                      </c:pt>
                      <c:pt idx="19" formatCode="0">
                        <c:v>0.52631578947368418</c:v>
                      </c:pt>
                      <c:pt idx="20" formatCode="0">
                        <c:v>1</c:v>
                      </c:pt>
                    </c:numCache>
                  </c:numRef>
                </c:val>
                <c:extLst xmlns:c15="http://schemas.microsoft.com/office/drawing/2012/chart">
                  <c:ext xmlns:c16="http://schemas.microsoft.com/office/drawing/2014/chart" uri="{C3380CC4-5D6E-409C-BE32-E72D297353CC}">
                    <c16:uniqueId val="{00000006-6EF2-4DF5-A8E9-17CA37CE5D1E}"/>
                  </c:ext>
                </c:extLst>
              </c15:ser>
            </c15:filteredBarSeries>
            <c15:filteredBarSeries>
              <c15:ser>
                <c:idx val="7"/>
                <c:order val="7"/>
                <c:tx>
                  <c:strRef>
                    <c:extLst xmlns:c15="http://schemas.microsoft.com/office/drawing/2012/chart">
                      <c:ext xmlns:c15="http://schemas.microsoft.com/office/drawing/2012/chart" uri="{02D57815-91ED-43cb-92C2-25804820EDAC}">
                        <c15:formulaRef>
                          <c15:sqref>'točke 4.1 b'!$I$2</c15:sqref>
                        </c15:formulaRef>
                      </c:ext>
                    </c:extLst>
                    <c:strCache>
                      <c:ptCount val="1"/>
                      <c:pt idx="0">
                        <c:v>INOVACIJE</c:v>
                      </c:pt>
                    </c:strCache>
                  </c:strRef>
                </c:tx>
                <c:spPr>
                  <a:solidFill>
                    <a:srgbClr val="8064A2">
                      <a:lumMod val="60000"/>
                      <a:lumOff val="40000"/>
                    </a:srgbClr>
                  </a:solidFill>
                  <a:ln>
                    <a:noFill/>
                  </a:ln>
                  <a:effectLst/>
                </c:spPr>
                <c:invertIfNegative val="0"/>
                <c:cat>
                  <c:numRef>
                    <c:extLst xmlns:c15="http://schemas.microsoft.com/office/drawing/2012/chart">
                      <c:ext xmlns:c15="http://schemas.microsoft.com/office/drawing/2012/chart" uri="{02D57815-91ED-43cb-92C2-25804820EDAC}">
                        <c15:formulaRef>
                          <c15:sqref>'točke 4.1 b'!$A$3:$A$23</c15:sqref>
                        </c15:formulaRef>
                      </c:ext>
                    </c:extLst>
                    <c:numCache>
                      <c:formatCode>General</c:formatCode>
                      <c:ptCount val="21"/>
                      <c:pt idx="0">
                        <c:v>1</c:v>
                      </c:pt>
                      <c:pt idx="1">
                        <c:v>2</c:v>
                      </c:pt>
                      <c:pt idx="2">
                        <c:v>4</c:v>
                      </c:pt>
                      <c:pt idx="3">
                        <c:v>5</c:v>
                      </c:pt>
                      <c:pt idx="4">
                        <c:v>6</c:v>
                      </c:pt>
                      <c:pt idx="5">
                        <c:v>7</c:v>
                      </c:pt>
                      <c:pt idx="6">
                        <c:v>8</c:v>
                      </c:pt>
                      <c:pt idx="7">
                        <c:v>9</c:v>
                      </c:pt>
                      <c:pt idx="8">
                        <c:v>10</c:v>
                      </c:pt>
                      <c:pt idx="9">
                        <c:v>11</c:v>
                      </c:pt>
                      <c:pt idx="10">
                        <c:v>12</c:v>
                      </c:pt>
                      <c:pt idx="11">
                        <c:v>13</c:v>
                      </c:pt>
                      <c:pt idx="12">
                        <c:v>14</c:v>
                      </c:pt>
                      <c:pt idx="13">
                        <c:v>15</c:v>
                      </c:pt>
                      <c:pt idx="14">
                        <c:v>16</c:v>
                      </c:pt>
                      <c:pt idx="15">
                        <c:v>17</c:v>
                      </c:pt>
                      <c:pt idx="16">
                        <c:v>18</c:v>
                      </c:pt>
                      <c:pt idx="17">
                        <c:v>19</c:v>
                      </c:pt>
                      <c:pt idx="18">
                        <c:v>20</c:v>
                      </c:pt>
                      <c:pt idx="19">
                        <c:v>21</c:v>
                      </c:pt>
                      <c:pt idx="20">
                        <c:v>22</c:v>
                      </c:pt>
                    </c:numCache>
                  </c:numRef>
                </c:cat>
                <c:val>
                  <c:numRef>
                    <c:extLst xmlns:c15="http://schemas.microsoft.com/office/drawing/2012/chart">
                      <c:ext xmlns:c15="http://schemas.microsoft.com/office/drawing/2012/chart" uri="{02D57815-91ED-43cb-92C2-25804820EDAC}">
                        <c15:formulaRef>
                          <c15:sqref>'točke 4.1 b'!$I$3:$I$23</c15:sqref>
                        </c15:formulaRef>
                      </c:ext>
                    </c:extLst>
                    <c:numCache>
                      <c:formatCode>0</c:formatCode>
                      <c:ptCount val="21"/>
                      <c:pt idx="0">
                        <c:v>0.44247787610619471</c:v>
                      </c:pt>
                      <c:pt idx="1">
                        <c:v>1.3712374581939799</c:v>
                      </c:pt>
                      <c:pt idx="2">
                        <c:v>2</c:v>
                      </c:pt>
                      <c:pt idx="3">
                        <c:v>2.5769230769230771</c:v>
                      </c:pt>
                      <c:pt idx="4">
                        <c:v>1.2538860103626943</c:v>
                      </c:pt>
                      <c:pt idx="5">
                        <c:v>1.2881355932203389</c:v>
                      </c:pt>
                      <c:pt idx="6">
                        <c:v>3.6842105263157894</c:v>
                      </c:pt>
                      <c:pt idx="7">
                        <c:v>1.1012658227848102</c:v>
                      </c:pt>
                      <c:pt idx="8">
                        <c:v>4</c:v>
                      </c:pt>
                      <c:pt idx="9">
                        <c:v>0.68292682926829273</c:v>
                      </c:pt>
                      <c:pt idx="10">
                        <c:v>4.75</c:v>
                      </c:pt>
                      <c:pt idx="11">
                        <c:v>3.8571428571428572</c:v>
                      </c:pt>
                      <c:pt idx="12">
                        <c:v>4.4000000000000004</c:v>
                      </c:pt>
                      <c:pt idx="13">
                        <c:v>8.6315789473684212</c:v>
                      </c:pt>
                      <c:pt idx="14">
                        <c:v>6.95</c:v>
                      </c:pt>
                      <c:pt idx="15">
                        <c:v>0.66666666666666663</c:v>
                      </c:pt>
                      <c:pt idx="16">
                        <c:v>4.833333333333333</c:v>
                      </c:pt>
                      <c:pt idx="17">
                        <c:v>7.2307692307692308</c:v>
                      </c:pt>
                      <c:pt idx="18">
                        <c:v>10</c:v>
                      </c:pt>
                      <c:pt idx="19">
                        <c:v>9.526315789473685</c:v>
                      </c:pt>
                      <c:pt idx="20">
                        <c:v>4.333333333333333</c:v>
                      </c:pt>
                    </c:numCache>
                  </c:numRef>
                </c:val>
                <c:extLst xmlns:c15="http://schemas.microsoft.com/office/drawing/2012/chart">
                  <c:ext xmlns:c16="http://schemas.microsoft.com/office/drawing/2014/chart" uri="{C3380CC4-5D6E-409C-BE32-E72D297353CC}">
                    <c16:uniqueId val="{00000007-6EF2-4DF5-A8E9-17CA37CE5D1E}"/>
                  </c:ext>
                </c:extLst>
              </c15:ser>
            </c15:filteredBarSeries>
            <c15:filteredBarSeries>
              <c15:ser>
                <c:idx val="9"/>
                <c:order val="8"/>
                <c:tx>
                  <c:strRef>
                    <c:extLst xmlns:c15="http://schemas.microsoft.com/office/drawing/2012/chart">
                      <c:ext xmlns:c15="http://schemas.microsoft.com/office/drawing/2012/chart" uri="{02D57815-91ED-43cb-92C2-25804820EDAC}">
                        <c15:formulaRef>
                          <c15:sqref>'točke 4.1 b'!$J$2</c15:sqref>
                        </c15:formulaRef>
                      </c:ext>
                    </c:extLst>
                    <c:strCache>
                      <c:ptCount val="1"/>
                      <c:pt idx="0">
                        <c:v>PODNEBNE SPREMEMBE</c:v>
                      </c:pt>
                    </c:strCache>
                  </c:strRef>
                </c:tx>
                <c:spPr>
                  <a:solidFill>
                    <a:srgbClr val="33CCFF"/>
                  </a:solidFill>
                  <a:ln>
                    <a:noFill/>
                  </a:ln>
                  <a:effectLst/>
                </c:spPr>
                <c:invertIfNegative val="0"/>
                <c:cat>
                  <c:numRef>
                    <c:extLst xmlns:c15="http://schemas.microsoft.com/office/drawing/2012/chart">
                      <c:ext xmlns:c15="http://schemas.microsoft.com/office/drawing/2012/chart" uri="{02D57815-91ED-43cb-92C2-25804820EDAC}">
                        <c15:formulaRef>
                          <c15:sqref>'točke 4.1 b'!$A$3:$A$23</c15:sqref>
                        </c15:formulaRef>
                      </c:ext>
                    </c:extLst>
                    <c:numCache>
                      <c:formatCode>General</c:formatCode>
                      <c:ptCount val="21"/>
                      <c:pt idx="0">
                        <c:v>1</c:v>
                      </c:pt>
                      <c:pt idx="1">
                        <c:v>2</c:v>
                      </c:pt>
                      <c:pt idx="2">
                        <c:v>4</c:v>
                      </c:pt>
                      <c:pt idx="3">
                        <c:v>5</c:v>
                      </c:pt>
                      <c:pt idx="4">
                        <c:v>6</c:v>
                      </c:pt>
                      <c:pt idx="5">
                        <c:v>7</c:v>
                      </c:pt>
                      <c:pt idx="6">
                        <c:v>8</c:v>
                      </c:pt>
                      <c:pt idx="7">
                        <c:v>9</c:v>
                      </c:pt>
                      <c:pt idx="8">
                        <c:v>10</c:v>
                      </c:pt>
                      <c:pt idx="9">
                        <c:v>11</c:v>
                      </c:pt>
                      <c:pt idx="10">
                        <c:v>12</c:v>
                      </c:pt>
                      <c:pt idx="11">
                        <c:v>13</c:v>
                      </c:pt>
                      <c:pt idx="12">
                        <c:v>14</c:v>
                      </c:pt>
                      <c:pt idx="13">
                        <c:v>15</c:v>
                      </c:pt>
                      <c:pt idx="14">
                        <c:v>16</c:v>
                      </c:pt>
                      <c:pt idx="15">
                        <c:v>17</c:v>
                      </c:pt>
                      <c:pt idx="16">
                        <c:v>18</c:v>
                      </c:pt>
                      <c:pt idx="17">
                        <c:v>19</c:v>
                      </c:pt>
                      <c:pt idx="18">
                        <c:v>20</c:v>
                      </c:pt>
                      <c:pt idx="19">
                        <c:v>21</c:v>
                      </c:pt>
                      <c:pt idx="20">
                        <c:v>22</c:v>
                      </c:pt>
                    </c:numCache>
                  </c:numRef>
                </c:cat>
                <c:val>
                  <c:numRef>
                    <c:extLst xmlns:c15="http://schemas.microsoft.com/office/drawing/2012/chart">
                      <c:ext xmlns:c15="http://schemas.microsoft.com/office/drawing/2012/chart" uri="{02D57815-91ED-43cb-92C2-25804820EDAC}">
                        <c15:formulaRef>
                          <c15:sqref>'točke 4.1 b'!$J$3:$J$23</c15:sqref>
                        </c15:formulaRef>
                      </c:ext>
                    </c:extLst>
                    <c:numCache>
                      <c:formatCode>0</c:formatCode>
                      <c:ptCount val="21"/>
                      <c:pt idx="0">
                        <c:v>7.278761061946903</c:v>
                      </c:pt>
                      <c:pt idx="1">
                        <c:v>1.3010033444816054</c:v>
                      </c:pt>
                      <c:pt idx="2">
                        <c:v>5.2</c:v>
                      </c:pt>
                      <c:pt idx="3">
                        <c:v>1</c:v>
                      </c:pt>
                      <c:pt idx="4">
                        <c:v>1.9015544041450778</c:v>
                      </c:pt>
                      <c:pt idx="5">
                        <c:v>1.4576271186440677</c:v>
                      </c:pt>
                      <c:pt idx="6">
                        <c:v>7.3947368421052628</c:v>
                      </c:pt>
                      <c:pt idx="7">
                        <c:v>5.7468354430379751</c:v>
                      </c:pt>
                      <c:pt idx="8">
                        <c:v>8.6</c:v>
                      </c:pt>
                      <c:pt idx="9">
                        <c:v>5.7560975609756095</c:v>
                      </c:pt>
                      <c:pt idx="10">
                        <c:v>9.5</c:v>
                      </c:pt>
                      <c:pt idx="11">
                        <c:v>5.8571428571428568</c:v>
                      </c:pt>
                      <c:pt idx="12">
                        <c:v>7.3</c:v>
                      </c:pt>
                      <c:pt idx="13">
                        <c:v>9.1842105263157894</c:v>
                      </c:pt>
                      <c:pt idx="14">
                        <c:v>9.6</c:v>
                      </c:pt>
                      <c:pt idx="15">
                        <c:v>0</c:v>
                      </c:pt>
                      <c:pt idx="16">
                        <c:v>2.5833333333333335</c:v>
                      </c:pt>
                      <c:pt idx="17">
                        <c:v>9.1538461538461533</c:v>
                      </c:pt>
                      <c:pt idx="18">
                        <c:v>9.264705882352942</c:v>
                      </c:pt>
                      <c:pt idx="19">
                        <c:v>7.9473684210526319</c:v>
                      </c:pt>
                      <c:pt idx="20">
                        <c:v>9.1111111111111107</c:v>
                      </c:pt>
                    </c:numCache>
                  </c:numRef>
                </c:val>
                <c:extLst xmlns:c15="http://schemas.microsoft.com/office/drawing/2012/chart">
                  <c:ext xmlns:c16="http://schemas.microsoft.com/office/drawing/2014/chart" uri="{C3380CC4-5D6E-409C-BE32-E72D297353CC}">
                    <c16:uniqueId val="{00000008-6EF2-4DF5-A8E9-17CA37CE5D1E}"/>
                  </c:ext>
                </c:extLst>
              </c15:ser>
            </c15:filteredBarSeries>
          </c:ext>
        </c:extLst>
      </c:barChart>
      <c:catAx>
        <c:axId val="505055672"/>
        <c:scaling>
          <c:orientation val="minMax"/>
        </c:scaling>
        <c:delete val="0"/>
        <c:axPos val="b"/>
        <c:title>
          <c:tx>
            <c:rich>
              <a:bodyPr rot="0" spcFirstLastPara="1" vertOverflow="ellipsis" vert="horz" wrap="square" anchor="ctr" anchorCtr="1"/>
              <a:lstStyle/>
              <a:p>
                <a:pPr>
                  <a:defRPr sz="900" b="0" i="0" u="none" strike="noStrike" kern="1200" cap="all" baseline="0">
                    <a:solidFill>
                      <a:schemeClr val="tx1">
                        <a:lumMod val="65000"/>
                        <a:lumOff val="35000"/>
                      </a:schemeClr>
                    </a:solidFill>
                    <a:latin typeface="+mn-lt"/>
                    <a:ea typeface="+mn-ea"/>
                    <a:cs typeface="+mn-cs"/>
                  </a:defRPr>
                </a:pPr>
                <a:r>
                  <a:rPr lang="sl-SI" dirty="0" smtClean="0"/>
                  <a:t>Javni razpis </a:t>
                </a:r>
                <a:endParaRPr lang="sl-SI" dirty="0"/>
              </a:p>
            </c:rich>
          </c:tx>
          <c:overlay val="0"/>
          <c:spPr>
            <a:noFill/>
            <a:ln>
              <a:noFill/>
            </a:ln>
            <a:effectLst/>
          </c:spPr>
          <c:txPr>
            <a:bodyPr rot="0" spcFirstLastPara="1" vertOverflow="ellipsis" vert="horz" wrap="square" anchor="ctr" anchorCtr="1"/>
            <a:lstStyle/>
            <a:p>
              <a:pPr>
                <a:defRPr sz="900" b="0" i="0" u="none" strike="noStrike" kern="1200" cap="all" baseline="0">
                  <a:solidFill>
                    <a:schemeClr val="tx1">
                      <a:lumMod val="65000"/>
                      <a:lumOff val="35000"/>
                    </a:schemeClr>
                  </a:solidFill>
                  <a:latin typeface="+mn-lt"/>
                  <a:ea typeface="+mn-ea"/>
                  <a:cs typeface="+mn-cs"/>
                </a:defRPr>
              </a:pPr>
              <a:endParaRPr lang="sl-SI"/>
            </a:p>
          </c:txPr>
        </c:title>
        <c:numFmt formatCode="General" sourceLinked="1"/>
        <c:majorTickMark val="none"/>
        <c:minorTickMark val="none"/>
        <c:tickLblPos val="nextTo"/>
        <c:spPr>
          <a:noFill/>
          <a:ln w="9525" cap="flat" cmpd="sng" algn="ctr">
            <a:solidFill>
              <a:schemeClr val="tx1">
                <a:lumMod val="25000"/>
                <a:lumOff val="75000"/>
              </a:schemeClr>
            </a:solidFill>
            <a:round/>
            <a:headEnd type="none" w="sm" len="sm"/>
            <a:tailEnd type="none" w="sm" len="sm"/>
          </a:ln>
          <a:effectLst/>
        </c:spPr>
        <c:txPr>
          <a:bodyPr rot="-540000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l-SI"/>
          </a:p>
        </c:txPr>
        <c:crossAx val="505055280"/>
        <c:crosses val="autoZero"/>
        <c:auto val="1"/>
        <c:lblAlgn val="ctr"/>
        <c:lblOffset val="100"/>
        <c:noMultiLvlLbl val="0"/>
      </c:catAx>
      <c:valAx>
        <c:axId val="505055280"/>
        <c:scaling>
          <c:orientation val="minMax"/>
          <c:max val="30"/>
        </c:scaling>
        <c:delete val="0"/>
        <c:axPos val="l"/>
        <c:majorGridlines>
          <c:spPr>
            <a:ln w="9525" cap="flat" cmpd="sng" algn="ctr">
              <a:gradFill>
                <a:gsLst>
                  <a:gs pos="0">
                    <a:schemeClr val="tx1">
                      <a:lumMod val="5000"/>
                      <a:lumOff val="95000"/>
                    </a:schemeClr>
                  </a:gs>
                  <a:gs pos="100000">
                    <a:schemeClr val="tx1">
                      <a:lumMod val="15000"/>
                      <a:lumOff val="85000"/>
                    </a:schemeClr>
                  </a:gs>
                </a:gsLst>
                <a:lin ang="5400000" scaled="0"/>
              </a:gradFill>
              <a:round/>
            </a:ln>
            <a:effectLst/>
          </c:spPr>
        </c:majorGridlines>
        <c:title>
          <c:tx>
            <c:rich>
              <a:bodyPr rot="-5400000" spcFirstLastPara="1" vertOverflow="ellipsis" vert="horz" wrap="square" anchor="ctr" anchorCtr="1"/>
              <a:lstStyle/>
              <a:p>
                <a:pPr>
                  <a:defRPr sz="900" b="0" i="0" u="none" strike="noStrike" kern="1200" cap="all" baseline="0">
                    <a:solidFill>
                      <a:schemeClr val="tx1">
                        <a:lumMod val="65000"/>
                        <a:lumOff val="35000"/>
                      </a:schemeClr>
                    </a:solidFill>
                    <a:latin typeface="+mn-lt"/>
                    <a:ea typeface="+mn-ea"/>
                    <a:cs typeface="+mn-cs"/>
                  </a:defRPr>
                </a:pPr>
                <a:r>
                  <a:rPr lang="sl-SI" dirty="0"/>
                  <a:t>povprečno število točk / vlogo</a:t>
                </a:r>
              </a:p>
            </c:rich>
          </c:tx>
          <c:layout>
            <c:manualLayout>
              <c:xMode val="edge"/>
              <c:yMode val="edge"/>
              <c:x val="0"/>
              <c:y val="0.21180006174507005"/>
            </c:manualLayout>
          </c:layout>
          <c:overlay val="0"/>
          <c:spPr>
            <a:noFill/>
            <a:ln>
              <a:noFill/>
            </a:ln>
            <a:effectLst/>
          </c:spPr>
          <c:txPr>
            <a:bodyPr rot="-5400000" spcFirstLastPara="1" vertOverflow="ellipsis" vert="horz" wrap="square" anchor="ctr" anchorCtr="1"/>
            <a:lstStyle/>
            <a:p>
              <a:pPr>
                <a:defRPr sz="900" b="0" i="0" u="none" strike="noStrike" kern="1200" cap="all" baseline="0">
                  <a:solidFill>
                    <a:schemeClr val="tx1">
                      <a:lumMod val="65000"/>
                      <a:lumOff val="35000"/>
                    </a:schemeClr>
                  </a:solidFill>
                  <a:latin typeface="+mn-lt"/>
                  <a:ea typeface="+mn-ea"/>
                  <a:cs typeface="+mn-cs"/>
                </a:defRPr>
              </a:pPr>
              <a:endParaRPr lang="sl-SI"/>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l-SI"/>
          </a:p>
        </c:txPr>
        <c:crossAx val="505055672"/>
        <c:crosses val="autoZero"/>
        <c:crossBetween val="between"/>
      </c:valAx>
      <c:spPr>
        <a:noFill/>
        <a:ln>
          <a:noFill/>
        </a:ln>
        <a:effectLst/>
      </c:spPr>
    </c:plotArea>
    <c:legend>
      <c:legendPos val="b"/>
      <c:layout>
        <c:manualLayout>
          <c:xMode val="edge"/>
          <c:yMode val="edge"/>
          <c:x val="0.14036955295565451"/>
          <c:y val="0.13187922523970066"/>
          <c:w val="0.32227569791382527"/>
          <c:h val="9.3983188501383999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l-SI"/>
        </a:p>
      </c:txPr>
    </c:legend>
    <c:plotVisOnly val="1"/>
    <c:dispBlanksAs val="gap"/>
    <c:showDLblsOverMax val="0"/>
  </c:chart>
  <c:spPr>
    <a:noFill/>
    <a:ln>
      <a:noFill/>
    </a:ln>
    <a:effectLst/>
  </c:spPr>
  <c:txPr>
    <a:bodyPr/>
    <a:lstStyle/>
    <a:p>
      <a:pPr>
        <a:defRPr/>
      </a:pPr>
      <a:endParaRPr lang="sl-SI"/>
    </a:p>
  </c:txPr>
  <c:externalData r:id="rId4">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l-SI"/>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800" b="1" i="0" u="none" strike="noStrike" kern="1200" cap="all" spc="50" baseline="0">
                <a:solidFill>
                  <a:schemeClr val="tx1">
                    <a:lumMod val="65000"/>
                    <a:lumOff val="35000"/>
                  </a:schemeClr>
                </a:solidFill>
                <a:latin typeface="+mn-lt"/>
                <a:ea typeface="+mn-ea"/>
                <a:cs typeface="+mn-cs"/>
              </a:defRPr>
            </a:pPr>
            <a:r>
              <a:rPr lang="sl-SI" sz="1400" cap="none" baseline="0" dirty="0"/>
              <a:t>O</a:t>
            </a:r>
            <a:r>
              <a:rPr lang="sl-SI" sz="1400" cap="none" baseline="0" dirty="0" smtClean="0"/>
              <a:t>dobrene </a:t>
            </a:r>
            <a:r>
              <a:rPr lang="sl-SI" sz="1400" cap="none" baseline="0" dirty="0"/>
              <a:t>vloge </a:t>
            </a:r>
            <a:r>
              <a:rPr lang="sl-SI" sz="1400" cap="none" baseline="0" dirty="0" err="1" smtClean="0"/>
              <a:t>podukrep</a:t>
            </a:r>
            <a:r>
              <a:rPr lang="sl-SI" sz="1400" cap="none" baseline="0" dirty="0" smtClean="0"/>
              <a:t> M04.1, </a:t>
            </a:r>
            <a:r>
              <a:rPr lang="sl-SI" sz="1400" cap="none" baseline="0" dirty="0" smtClean="0">
                <a:solidFill>
                  <a:srgbClr val="C00000"/>
                </a:solidFill>
              </a:rPr>
              <a:t>sklop B</a:t>
            </a:r>
            <a:endParaRPr lang="sl-SI" sz="1400" cap="none" baseline="0" dirty="0">
              <a:solidFill>
                <a:srgbClr val="C00000"/>
              </a:solidFill>
            </a:endParaRPr>
          </a:p>
        </c:rich>
      </c:tx>
      <c:overlay val="0"/>
      <c:spPr>
        <a:noFill/>
        <a:ln>
          <a:noFill/>
        </a:ln>
        <a:effectLst/>
      </c:spPr>
      <c:txPr>
        <a:bodyPr rot="0" spcFirstLastPara="1" vertOverflow="ellipsis" vert="horz" wrap="square" anchor="ctr" anchorCtr="1"/>
        <a:lstStyle/>
        <a:p>
          <a:pPr>
            <a:defRPr sz="1800" b="1" i="0" u="none" strike="noStrike" kern="1200" cap="all" spc="50" baseline="0">
              <a:solidFill>
                <a:schemeClr val="tx1">
                  <a:lumMod val="65000"/>
                  <a:lumOff val="35000"/>
                </a:schemeClr>
              </a:solidFill>
              <a:latin typeface="+mn-lt"/>
              <a:ea typeface="+mn-ea"/>
              <a:cs typeface="+mn-cs"/>
            </a:defRPr>
          </a:pPr>
          <a:endParaRPr lang="sl-SI"/>
        </a:p>
      </c:txPr>
    </c:title>
    <c:autoTitleDeleted val="0"/>
    <c:plotArea>
      <c:layout>
        <c:manualLayout>
          <c:layoutTarget val="inner"/>
          <c:xMode val="edge"/>
          <c:yMode val="edge"/>
          <c:x val="7.1720539671260367E-2"/>
          <c:y val="0.1472937187546404"/>
          <c:w val="0.91681690460963106"/>
          <c:h val="0.66951566599019952"/>
        </c:manualLayout>
      </c:layout>
      <c:barChart>
        <c:barDir val="col"/>
        <c:grouping val="stacked"/>
        <c:varyColors val="0"/>
        <c:ser>
          <c:idx val="5"/>
          <c:order val="5"/>
          <c:tx>
            <c:strRef>
              <c:f>'točke 4.1 b'!$G$2</c:f>
              <c:strCache>
                <c:ptCount val="1"/>
                <c:pt idx="0">
                  <c:v>OKOLJSKI PRISPEVEK</c:v>
                </c:pt>
              </c:strCache>
            </c:strRef>
          </c:tx>
          <c:spPr>
            <a:solidFill>
              <a:srgbClr val="FF8989"/>
            </a:solidFill>
            <a:ln>
              <a:noFill/>
            </a:ln>
            <a:effectLst/>
          </c:spPr>
          <c:invertIfNegative val="0"/>
          <c:dLbls>
            <c:dLbl>
              <c:idx val="2"/>
              <c:delete val="1"/>
              <c:extLst>
                <c:ext xmlns:c15="http://schemas.microsoft.com/office/drawing/2012/chart" uri="{CE6537A1-D6FC-4f65-9D91-7224C49458BB}"/>
                <c:ext xmlns:c16="http://schemas.microsoft.com/office/drawing/2014/chart" uri="{C3380CC4-5D6E-409C-BE32-E72D297353CC}">
                  <c16:uniqueId val="{00000000-27B6-4431-9701-721C62FD1BD8}"/>
                </c:ext>
              </c:extLst>
            </c:dLbl>
            <c:dLbl>
              <c:idx val="9"/>
              <c:delete val="1"/>
              <c:extLst>
                <c:ext xmlns:c15="http://schemas.microsoft.com/office/drawing/2012/chart" uri="{CE6537A1-D6FC-4f65-9D91-7224C49458BB}"/>
                <c:ext xmlns:c16="http://schemas.microsoft.com/office/drawing/2014/chart" uri="{C3380CC4-5D6E-409C-BE32-E72D297353CC}">
                  <c16:uniqueId val="{00000001-27B6-4431-9701-721C62FD1BD8}"/>
                </c:ext>
              </c:extLst>
            </c:dLbl>
            <c:dLbl>
              <c:idx val="15"/>
              <c:delete val="1"/>
              <c:extLst>
                <c:ext xmlns:c15="http://schemas.microsoft.com/office/drawing/2012/chart" uri="{CE6537A1-D6FC-4f65-9D91-7224C49458BB}"/>
                <c:ext xmlns:c16="http://schemas.microsoft.com/office/drawing/2014/chart" uri="{C3380CC4-5D6E-409C-BE32-E72D297353CC}">
                  <c16:uniqueId val="{00000002-27B6-4431-9701-721C62FD1BD8}"/>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sl-SI"/>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'točke 4.1 b'!$A$3:$A$23</c:f>
              <c:numCache>
                <c:formatCode>General</c:formatCode>
                <c:ptCount val="21"/>
                <c:pt idx="0">
                  <c:v>1</c:v>
                </c:pt>
                <c:pt idx="1">
                  <c:v>2</c:v>
                </c:pt>
                <c:pt idx="2">
                  <c:v>4</c:v>
                </c:pt>
                <c:pt idx="3">
                  <c:v>5</c:v>
                </c:pt>
                <c:pt idx="4">
                  <c:v>6</c:v>
                </c:pt>
                <c:pt idx="5">
                  <c:v>7</c:v>
                </c:pt>
                <c:pt idx="6">
                  <c:v>8</c:v>
                </c:pt>
                <c:pt idx="7">
                  <c:v>9</c:v>
                </c:pt>
                <c:pt idx="8">
                  <c:v>10</c:v>
                </c:pt>
                <c:pt idx="9">
                  <c:v>11</c:v>
                </c:pt>
                <c:pt idx="10">
                  <c:v>12</c:v>
                </c:pt>
                <c:pt idx="11">
                  <c:v>13</c:v>
                </c:pt>
                <c:pt idx="12">
                  <c:v>14</c:v>
                </c:pt>
                <c:pt idx="13">
                  <c:v>15</c:v>
                </c:pt>
                <c:pt idx="14">
                  <c:v>16</c:v>
                </c:pt>
                <c:pt idx="15">
                  <c:v>17</c:v>
                </c:pt>
                <c:pt idx="16">
                  <c:v>18</c:v>
                </c:pt>
                <c:pt idx="17">
                  <c:v>19</c:v>
                </c:pt>
                <c:pt idx="18">
                  <c:v>20</c:v>
                </c:pt>
                <c:pt idx="19">
                  <c:v>21</c:v>
                </c:pt>
                <c:pt idx="20">
                  <c:v>22</c:v>
                </c:pt>
              </c:numCache>
            </c:numRef>
          </c:cat>
          <c:val>
            <c:numRef>
              <c:f>'točke 4.1 b'!$G$3:$G$23</c:f>
              <c:numCache>
                <c:formatCode>0</c:formatCode>
                <c:ptCount val="21"/>
                <c:pt idx="0">
                  <c:v>7.3805309734513278</c:v>
                </c:pt>
                <c:pt idx="1">
                  <c:v>1.2508361204013378</c:v>
                </c:pt>
                <c:pt idx="2">
                  <c:v>6.6666666666666666E-2</c:v>
                </c:pt>
                <c:pt idx="3">
                  <c:v>6.9230769230769234</c:v>
                </c:pt>
                <c:pt idx="4">
                  <c:v>7.0414507772020727</c:v>
                </c:pt>
                <c:pt idx="5">
                  <c:v>6.3050847457627119</c:v>
                </c:pt>
                <c:pt idx="6">
                  <c:v>8.7631578947368425</c:v>
                </c:pt>
                <c:pt idx="7">
                  <c:v>0.67088607594936711</c:v>
                </c:pt>
                <c:pt idx="8">
                  <c:v>9.9333333333333336</c:v>
                </c:pt>
                <c:pt idx="9">
                  <c:v>0.1951219512195122</c:v>
                </c:pt>
                <c:pt idx="10">
                  <c:v>5</c:v>
                </c:pt>
                <c:pt idx="11">
                  <c:v>9.5714285714285712</c:v>
                </c:pt>
                <c:pt idx="12">
                  <c:v>8.4333333333333336</c:v>
                </c:pt>
                <c:pt idx="13">
                  <c:v>6.7894736842105265</c:v>
                </c:pt>
                <c:pt idx="14">
                  <c:v>10</c:v>
                </c:pt>
                <c:pt idx="15">
                  <c:v>0.33333333333333331</c:v>
                </c:pt>
                <c:pt idx="16">
                  <c:v>4.583333333333333</c:v>
                </c:pt>
                <c:pt idx="17">
                  <c:v>3.9487179487179489</c:v>
                </c:pt>
                <c:pt idx="18">
                  <c:v>9.735294117647058</c:v>
                </c:pt>
                <c:pt idx="19">
                  <c:v>8.8947368421052637</c:v>
                </c:pt>
                <c:pt idx="20">
                  <c:v>9.1111111111111107</c:v>
                </c:pt>
              </c:numCache>
            </c:numRef>
          </c:val>
          <c:extLst>
            <c:ext xmlns:c16="http://schemas.microsoft.com/office/drawing/2014/chart" uri="{C3380CC4-5D6E-409C-BE32-E72D297353CC}">
              <c16:uniqueId val="{00000005-6EF2-4DF5-A8E9-17CA37CE5D1E}"/>
            </c:ext>
          </c:extLst>
        </c:ser>
        <c:ser>
          <c:idx val="7"/>
          <c:order val="7"/>
          <c:tx>
            <c:strRef>
              <c:f>'točke 4.1 b'!$I$2</c:f>
              <c:strCache>
                <c:ptCount val="1"/>
                <c:pt idx="0">
                  <c:v>INOVACIJE</c:v>
                </c:pt>
              </c:strCache>
            </c:strRef>
          </c:tx>
          <c:spPr>
            <a:solidFill>
              <a:srgbClr val="8064A2">
                <a:lumMod val="60000"/>
                <a:lumOff val="40000"/>
              </a:srgb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sl-SI"/>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'točke 4.1 b'!$A$3:$A$23</c:f>
              <c:numCache>
                <c:formatCode>General</c:formatCode>
                <c:ptCount val="21"/>
                <c:pt idx="0">
                  <c:v>1</c:v>
                </c:pt>
                <c:pt idx="1">
                  <c:v>2</c:v>
                </c:pt>
                <c:pt idx="2">
                  <c:v>4</c:v>
                </c:pt>
                <c:pt idx="3">
                  <c:v>5</c:v>
                </c:pt>
                <c:pt idx="4">
                  <c:v>6</c:v>
                </c:pt>
                <c:pt idx="5">
                  <c:v>7</c:v>
                </c:pt>
                <c:pt idx="6">
                  <c:v>8</c:v>
                </c:pt>
                <c:pt idx="7">
                  <c:v>9</c:v>
                </c:pt>
                <c:pt idx="8">
                  <c:v>10</c:v>
                </c:pt>
                <c:pt idx="9">
                  <c:v>11</c:v>
                </c:pt>
                <c:pt idx="10">
                  <c:v>12</c:v>
                </c:pt>
                <c:pt idx="11">
                  <c:v>13</c:v>
                </c:pt>
                <c:pt idx="12">
                  <c:v>14</c:v>
                </c:pt>
                <c:pt idx="13">
                  <c:v>15</c:v>
                </c:pt>
                <c:pt idx="14">
                  <c:v>16</c:v>
                </c:pt>
                <c:pt idx="15">
                  <c:v>17</c:v>
                </c:pt>
                <c:pt idx="16">
                  <c:v>18</c:v>
                </c:pt>
                <c:pt idx="17">
                  <c:v>19</c:v>
                </c:pt>
                <c:pt idx="18">
                  <c:v>20</c:v>
                </c:pt>
                <c:pt idx="19">
                  <c:v>21</c:v>
                </c:pt>
                <c:pt idx="20">
                  <c:v>22</c:v>
                </c:pt>
              </c:numCache>
            </c:numRef>
          </c:cat>
          <c:val>
            <c:numRef>
              <c:f>'točke 4.1 b'!$I$3:$I$23</c:f>
              <c:numCache>
                <c:formatCode>0</c:formatCode>
                <c:ptCount val="21"/>
                <c:pt idx="0">
                  <c:v>0.44247787610619471</c:v>
                </c:pt>
                <c:pt idx="1">
                  <c:v>1.3712374581939799</c:v>
                </c:pt>
                <c:pt idx="2">
                  <c:v>2</c:v>
                </c:pt>
                <c:pt idx="3">
                  <c:v>2.5769230769230771</c:v>
                </c:pt>
                <c:pt idx="4">
                  <c:v>1.2538860103626943</c:v>
                </c:pt>
                <c:pt idx="5">
                  <c:v>1.2881355932203389</c:v>
                </c:pt>
                <c:pt idx="6">
                  <c:v>3.6842105263157894</c:v>
                </c:pt>
                <c:pt idx="7">
                  <c:v>1.1012658227848102</c:v>
                </c:pt>
                <c:pt idx="8">
                  <c:v>4</c:v>
                </c:pt>
                <c:pt idx="9">
                  <c:v>0.68292682926829273</c:v>
                </c:pt>
                <c:pt idx="10">
                  <c:v>4.75</c:v>
                </c:pt>
                <c:pt idx="11">
                  <c:v>3.8571428571428572</c:v>
                </c:pt>
                <c:pt idx="12">
                  <c:v>4.4000000000000004</c:v>
                </c:pt>
                <c:pt idx="13">
                  <c:v>8.6315789473684212</c:v>
                </c:pt>
                <c:pt idx="14">
                  <c:v>6.95</c:v>
                </c:pt>
                <c:pt idx="15">
                  <c:v>0.66666666666666663</c:v>
                </c:pt>
                <c:pt idx="16">
                  <c:v>4.833333333333333</c:v>
                </c:pt>
                <c:pt idx="17">
                  <c:v>7.2307692307692308</c:v>
                </c:pt>
                <c:pt idx="18">
                  <c:v>10</c:v>
                </c:pt>
                <c:pt idx="19">
                  <c:v>9.526315789473685</c:v>
                </c:pt>
                <c:pt idx="20">
                  <c:v>4.333333333333333</c:v>
                </c:pt>
              </c:numCache>
            </c:numRef>
          </c:val>
          <c:extLst>
            <c:ext xmlns:c16="http://schemas.microsoft.com/office/drawing/2014/chart" uri="{C3380CC4-5D6E-409C-BE32-E72D297353CC}">
              <c16:uniqueId val="{00000007-6EF2-4DF5-A8E9-17CA37CE5D1E}"/>
            </c:ext>
          </c:extLst>
        </c:ser>
        <c:ser>
          <c:idx val="9"/>
          <c:order val="8"/>
          <c:tx>
            <c:strRef>
              <c:f>'točke 4.1 b'!$J$2</c:f>
              <c:strCache>
                <c:ptCount val="1"/>
                <c:pt idx="0">
                  <c:v>PODNEBNE SPREMEMBE</c:v>
                </c:pt>
              </c:strCache>
            </c:strRef>
          </c:tx>
          <c:spPr>
            <a:solidFill>
              <a:srgbClr val="C76361"/>
            </a:solidFill>
            <a:ln>
              <a:noFill/>
            </a:ln>
            <a:effectLst/>
          </c:spPr>
          <c:invertIfNegative val="0"/>
          <c:dLbls>
            <c:dLbl>
              <c:idx val="15"/>
              <c:delete val="1"/>
              <c:extLst>
                <c:ext xmlns:c15="http://schemas.microsoft.com/office/drawing/2012/chart" uri="{CE6537A1-D6FC-4f65-9D91-7224C49458BB}"/>
                <c:ext xmlns:c16="http://schemas.microsoft.com/office/drawing/2014/chart" uri="{C3380CC4-5D6E-409C-BE32-E72D297353CC}">
                  <c16:uniqueId val="{00000003-27B6-4431-9701-721C62FD1BD8}"/>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sl-SI"/>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'točke 4.1 b'!$A$3:$A$23</c:f>
              <c:numCache>
                <c:formatCode>General</c:formatCode>
                <c:ptCount val="21"/>
                <c:pt idx="0">
                  <c:v>1</c:v>
                </c:pt>
                <c:pt idx="1">
                  <c:v>2</c:v>
                </c:pt>
                <c:pt idx="2">
                  <c:v>4</c:v>
                </c:pt>
                <c:pt idx="3">
                  <c:v>5</c:v>
                </c:pt>
                <c:pt idx="4">
                  <c:v>6</c:v>
                </c:pt>
                <c:pt idx="5">
                  <c:v>7</c:v>
                </c:pt>
                <c:pt idx="6">
                  <c:v>8</c:v>
                </c:pt>
                <c:pt idx="7">
                  <c:v>9</c:v>
                </c:pt>
                <c:pt idx="8">
                  <c:v>10</c:v>
                </c:pt>
                <c:pt idx="9">
                  <c:v>11</c:v>
                </c:pt>
                <c:pt idx="10">
                  <c:v>12</c:v>
                </c:pt>
                <c:pt idx="11">
                  <c:v>13</c:v>
                </c:pt>
                <c:pt idx="12">
                  <c:v>14</c:v>
                </c:pt>
                <c:pt idx="13">
                  <c:v>15</c:v>
                </c:pt>
                <c:pt idx="14">
                  <c:v>16</c:v>
                </c:pt>
                <c:pt idx="15">
                  <c:v>17</c:v>
                </c:pt>
                <c:pt idx="16">
                  <c:v>18</c:v>
                </c:pt>
                <c:pt idx="17">
                  <c:v>19</c:v>
                </c:pt>
                <c:pt idx="18">
                  <c:v>20</c:v>
                </c:pt>
                <c:pt idx="19">
                  <c:v>21</c:v>
                </c:pt>
                <c:pt idx="20">
                  <c:v>22</c:v>
                </c:pt>
              </c:numCache>
            </c:numRef>
          </c:cat>
          <c:val>
            <c:numRef>
              <c:f>'točke 4.1 b'!$J$3:$J$23</c:f>
              <c:numCache>
                <c:formatCode>0</c:formatCode>
                <c:ptCount val="21"/>
                <c:pt idx="0">
                  <c:v>7.278761061946903</c:v>
                </c:pt>
                <c:pt idx="1">
                  <c:v>1.3010033444816054</c:v>
                </c:pt>
                <c:pt idx="2">
                  <c:v>5.2</c:v>
                </c:pt>
                <c:pt idx="3">
                  <c:v>1</c:v>
                </c:pt>
                <c:pt idx="4">
                  <c:v>1.9015544041450778</c:v>
                </c:pt>
                <c:pt idx="5">
                  <c:v>1.4576271186440677</c:v>
                </c:pt>
                <c:pt idx="6">
                  <c:v>7.3947368421052628</c:v>
                </c:pt>
                <c:pt idx="7">
                  <c:v>5.7468354430379751</c:v>
                </c:pt>
                <c:pt idx="8">
                  <c:v>8.6</c:v>
                </c:pt>
                <c:pt idx="9">
                  <c:v>5.7560975609756095</c:v>
                </c:pt>
                <c:pt idx="10">
                  <c:v>9.5</c:v>
                </c:pt>
                <c:pt idx="11">
                  <c:v>5.8571428571428568</c:v>
                </c:pt>
                <c:pt idx="12">
                  <c:v>7.3</c:v>
                </c:pt>
                <c:pt idx="13">
                  <c:v>9.1842105263157894</c:v>
                </c:pt>
                <c:pt idx="14">
                  <c:v>9.6</c:v>
                </c:pt>
                <c:pt idx="15">
                  <c:v>0</c:v>
                </c:pt>
                <c:pt idx="16">
                  <c:v>2.5833333333333335</c:v>
                </c:pt>
                <c:pt idx="17">
                  <c:v>9.1538461538461533</c:v>
                </c:pt>
                <c:pt idx="18">
                  <c:v>9.264705882352942</c:v>
                </c:pt>
                <c:pt idx="19">
                  <c:v>7.9473684210526319</c:v>
                </c:pt>
                <c:pt idx="20">
                  <c:v>9.1111111111111107</c:v>
                </c:pt>
              </c:numCache>
            </c:numRef>
          </c:val>
          <c:extLst>
            <c:ext xmlns:c16="http://schemas.microsoft.com/office/drawing/2014/chart" uri="{C3380CC4-5D6E-409C-BE32-E72D297353CC}">
              <c16:uniqueId val="{00000008-6EF2-4DF5-A8E9-17CA37CE5D1E}"/>
            </c:ext>
          </c:extLst>
        </c:ser>
        <c:dLbls>
          <c:showLegendKey val="0"/>
          <c:showVal val="0"/>
          <c:showCatName val="0"/>
          <c:showSerName val="0"/>
          <c:showPercent val="0"/>
          <c:showBubbleSize val="0"/>
        </c:dLbls>
        <c:gapWidth val="50"/>
        <c:overlap val="100"/>
        <c:axId val="505054888"/>
        <c:axId val="505056064"/>
        <c:extLst>
          <c:ext xmlns:c15="http://schemas.microsoft.com/office/drawing/2012/chart" uri="{02D57815-91ED-43cb-92C2-25804820EDAC}">
            <c15:filteredBarSeries>
              <c15:ser>
                <c:idx val="8"/>
                <c:order val="0"/>
                <c:tx>
                  <c:strRef>
                    <c:extLst>
                      <c:ext uri="{02D57815-91ED-43cb-92C2-25804820EDAC}">
                        <c15:formulaRef>
                          <c15:sqref>'točke 4.1 b'!$B$2</c15:sqref>
                        </c15:formulaRef>
                      </c:ext>
                    </c:extLst>
                    <c:strCache>
                      <c:ptCount val="1"/>
                      <c:pt idx="0">
                        <c:v>EKONOMSKI VIDIK</c:v>
                      </c:pt>
                    </c:strCache>
                  </c:strRef>
                </c:tx>
                <c:spPr>
                  <a:solidFill>
                    <a:srgbClr val="3AB075"/>
                  </a:solidFill>
                  <a:ln>
                    <a:noFill/>
                  </a:ln>
                  <a:effectLst/>
                </c:spPr>
                <c:invertIfNegative val="0"/>
                <c:cat>
                  <c:numRef>
                    <c:extLst>
                      <c:ext uri="{02D57815-91ED-43cb-92C2-25804820EDAC}">
                        <c15:formulaRef>
                          <c15:sqref>'točke 4.1 b'!$A$3:$A$23</c15:sqref>
                        </c15:formulaRef>
                      </c:ext>
                    </c:extLst>
                    <c:numCache>
                      <c:formatCode>General</c:formatCode>
                      <c:ptCount val="21"/>
                      <c:pt idx="0">
                        <c:v>1</c:v>
                      </c:pt>
                      <c:pt idx="1">
                        <c:v>2</c:v>
                      </c:pt>
                      <c:pt idx="2">
                        <c:v>4</c:v>
                      </c:pt>
                      <c:pt idx="3">
                        <c:v>5</c:v>
                      </c:pt>
                      <c:pt idx="4">
                        <c:v>6</c:v>
                      </c:pt>
                      <c:pt idx="5">
                        <c:v>7</c:v>
                      </c:pt>
                      <c:pt idx="6">
                        <c:v>8</c:v>
                      </c:pt>
                      <c:pt idx="7">
                        <c:v>9</c:v>
                      </c:pt>
                      <c:pt idx="8">
                        <c:v>10</c:v>
                      </c:pt>
                      <c:pt idx="9">
                        <c:v>11</c:v>
                      </c:pt>
                      <c:pt idx="10">
                        <c:v>12</c:v>
                      </c:pt>
                      <c:pt idx="11">
                        <c:v>13</c:v>
                      </c:pt>
                      <c:pt idx="12">
                        <c:v>14</c:v>
                      </c:pt>
                      <c:pt idx="13">
                        <c:v>15</c:v>
                      </c:pt>
                      <c:pt idx="14">
                        <c:v>16</c:v>
                      </c:pt>
                      <c:pt idx="15">
                        <c:v>17</c:v>
                      </c:pt>
                      <c:pt idx="16">
                        <c:v>18</c:v>
                      </c:pt>
                      <c:pt idx="17">
                        <c:v>19</c:v>
                      </c:pt>
                      <c:pt idx="18">
                        <c:v>20</c:v>
                      </c:pt>
                      <c:pt idx="19">
                        <c:v>21</c:v>
                      </c:pt>
                      <c:pt idx="20">
                        <c:v>22</c:v>
                      </c:pt>
                    </c:numCache>
                  </c:numRef>
                </c:cat>
                <c:val>
                  <c:numRef>
                    <c:extLst>
                      <c:ext uri="{02D57815-91ED-43cb-92C2-25804820EDAC}">
                        <c15:formulaRef>
                          <c15:sqref>'točke 4.1 b'!$B$3:$B$23</c15:sqref>
                        </c15:formulaRef>
                      </c:ext>
                    </c:extLst>
                    <c:numCache>
                      <c:formatCode>0</c:formatCode>
                      <c:ptCount val="21"/>
                      <c:pt idx="0">
                        <c:v>19.907079646017699</c:v>
                      </c:pt>
                      <c:pt idx="1">
                        <c:v>22.394648829431439</c:v>
                      </c:pt>
                      <c:pt idx="2">
                        <c:v>19.399999999999999</c:v>
                      </c:pt>
                      <c:pt idx="3">
                        <c:v>22.46153846153846</c:v>
                      </c:pt>
                      <c:pt idx="4">
                        <c:v>23.238341968911918</c:v>
                      </c:pt>
                      <c:pt idx="5">
                        <c:v>18.915254237288135</c:v>
                      </c:pt>
                      <c:pt idx="6">
                        <c:v>25.289473684210527</c:v>
                      </c:pt>
                      <c:pt idx="7">
                        <c:v>21.063291139240505</c:v>
                      </c:pt>
                      <c:pt idx="8">
                        <c:v>28.366666666666667</c:v>
                      </c:pt>
                      <c:pt idx="9">
                        <c:v>23.166666666666668</c:v>
                      </c:pt>
                      <c:pt idx="10">
                        <c:v>14.3</c:v>
                      </c:pt>
                      <c:pt idx="11">
                        <c:v>19.857142857142858</c:v>
                      </c:pt>
                      <c:pt idx="12">
                        <c:v>25.8</c:v>
                      </c:pt>
                      <c:pt idx="13">
                        <c:v>26.789473684210527</c:v>
                      </c:pt>
                      <c:pt idx="14">
                        <c:v>28.6</c:v>
                      </c:pt>
                      <c:pt idx="15">
                        <c:v>24.333333333333332</c:v>
                      </c:pt>
                      <c:pt idx="16">
                        <c:v>23.333333333333332</c:v>
                      </c:pt>
                      <c:pt idx="17">
                        <c:v>25.717948717948719</c:v>
                      </c:pt>
                      <c:pt idx="18">
                        <c:v>29</c:v>
                      </c:pt>
                      <c:pt idx="19">
                        <c:v>27.789473684210527</c:v>
                      </c:pt>
                      <c:pt idx="20">
                        <c:v>23.666666666666668</c:v>
                      </c:pt>
                    </c:numCache>
                  </c:numRef>
                </c:val>
                <c:extLst>
                  <c:ext xmlns:c16="http://schemas.microsoft.com/office/drawing/2014/chart" uri="{C3380CC4-5D6E-409C-BE32-E72D297353CC}">
                    <c16:uniqueId val="{00000000-6EF2-4DF5-A8E9-17CA37CE5D1E}"/>
                  </c:ext>
                </c:extLst>
              </c15:ser>
            </c15:filteredBarSeries>
            <c15:filteredBarSeries>
              <c15:ser>
                <c:idx val="1"/>
                <c:order val="1"/>
                <c:tx>
                  <c:strRef>
                    <c:extLst xmlns:c15="http://schemas.microsoft.com/office/drawing/2012/chart">
                      <c:ext xmlns:c15="http://schemas.microsoft.com/office/drawing/2012/chart" uri="{02D57815-91ED-43cb-92C2-25804820EDAC}">
                        <c15:formulaRef>
                          <c15:sqref>'točke 4.1 b'!$C$2</c15:sqref>
                        </c15:formulaRef>
                      </c:ext>
                    </c:extLst>
                    <c:strCache>
                      <c:ptCount val="1"/>
                      <c:pt idx="0">
                        <c:v>DRUŽBENO-SOCIALNI VIDIK</c:v>
                      </c:pt>
                    </c:strCache>
                  </c:strRef>
                </c:tx>
                <c:spPr>
                  <a:solidFill>
                    <a:sysClr val="window" lastClr="FFFFFF">
                      <a:lumMod val="65000"/>
                    </a:sysClr>
                  </a:solidFill>
                  <a:ln>
                    <a:noFill/>
                  </a:ln>
                  <a:effectLst/>
                </c:spPr>
                <c:invertIfNegative val="0"/>
                <c:cat>
                  <c:numRef>
                    <c:extLst xmlns:c15="http://schemas.microsoft.com/office/drawing/2012/chart">
                      <c:ext xmlns:c15="http://schemas.microsoft.com/office/drawing/2012/chart" uri="{02D57815-91ED-43cb-92C2-25804820EDAC}">
                        <c15:formulaRef>
                          <c15:sqref>'točke 4.1 b'!$A$3:$A$23</c15:sqref>
                        </c15:formulaRef>
                      </c:ext>
                    </c:extLst>
                    <c:numCache>
                      <c:formatCode>General</c:formatCode>
                      <c:ptCount val="21"/>
                      <c:pt idx="0">
                        <c:v>1</c:v>
                      </c:pt>
                      <c:pt idx="1">
                        <c:v>2</c:v>
                      </c:pt>
                      <c:pt idx="2">
                        <c:v>4</c:v>
                      </c:pt>
                      <c:pt idx="3">
                        <c:v>5</c:v>
                      </c:pt>
                      <c:pt idx="4">
                        <c:v>6</c:v>
                      </c:pt>
                      <c:pt idx="5">
                        <c:v>7</c:v>
                      </c:pt>
                      <c:pt idx="6">
                        <c:v>8</c:v>
                      </c:pt>
                      <c:pt idx="7">
                        <c:v>9</c:v>
                      </c:pt>
                      <c:pt idx="8">
                        <c:v>10</c:v>
                      </c:pt>
                      <c:pt idx="9">
                        <c:v>11</c:v>
                      </c:pt>
                      <c:pt idx="10">
                        <c:v>12</c:v>
                      </c:pt>
                      <c:pt idx="11">
                        <c:v>13</c:v>
                      </c:pt>
                      <c:pt idx="12">
                        <c:v>14</c:v>
                      </c:pt>
                      <c:pt idx="13">
                        <c:v>15</c:v>
                      </c:pt>
                      <c:pt idx="14">
                        <c:v>16</c:v>
                      </c:pt>
                      <c:pt idx="15">
                        <c:v>17</c:v>
                      </c:pt>
                      <c:pt idx="16">
                        <c:v>18</c:v>
                      </c:pt>
                      <c:pt idx="17">
                        <c:v>19</c:v>
                      </c:pt>
                      <c:pt idx="18">
                        <c:v>20</c:v>
                      </c:pt>
                      <c:pt idx="19">
                        <c:v>21</c:v>
                      </c:pt>
                      <c:pt idx="20">
                        <c:v>22</c:v>
                      </c:pt>
                    </c:numCache>
                  </c:numRef>
                </c:cat>
                <c:val>
                  <c:numRef>
                    <c:extLst xmlns:c15="http://schemas.microsoft.com/office/drawing/2012/chart">
                      <c:ext xmlns:c15="http://schemas.microsoft.com/office/drawing/2012/chart" uri="{02D57815-91ED-43cb-92C2-25804820EDAC}">
                        <c15:formulaRef>
                          <c15:sqref>'točke 4.1 b'!$C$3:$C$23</c15:sqref>
                        </c15:formulaRef>
                      </c:ext>
                    </c:extLst>
                    <c:numCache>
                      <c:formatCode>0</c:formatCode>
                      <c:ptCount val="21"/>
                      <c:pt idx="0">
                        <c:v>2.4424778761061945</c:v>
                      </c:pt>
                      <c:pt idx="1">
                        <c:v>2.8060200668896322</c:v>
                      </c:pt>
                      <c:pt idx="2">
                        <c:v>2.4666666666666668</c:v>
                      </c:pt>
                      <c:pt idx="3">
                        <c:v>2.7307692307692308</c:v>
                      </c:pt>
                      <c:pt idx="4">
                        <c:v>2.5440414507772022</c:v>
                      </c:pt>
                      <c:pt idx="5">
                        <c:v>2.4915254237288136</c:v>
                      </c:pt>
                      <c:pt idx="6">
                        <c:v>2.8947368421052633</c:v>
                      </c:pt>
                      <c:pt idx="7">
                        <c:v>2.8481012658227849</c:v>
                      </c:pt>
                      <c:pt idx="8">
                        <c:v>2.9</c:v>
                      </c:pt>
                      <c:pt idx="9">
                        <c:v>2.6904761904761907</c:v>
                      </c:pt>
                      <c:pt idx="10">
                        <c:v>1.9</c:v>
                      </c:pt>
                      <c:pt idx="11">
                        <c:v>2.4285714285714284</c:v>
                      </c:pt>
                      <c:pt idx="12">
                        <c:v>2.2000000000000002</c:v>
                      </c:pt>
                      <c:pt idx="13">
                        <c:v>3.0526315789473686</c:v>
                      </c:pt>
                      <c:pt idx="14">
                        <c:v>3.85</c:v>
                      </c:pt>
                      <c:pt idx="15">
                        <c:v>4.333333333333333</c:v>
                      </c:pt>
                      <c:pt idx="16">
                        <c:v>2.8333333333333335</c:v>
                      </c:pt>
                      <c:pt idx="17">
                        <c:v>2.9487179487179489</c:v>
                      </c:pt>
                      <c:pt idx="18">
                        <c:v>3.3235294117647061</c:v>
                      </c:pt>
                      <c:pt idx="19">
                        <c:v>3.3684210526315788</c:v>
                      </c:pt>
                      <c:pt idx="20">
                        <c:v>3.5555555555555554</c:v>
                      </c:pt>
                    </c:numCache>
                  </c:numRef>
                </c:val>
                <c:extLst xmlns:c15="http://schemas.microsoft.com/office/drawing/2012/chart">
                  <c:ext xmlns:c16="http://schemas.microsoft.com/office/drawing/2014/chart" uri="{C3380CC4-5D6E-409C-BE32-E72D297353CC}">
                    <c16:uniqueId val="{00000001-6EF2-4DF5-A8E9-17CA37CE5D1E}"/>
                  </c:ext>
                </c:extLst>
              </c15:ser>
            </c15:filteredBarSeries>
            <c15:filteredBarSeries>
              <c15:ser>
                <c:idx val="2"/>
                <c:order val="2"/>
                <c:tx>
                  <c:strRef>
                    <c:extLst xmlns:c15="http://schemas.microsoft.com/office/drawing/2012/chart">
                      <c:ext xmlns:c15="http://schemas.microsoft.com/office/drawing/2012/chart" uri="{02D57815-91ED-43cb-92C2-25804820EDAC}">
                        <c15:formulaRef>
                          <c15:sqref>'točke 4.1 b'!$D$2</c15:sqref>
                        </c15:formulaRef>
                      </c:ext>
                    </c:extLst>
                    <c:strCache>
                      <c:ptCount val="1"/>
                      <c:pt idx="0">
                        <c:v> GEOGRAFSKI VIDIK</c:v>
                      </c:pt>
                    </c:strCache>
                  </c:strRef>
                </c:tx>
                <c:spPr>
                  <a:solidFill>
                    <a:srgbClr val="FFDE53"/>
                  </a:solidFill>
                  <a:ln>
                    <a:noFill/>
                  </a:ln>
                  <a:effectLst/>
                </c:spPr>
                <c:invertIfNegative val="0"/>
                <c:cat>
                  <c:numRef>
                    <c:extLst xmlns:c15="http://schemas.microsoft.com/office/drawing/2012/chart">
                      <c:ext xmlns:c15="http://schemas.microsoft.com/office/drawing/2012/chart" uri="{02D57815-91ED-43cb-92C2-25804820EDAC}">
                        <c15:formulaRef>
                          <c15:sqref>'točke 4.1 b'!$A$3:$A$23</c15:sqref>
                        </c15:formulaRef>
                      </c:ext>
                    </c:extLst>
                    <c:numCache>
                      <c:formatCode>General</c:formatCode>
                      <c:ptCount val="21"/>
                      <c:pt idx="0">
                        <c:v>1</c:v>
                      </c:pt>
                      <c:pt idx="1">
                        <c:v>2</c:v>
                      </c:pt>
                      <c:pt idx="2">
                        <c:v>4</c:v>
                      </c:pt>
                      <c:pt idx="3">
                        <c:v>5</c:v>
                      </c:pt>
                      <c:pt idx="4">
                        <c:v>6</c:v>
                      </c:pt>
                      <c:pt idx="5">
                        <c:v>7</c:v>
                      </c:pt>
                      <c:pt idx="6">
                        <c:v>8</c:v>
                      </c:pt>
                      <c:pt idx="7">
                        <c:v>9</c:v>
                      </c:pt>
                      <c:pt idx="8">
                        <c:v>10</c:v>
                      </c:pt>
                      <c:pt idx="9">
                        <c:v>11</c:v>
                      </c:pt>
                      <c:pt idx="10">
                        <c:v>12</c:v>
                      </c:pt>
                      <c:pt idx="11">
                        <c:v>13</c:v>
                      </c:pt>
                      <c:pt idx="12">
                        <c:v>14</c:v>
                      </c:pt>
                      <c:pt idx="13">
                        <c:v>15</c:v>
                      </c:pt>
                      <c:pt idx="14">
                        <c:v>16</c:v>
                      </c:pt>
                      <c:pt idx="15">
                        <c:v>17</c:v>
                      </c:pt>
                      <c:pt idx="16">
                        <c:v>18</c:v>
                      </c:pt>
                      <c:pt idx="17">
                        <c:v>19</c:v>
                      </c:pt>
                      <c:pt idx="18">
                        <c:v>20</c:v>
                      </c:pt>
                      <c:pt idx="19">
                        <c:v>21</c:v>
                      </c:pt>
                      <c:pt idx="20">
                        <c:v>22</c:v>
                      </c:pt>
                    </c:numCache>
                  </c:numRef>
                </c:cat>
                <c:val>
                  <c:numRef>
                    <c:extLst xmlns:c15="http://schemas.microsoft.com/office/drawing/2012/chart">
                      <c:ext xmlns:c15="http://schemas.microsoft.com/office/drawing/2012/chart" uri="{02D57815-91ED-43cb-92C2-25804820EDAC}">
                        <c15:formulaRef>
                          <c15:sqref>'točke 4.1 b'!$D$3:$D$23</c15:sqref>
                        </c15:formulaRef>
                      </c:ext>
                    </c:extLst>
                    <c:numCache>
                      <c:formatCode>0</c:formatCode>
                      <c:ptCount val="21"/>
                      <c:pt idx="0">
                        <c:v>1.9646017699115044</c:v>
                      </c:pt>
                      <c:pt idx="1">
                        <c:v>3.367892976588629</c:v>
                      </c:pt>
                      <c:pt idx="2">
                        <c:v>4.666666666666667</c:v>
                      </c:pt>
                      <c:pt idx="3">
                        <c:v>1.2692307692307692</c:v>
                      </c:pt>
                      <c:pt idx="4">
                        <c:v>4.0932642487046635</c:v>
                      </c:pt>
                      <c:pt idx="5">
                        <c:v>3.5593220338983049</c:v>
                      </c:pt>
                      <c:pt idx="6">
                        <c:v>2.3684210526315788</c:v>
                      </c:pt>
                      <c:pt idx="7">
                        <c:v>2.0126582278481013</c:v>
                      </c:pt>
                      <c:pt idx="8">
                        <c:v>2.3333333333333335</c:v>
                      </c:pt>
                      <c:pt idx="9">
                        <c:v>2.3571428571428572</c:v>
                      </c:pt>
                      <c:pt idx="10">
                        <c:v>0.15</c:v>
                      </c:pt>
                      <c:pt idx="11">
                        <c:v>1.7142857142857142</c:v>
                      </c:pt>
                      <c:pt idx="12">
                        <c:v>1.6</c:v>
                      </c:pt>
                      <c:pt idx="13">
                        <c:v>1.9210526315789473</c:v>
                      </c:pt>
                      <c:pt idx="14">
                        <c:v>3.55</c:v>
                      </c:pt>
                      <c:pt idx="15">
                        <c:v>0</c:v>
                      </c:pt>
                      <c:pt idx="16">
                        <c:v>2</c:v>
                      </c:pt>
                      <c:pt idx="17">
                        <c:v>2.5128205128205128</c:v>
                      </c:pt>
                      <c:pt idx="18">
                        <c:v>4.8235294117647056</c:v>
                      </c:pt>
                      <c:pt idx="19">
                        <c:v>4.4736842105263159</c:v>
                      </c:pt>
                      <c:pt idx="20">
                        <c:v>3.1111111111111112</c:v>
                      </c:pt>
                    </c:numCache>
                  </c:numRef>
                </c:val>
                <c:extLst xmlns:c15="http://schemas.microsoft.com/office/drawing/2012/chart">
                  <c:ext xmlns:c16="http://schemas.microsoft.com/office/drawing/2014/chart" uri="{C3380CC4-5D6E-409C-BE32-E72D297353CC}">
                    <c16:uniqueId val="{00000002-6EF2-4DF5-A8E9-17CA37CE5D1E}"/>
                  </c:ext>
                </c:extLst>
              </c15:ser>
            </c15:filteredBarSeries>
            <c15:filteredBarSeries>
              <c15:ser>
                <c:idx val="3"/>
                <c:order val="3"/>
                <c:tx>
                  <c:strRef>
                    <c:extLst xmlns:c15="http://schemas.microsoft.com/office/drawing/2012/chart">
                      <c:ext xmlns:c15="http://schemas.microsoft.com/office/drawing/2012/chart" uri="{02D57815-91ED-43cb-92C2-25804820EDAC}">
                        <c15:formulaRef>
                          <c15:sqref>'točke 4.1 b'!$E$2</c15:sqref>
                        </c15:formulaRef>
                      </c:ext>
                    </c:extLst>
                    <c:strCache>
                      <c:ptCount val="1"/>
                      <c:pt idx="0">
                        <c:v>PROIZVODNJA</c:v>
                      </c:pt>
                    </c:strCache>
                  </c:strRef>
                </c:tx>
                <c:spPr>
                  <a:solidFill>
                    <a:srgbClr val="EEECE1">
                      <a:lumMod val="75000"/>
                    </a:srgbClr>
                  </a:solidFill>
                  <a:ln>
                    <a:noFill/>
                  </a:ln>
                  <a:effectLst/>
                </c:spPr>
                <c:invertIfNegative val="0"/>
                <c:cat>
                  <c:numRef>
                    <c:extLst xmlns:c15="http://schemas.microsoft.com/office/drawing/2012/chart">
                      <c:ext xmlns:c15="http://schemas.microsoft.com/office/drawing/2012/chart" uri="{02D57815-91ED-43cb-92C2-25804820EDAC}">
                        <c15:formulaRef>
                          <c15:sqref>'točke 4.1 b'!$A$3:$A$23</c15:sqref>
                        </c15:formulaRef>
                      </c:ext>
                    </c:extLst>
                    <c:numCache>
                      <c:formatCode>General</c:formatCode>
                      <c:ptCount val="21"/>
                      <c:pt idx="0">
                        <c:v>1</c:v>
                      </c:pt>
                      <c:pt idx="1">
                        <c:v>2</c:v>
                      </c:pt>
                      <c:pt idx="2">
                        <c:v>4</c:v>
                      </c:pt>
                      <c:pt idx="3">
                        <c:v>5</c:v>
                      </c:pt>
                      <c:pt idx="4">
                        <c:v>6</c:v>
                      </c:pt>
                      <c:pt idx="5">
                        <c:v>7</c:v>
                      </c:pt>
                      <c:pt idx="6">
                        <c:v>8</c:v>
                      </c:pt>
                      <c:pt idx="7">
                        <c:v>9</c:v>
                      </c:pt>
                      <c:pt idx="8">
                        <c:v>10</c:v>
                      </c:pt>
                      <c:pt idx="9">
                        <c:v>11</c:v>
                      </c:pt>
                      <c:pt idx="10">
                        <c:v>12</c:v>
                      </c:pt>
                      <c:pt idx="11">
                        <c:v>13</c:v>
                      </c:pt>
                      <c:pt idx="12">
                        <c:v>14</c:v>
                      </c:pt>
                      <c:pt idx="13">
                        <c:v>15</c:v>
                      </c:pt>
                      <c:pt idx="14">
                        <c:v>16</c:v>
                      </c:pt>
                      <c:pt idx="15">
                        <c:v>17</c:v>
                      </c:pt>
                      <c:pt idx="16">
                        <c:v>18</c:v>
                      </c:pt>
                      <c:pt idx="17">
                        <c:v>19</c:v>
                      </c:pt>
                      <c:pt idx="18">
                        <c:v>20</c:v>
                      </c:pt>
                      <c:pt idx="19">
                        <c:v>21</c:v>
                      </c:pt>
                      <c:pt idx="20">
                        <c:v>22</c:v>
                      </c:pt>
                    </c:numCache>
                  </c:numRef>
                </c:cat>
                <c:val>
                  <c:numRef>
                    <c:extLst xmlns:c15="http://schemas.microsoft.com/office/drawing/2012/chart">
                      <c:ext xmlns:c15="http://schemas.microsoft.com/office/drawing/2012/chart" uri="{02D57815-91ED-43cb-92C2-25804820EDAC}">
                        <c15:formulaRef>
                          <c15:sqref>'točke 4.1 b'!$E$3:$E$23</c15:sqref>
                        </c15:formulaRef>
                      </c:ext>
                    </c:extLst>
                    <c:numCache>
                      <c:formatCode>0</c:formatCode>
                      <c:ptCount val="21"/>
                      <c:pt idx="0">
                        <c:v>2.6814159292035398</c:v>
                      </c:pt>
                      <c:pt idx="1">
                        <c:v>3.8528428093645486</c:v>
                      </c:pt>
                      <c:pt idx="2">
                        <c:v>3.2666666666666666</c:v>
                      </c:pt>
                      <c:pt idx="3">
                        <c:v>3.9807692307692308</c:v>
                      </c:pt>
                      <c:pt idx="4">
                        <c:v>6.2124352331606216</c:v>
                      </c:pt>
                      <c:pt idx="5">
                        <c:v>9.0508474576271194</c:v>
                      </c:pt>
                      <c:pt idx="6">
                        <c:v>7.9736842105263159</c:v>
                      </c:pt>
                      <c:pt idx="7">
                        <c:v>5.1772151898734178</c:v>
                      </c:pt>
                      <c:pt idx="8">
                        <c:v>8.3000000000000007</c:v>
                      </c:pt>
                      <c:pt idx="9">
                        <c:v>6.2857142857142856</c:v>
                      </c:pt>
                      <c:pt idx="10">
                        <c:v>6.35</c:v>
                      </c:pt>
                      <c:pt idx="11">
                        <c:v>8.8571428571428577</c:v>
                      </c:pt>
                      <c:pt idx="12">
                        <c:v>9.8000000000000007</c:v>
                      </c:pt>
                      <c:pt idx="13">
                        <c:v>7</c:v>
                      </c:pt>
                      <c:pt idx="14">
                        <c:v>9.5</c:v>
                      </c:pt>
                      <c:pt idx="15">
                        <c:v>6.666666666666667</c:v>
                      </c:pt>
                      <c:pt idx="16">
                        <c:v>4.833333333333333</c:v>
                      </c:pt>
                      <c:pt idx="17">
                        <c:v>4.9743589743589745</c:v>
                      </c:pt>
                      <c:pt idx="18">
                        <c:v>10.676470588235293</c:v>
                      </c:pt>
                      <c:pt idx="19">
                        <c:v>9.8947368421052637</c:v>
                      </c:pt>
                      <c:pt idx="20">
                        <c:v>9.7777777777777786</c:v>
                      </c:pt>
                    </c:numCache>
                  </c:numRef>
                </c:val>
                <c:extLst xmlns:c15="http://schemas.microsoft.com/office/drawing/2012/chart">
                  <c:ext xmlns:c16="http://schemas.microsoft.com/office/drawing/2014/chart" uri="{C3380CC4-5D6E-409C-BE32-E72D297353CC}">
                    <c16:uniqueId val="{00000003-6EF2-4DF5-A8E9-17CA37CE5D1E}"/>
                  </c:ext>
                </c:extLst>
              </c15:ser>
            </c15:filteredBarSeries>
            <c15:filteredBarSeries>
              <c15:ser>
                <c:idx val="4"/>
                <c:order val="4"/>
                <c:tx>
                  <c:strRef>
                    <c:extLst xmlns:c15="http://schemas.microsoft.com/office/drawing/2012/chart">
                      <c:ext xmlns:c15="http://schemas.microsoft.com/office/drawing/2012/chart" uri="{02D57815-91ED-43cb-92C2-25804820EDAC}">
                        <c15:formulaRef>
                          <c15:sqref>'točke 4.1 b'!$F$2</c15:sqref>
                        </c15:formulaRef>
                      </c:ext>
                    </c:extLst>
                    <c:strCache>
                      <c:ptCount val="1"/>
                      <c:pt idx="0">
                        <c:v>HOR. IN VERT. POVEZOVANJE</c:v>
                      </c:pt>
                    </c:strCache>
                  </c:strRef>
                </c:tx>
                <c:spPr>
                  <a:solidFill>
                    <a:srgbClr val="1F497D">
                      <a:lumMod val="60000"/>
                      <a:lumOff val="40000"/>
                    </a:srgbClr>
                  </a:solidFill>
                  <a:ln>
                    <a:noFill/>
                  </a:ln>
                  <a:effectLst/>
                </c:spPr>
                <c:invertIfNegative val="0"/>
                <c:cat>
                  <c:numRef>
                    <c:extLst xmlns:c15="http://schemas.microsoft.com/office/drawing/2012/chart">
                      <c:ext xmlns:c15="http://schemas.microsoft.com/office/drawing/2012/chart" uri="{02D57815-91ED-43cb-92C2-25804820EDAC}">
                        <c15:formulaRef>
                          <c15:sqref>'točke 4.1 b'!$A$3:$A$23</c15:sqref>
                        </c15:formulaRef>
                      </c:ext>
                    </c:extLst>
                    <c:numCache>
                      <c:formatCode>General</c:formatCode>
                      <c:ptCount val="21"/>
                      <c:pt idx="0">
                        <c:v>1</c:v>
                      </c:pt>
                      <c:pt idx="1">
                        <c:v>2</c:v>
                      </c:pt>
                      <c:pt idx="2">
                        <c:v>4</c:v>
                      </c:pt>
                      <c:pt idx="3">
                        <c:v>5</c:v>
                      </c:pt>
                      <c:pt idx="4">
                        <c:v>6</c:v>
                      </c:pt>
                      <c:pt idx="5">
                        <c:v>7</c:v>
                      </c:pt>
                      <c:pt idx="6">
                        <c:v>8</c:v>
                      </c:pt>
                      <c:pt idx="7">
                        <c:v>9</c:v>
                      </c:pt>
                      <c:pt idx="8">
                        <c:v>10</c:v>
                      </c:pt>
                      <c:pt idx="9">
                        <c:v>11</c:v>
                      </c:pt>
                      <c:pt idx="10">
                        <c:v>12</c:v>
                      </c:pt>
                      <c:pt idx="11">
                        <c:v>13</c:v>
                      </c:pt>
                      <c:pt idx="12">
                        <c:v>14</c:v>
                      </c:pt>
                      <c:pt idx="13">
                        <c:v>15</c:v>
                      </c:pt>
                      <c:pt idx="14">
                        <c:v>16</c:v>
                      </c:pt>
                      <c:pt idx="15">
                        <c:v>17</c:v>
                      </c:pt>
                      <c:pt idx="16">
                        <c:v>18</c:v>
                      </c:pt>
                      <c:pt idx="17">
                        <c:v>19</c:v>
                      </c:pt>
                      <c:pt idx="18">
                        <c:v>20</c:v>
                      </c:pt>
                      <c:pt idx="19">
                        <c:v>21</c:v>
                      </c:pt>
                      <c:pt idx="20">
                        <c:v>22</c:v>
                      </c:pt>
                    </c:numCache>
                  </c:numRef>
                </c:cat>
                <c:val>
                  <c:numRef>
                    <c:extLst xmlns:c15="http://schemas.microsoft.com/office/drawing/2012/chart">
                      <c:ext xmlns:c15="http://schemas.microsoft.com/office/drawing/2012/chart" uri="{02D57815-91ED-43cb-92C2-25804820EDAC}">
                        <c15:formulaRef>
                          <c15:sqref>'točke 4.1 b'!$F$3:$F$23</c15:sqref>
                        </c15:formulaRef>
                      </c:ext>
                    </c:extLst>
                    <c:numCache>
                      <c:formatCode>0</c:formatCode>
                      <c:ptCount val="21"/>
                      <c:pt idx="0">
                        <c:v>3.4867256637168142</c:v>
                      </c:pt>
                      <c:pt idx="1">
                        <c:v>2.9698996655518393</c:v>
                      </c:pt>
                      <c:pt idx="2">
                        <c:v>2.8</c:v>
                      </c:pt>
                      <c:pt idx="3">
                        <c:v>2.5769230769230771</c:v>
                      </c:pt>
                      <c:pt idx="4">
                        <c:v>4.233160621761658</c:v>
                      </c:pt>
                      <c:pt idx="5">
                        <c:v>3</c:v>
                      </c:pt>
                      <c:pt idx="6">
                        <c:v>4.8421052631578947</c:v>
                      </c:pt>
                      <c:pt idx="7">
                        <c:v>3.7468354430379747</c:v>
                      </c:pt>
                      <c:pt idx="8">
                        <c:v>4.9333333333333336</c:v>
                      </c:pt>
                      <c:pt idx="9">
                        <c:v>3.8809523809523809</c:v>
                      </c:pt>
                      <c:pt idx="10">
                        <c:v>4.9000000000000004</c:v>
                      </c:pt>
                      <c:pt idx="11">
                        <c:v>3.1428571428571428</c:v>
                      </c:pt>
                      <c:pt idx="12">
                        <c:v>4.333333333333333</c:v>
                      </c:pt>
                      <c:pt idx="13">
                        <c:v>4.7894736842105265</c:v>
                      </c:pt>
                      <c:pt idx="14">
                        <c:v>5</c:v>
                      </c:pt>
                      <c:pt idx="15">
                        <c:v>4.666666666666667</c:v>
                      </c:pt>
                      <c:pt idx="16">
                        <c:v>4.5</c:v>
                      </c:pt>
                      <c:pt idx="17">
                        <c:v>4.3589743589743586</c:v>
                      </c:pt>
                      <c:pt idx="18">
                        <c:v>4.8235294117647056</c:v>
                      </c:pt>
                      <c:pt idx="19">
                        <c:v>4.5789473684210522</c:v>
                      </c:pt>
                      <c:pt idx="20">
                        <c:v>3.2222222222222223</c:v>
                      </c:pt>
                    </c:numCache>
                  </c:numRef>
                </c:val>
                <c:extLst xmlns:c15="http://schemas.microsoft.com/office/drawing/2012/chart">
                  <c:ext xmlns:c16="http://schemas.microsoft.com/office/drawing/2014/chart" uri="{C3380CC4-5D6E-409C-BE32-E72D297353CC}">
                    <c16:uniqueId val="{00000004-6EF2-4DF5-A8E9-17CA37CE5D1E}"/>
                  </c:ext>
                </c:extLst>
              </c15:ser>
            </c15:filteredBarSeries>
            <c15:filteredBarSeries>
              <c15:ser>
                <c:idx val="6"/>
                <c:order val="6"/>
                <c:tx>
                  <c:strRef>
                    <c:extLst xmlns:c15="http://schemas.microsoft.com/office/drawing/2012/chart">
                      <c:ext xmlns:c15="http://schemas.microsoft.com/office/drawing/2012/chart" uri="{02D57815-91ED-43cb-92C2-25804820EDAC}">
                        <c15:formulaRef>
                          <c15:sqref>'točke 4.1 b'!$H$2</c15:sqref>
                        </c15:formulaRef>
                      </c:ext>
                    </c:extLst>
                    <c:strCache>
                      <c:ptCount val="1"/>
                      <c:pt idx="0">
                        <c:v> TNP</c:v>
                      </c:pt>
                    </c:strCache>
                  </c:strRef>
                </c:tx>
                <c:spPr>
                  <a:solidFill>
                    <a:srgbClr val="00FF00"/>
                  </a:solidFill>
                  <a:ln>
                    <a:noFill/>
                  </a:ln>
                  <a:effectLst/>
                </c:spPr>
                <c:invertIfNegative val="0"/>
                <c:cat>
                  <c:numRef>
                    <c:extLst xmlns:c15="http://schemas.microsoft.com/office/drawing/2012/chart">
                      <c:ext xmlns:c15="http://schemas.microsoft.com/office/drawing/2012/chart" uri="{02D57815-91ED-43cb-92C2-25804820EDAC}">
                        <c15:formulaRef>
                          <c15:sqref>'točke 4.1 b'!$A$3:$A$23</c15:sqref>
                        </c15:formulaRef>
                      </c:ext>
                    </c:extLst>
                    <c:numCache>
                      <c:formatCode>General</c:formatCode>
                      <c:ptCount val="21"/>
                      <c:pt idx="0">
                        <c:v>1</c:v>
                      </c:pt>
                      <c:pt idx="1">
                        <c:v>2</c:v>
                      </c:pt>
                      <c:pt idx="2">
                        <c:v>4</c:v>
                      </c:pt>
                      <c:pt idx="3">
                        <c:v>5</c:v>
                      </c:pt>
                      <c:pt idx="4">
                        <c:v>6</c:v>
                      </c:pt>
                      <c:pt idx="5">
                        <c:v>7</c:v>
                      </c:pt>
                      <c:pt idx="6">
                        <c:v>8</c:v>
                      </c:pt>
                      <c:pt idx="7">
                        <c:v>9</c:v>
                      </c:pt>
                      <c:pt idx="8">
                        <c:v>10</c:v>
                      </c:pt>
                      <c:pt idx="9">
                        <c:v>11</c:v>
                      </c:pt>
                      <c:pt idx="10">
                        <c:v>12</c:v>
                      </c:pt>
                      <c:pt idx="11">
                        <c:v>13</c:v>
                      </c:pt>
                      <c:pt idx="12">
                        <c:v>14</c:v>
                      </c:pt>
                      <c:pt idx="13">
                        <c:v>15</c:v>
                      </c:pt>
                      <c:pt idx="14">
                        <c:v>16</c:v>
                      </c:pt>
                      <c:pt idx="15">
                        <c:v>17</c:v>
                      </c:pt>
                      <c:pt idx="16">
                        <c:v>18</c:v>
                      </c:pt>
                      <c:pt idx="17">
                        <c:v>19</c:v>
                      </c:pt>
                      <c:pt idx="18">
                        <c:v>20</c:v>
                      </c:pt>
                      <c:pt idx="19">
                        <c:v>21</c:v>
                      </c:pt>
                      <c:pt idx="20">
                        <c:v>22</c:v>
                      </c:pt>
                    </c:numCache>
                  </c:numRef>
                </c:cat>
                <c:val>
                  <c:numRef>
                    <c:extLst xmlns:c15="http://schemas.microsoft.com/office/drawing/2012/chart">
                      <c:ext xmlns:c15="http://schemas.microsoft.com/office/drawing/2012/chart" uri="{02D57815-91ED-43cb-92C2-25804820EDAC}">
                        <c15:formulaRef>
                          <c15:sqref>'točke 4.1 b'!$H$3:$H$23</c15:sqref>
                        </c15:formulaRef>
                      </c:ext>
                    </c:extLst>
                    <c:numCache>
                      <c:formatCode>General</c:formatCode>
                      <c:ptCount val="21"/>
                      <c:pt idx="3" formatCode="0">
                        <c:v>0</c:v>
                      </c:pt>
                      <c:pt idx="4" formatCode="0">
                        <c:v>0.20725388601036268</c:v>
                      </c:pt>
                      <c:pt idx="5" formatCode="0">
                        <c:v>0.16949152542372881</c:v>
                      </c:pt>
                      <c:pt idx="6" formatCode="0">
                        <c:v>0</c:v>
                      </c:pt>
                      <c:pt idx="7" formatCode="0">
                        <c:v>0</c:v>
                      </c:pt>
                      <c:pt idx="8" formatCode="0">
                        <c:v>0</c:v>
                      </c:pt>
                      <c:pt idx="9" formatCode="0">
                        <c:v>0</c:v>
                      </c:pt>
                      <c:pt idx="10" formatCode="0">
                        <c:v>0</c:v>
                      </c:pt>
                      <c:pt idx="11" formatCode="0">
                        <c:v>0</c:v>
                      </c:pt>
                      <c:pt idx="12" formatCode="0">
                        <c:v>0.33333333333333331</c:v>
                      </c:pt>
                      <c:pt idx="13" formatCode="0">
                        <c:v>0</c:v>
                      </c:pt>
                      <c:pt idx="14" formatCode="0">
                        <c:v>1.5</c:v>
                      </c:pt>
                      <c:pt idx="15" formatCode="0">
                        <c:v>0</c:v>
                      </c:pt>
                      <c:pt idx="16" formatCode="0">
                        <c:v>0</c:v>
                      </c:pt>
                      <c:pt idx="17" formatCode="0">
                        <c:v>0.25641025641025639</c:v>
                      </c:pt>
                      <c:pt idx="18" formatCode="0">
                        <c:v>2.3529411764705883</c:v>
                      </c:pt>
                      <c:pt idx="19" formatCode="0">
                        <c:v>0.52631578947368418</c:v>
                      </c:pt>
                      <c:pt idx="20" formatCode="0">
                        <c:v>1</c:v>
                      </c:pt>
                    </c:numCache>
                  </c:numRef>
                </c:val>
                <c:extLst xmlns:c15="http://schemas.microsoft.com/office/drawing/2012/chart">
                  <c:ext xmlns:c16="http://schemas.microsoft.com/office/drawing/2014/chart" uri="{C3380CC4-5D6E-409C-BE32-E72D297353CC}">
                    <c16:uniqueId val="{00000006-6EF2-4DF5-A8E9-17CA37CE5D1E}"/>
                  </c:ext>
                </c:extLst>
              </c15:ser>
            </c15:filteredBarSeries>
          </c:ext>
        </c:extLst>
      </c:barChart>
      <c:catAx>
        <c:axId val="505054888"/>
        <c:scaling>
          <c:orientation val="minMax"/>
        </c:scaling>
        <c:delete val="0"/>
        <c:axPos val="b"/>
        <c:title>
          <c:tx>
            <c:rich>
              <a:bodyPr rot="0" spcFirstLastPara="1" vertOverflow="ellipsis" vert="horz" wrap="square" anchor="ctr" anchorCtr="1"/>
              <a:lstStyle/>
              <a:p>
                <a:pPr>
                  <a:defRPr sz="900" b="0" i="0" u="none" strike="noStrike" kern="1200" cap="all" baseline="0">
                    <a:solidFill>
                      <a:schemeClr val="tx1">
                        <a:lumMod val="65000"/>
                        <a:lumOff val="35000"/>
                      </a:schemeClr>
                    </a:solidFill>
                    <a:latin typeface="+mn-lt"/>
                    <a:ea typeface="+mn-ea"/>
                    <a:cs typeface="+mn-cs"/>
                  </a:defRPr>
                </a:pPr>
                <a:r>
                  <a:rPr lang="sl-SI" dirty="0" smtClean="0"/>
                  <a:t>Javni razpis </a:t>
                </a:r>
                <a:endParaRPr lang="sl-SI" dirty="0"/>
              </a:p>
            </c:rich>
          </c:tx>
          <c:overlay val="0"/>
          <c:spPr>
            <a:noFill/>
            <a:ln>
              <a:noFill/>
            </a:ln>
            <a:effectLst/>
          </c:spPr>
          <c:txPr>
            <a:bodyPr rot="0" spcFirstLastPara="1" vertOverflow="ellipsis" vert="horz" wrap="square" anchor="ctr" anchorCtr="1"/>
            <a:lstStyle/>
            <a:p>
              <a:pPr>
                <a:defRPr sz="900" b="0" i="0" u="none" strike="noStrike" kern="1200" cap="all" baseline="0">
                  <a:solidFill>
                    <a:schemeClr val="tx1">
                      <a:lumMod val="65000"/>
                      <a:lumOff val="35000"/>
                    </a:schemeClr>
                  </a:solidFill>
                  <a:latin typeface="+mn-lt"/>
                  <a:ea typeface="+mn-ea"/>
                  <a:cs typeface="+mn-cs"/>
                </a:defRPr>
              </a:pPr>
              <a:endParaRPr lang="sl-SI"/>
            </a:p>
          </c:txPr>
        </c:title>
        <c:numFmt formatCode="General" sourceLinked="1"/>
        <c:majorTickMark val="none"/>
        <c:minorTickMark val="none"/>
        <c:tickLblPos val="nextTo"/>
        <c:spPr>
          <a:noFill/>
          <a:ln w="9525" cap="flat" cmpd="sng" algn="ctr">
            <a:solidFill>
              <a:schemeClr val="tx1">
                <a:lumMod val="25000"/>
                <a:lumOff val="75000"/>
              </a:schemeClr>
            </a:solidFill>
            <a:round/>
            <a:headEnd type="none" w="sm" len="sm"/>
            <a:tailEnd type="none" w="sm" len="sm"/>
          </a:ln>
          <a:effectLst/>
        </c:spPr>
        <c:txPr>
          <a:bodyPr rot="-540000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l-SI"/>
          </a:p>
        </c:txPr>
        <c:crossAx val="505056064"/>
        <c:crosses val="autoZero"/>
        <c:auto val="1"/>
        <c:lblAlgn val="ctr"/>
        <c:lblOffset val="100"/>
        <c:noMultiLvlLbl val="0"/>
      </c:catAx>
      <c:valAx>
        <c:axId val="505056064"/>
        <c:scaling>
          <c:orientation val="minMax"/>
          <c:max val="30"/>
        </c:scaling>
        <c:delete val="0"/>
        <c:axPos val="l"/>
        <c:majorGridlines>
          <c:spPr>
            <a:ln w="9525" cap="flat" cmpd="sng" algn="ctr">
              <a:gradFill>
                <a:gsLst>
                  <a:gs pos="0">
                    <a:schemeClr val="tx1">
                      <a:lumMod val="5000"/>
                      <a:lumOff val="95000"/>
                    </a:schemeClr>
                  </a:gs>
                  <a:gs pos="100000">
                    <a:schemeClr val="tx1">
                      <a:lumMod val="15000"/>
                      <a:lumOff val="85000"/>
                    </a:schemeClr>
                  </a:gs>
                </a:gsLst>
                <a:lin ang="5400000" scaled="0"/>
              </a:gradFill>
              <a:round/>
            </a:ln>
            <a:effectLst/>
          </c:spPr>
        </c:majorGridlines>
        <c:title>
          <c:tx>
            <c:rich>
              <a:bodyPr rot="-5400000" spcFirstLastPara="1" vertOverflow="ellipsis" vert="horz" wrap="square" anchor="ctr" anchorCtr="1"/>
              <a:lstStyle/>
              <a:p>
                <a:pPr>
                  <a:defRPr sz="900" b="0" i="0" u="none" strike="noStrike" kern="1200" cap="all" baseline="0">
                    <a:solidFill>
                      <a:schemeClr val="tx1">
                        <a:lumMod val="65000"/>
                        <a:lumOff val="35000"/>
                      </a:schemeClr>
                    </a:solidFill>
                    <a:latin typeface="+mn-lt"/>
                    <a:ea typeface="+mn-ea"/>
                    <a:cs typeface="+mn-cs"/>
                  </a:defRPr>
                </a:pPr>
                <a:r>
                  <a:rPr lang="sl-SI"/>
                  <a:t>povprečno število točk / vlogo</a:t>
                </a:r>
              </a:p>
            </c:rich>
          </c:tx>
          <c:layout>
            <c:manualLayout>
              <c:xMode val="edge"/>
              <c:yMode val="edge"/>
              <c:x val="0"/>
              <c:y val="0.19509184622539139"/>
            </c:manualLayout>
          </c:layout>
          <c:overlay val="0"/>
          <c:spPr>
            <a:noFill/>
            <a:ln>
              <a:noFill/>
            </a:ln>
            <a:effectLst/>
          </c:spPr>
          <c:txPr>
            <a:bodyPr rot="-5400000" spcFirstLastPara="1" vertOverflow="ellipsis" vert="horz" wrap="square" anchor="ctr" anchorCtr="1"/>
            <a:lstStyle/>
            <a:p>
              <a:pPr>
                <a:defRPr sz="900" b="0" i="0" u="none" strike="noStrike" kern="1200" cap="all" baseline="0">
                  <a:solidFill>
                    <a:schemeClr val="tx1">
                      <a:lumMod val="65000"/>
                      <a:lumOff val="35000"/>
                    </a:schemeClr>
                  </a:solidFill>
                  <a:latin typeface="+mn-lt"/>
                  <a:ea typeface="+mn-ea"/>
                  <a:cs typeface="+mn-cs"/>
                </a:defRPr>
              </a:pPr>
              <a:endParaRPr lang="sl-SI"/>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l-SI"/>
          </a:p>
        </c:txPr>
        <c:crossAx val="505054888"/>
        <c:crosses val="autoZero"/>
        <c:crossBetween val="between"/>
        <c:majorUnit val="5"/>
      </c:valAx>
      <c:spPr>
        <a:noFill/>
        <a:ln>
          <a:noFill/>
        </a:ln>
        <a:effectLst/>
      </c:spPr>
    </c:plotArea>
    <c:legend>
      <c:legendPos val="b"/>
      <c:layout>
        <c:manualLayout>
          <c:xMode val="edge"/>
          <c:yMode val="edge"/>
          <c:x val="0.16071601072784616"/>
          <c:y val="0.12180163012093916"/>
          <c:w val="0.68616344786961891"/>
          <c:h val="0.10381820647961557"/>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l-SI"/>
        </a:p>
      </c:txPr>
    </c:legend>
    <c:plotVisOnly val="1"/>
    <c:dispBlanksAs val="gap"/>
    <c:showDLblsOverMax val="0"/>
  </c:chart>
  <c:spPr>
    <a:noFill/>
    <a:ln>
      <a:noFill/>
    </a:ln>
    <a:effectLst/>
  </c:spPr>
  <c:txPr>
    <a:bodyPr/>
    <a:lstStyle/>
    <a:p>
      <a:pPr>
        <a:defRPr/>
      </a:pPr>
      <a:endParaRPr lang="sl-SI"/>
    </a:p>
  </c:txPr>
  <c:externalData r:id="rId4">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l-SI"/>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800" b="1" i="0" u="none" strike="noStrike" kern="1200" cap="all" spc="50" baseline="0">
                <a:solidFill>
                  <a:schemeClr val="tx1">
                    <a:lumMod val="65000"/>
                    <a:lumOff val="35000"/>
                  </a:schemeClr>
                </a:solidFill>
                <a:latin typeface="+mn-lt"/>
                <a:ea typeface="+mn-ea"/>
                <a:cs typeface="+mn-cs"/>
              </a:defRPr>
            </a:pPr>
            <a:r>
              <a:rPr lang="sl-SI" sz="1400" cap="none" baseline="0" dirty="0"/>
              <a:t>O</a:t>
            </a:r>
            <a:r>
              <a:rPr lang="sl-SI" sz="1400" cap="none" baseline="0" dirty="0" smtClean="0"/>
              <a:t>dobrene </a:t>
            </a:r>
            <a:r>
              <a:rPr lang="sl-SI" sz="1400" cap="none" baseline="0" dirty="0"/>
              <a:t>vloge </a:t>
            </a:r>
            <a:r>
              <a:rPr lang="sl-SI" sz="1400" cap="none" baseline="0" dirty="0" err="1" smtClean="0"/>
              <a:t>podukrep</a:t>
            </a:r>
            <a:r>
              <a:rPr lang="sl-SI" sz="1400" cap="none" baseline="0" dirty="0" smtClean="0"/>
              <a:t> M04.1, </a:t>
            </a:r>
            <a:r>
              <a:rPr lang="sl-SI" sz="1400" cap="none" baseline="0" dirty="0" smtClean="0">
                <a:solidFill>
                  <a:srgbClr val="C00000"/>
                </a:solidFill>
              </a:rPr>
              <a:t>sklop B</a:t>
            </a:r>
            <a:endParaRPr lang="sl-SI" sz="1400" cap="none" baseline="0" dirty="0">
              <a:solidFill>
                <a:srgbClr val="C00000"/>
              </a:solidFill>
            </a:endParaRPr>
          </a:p>
        </c:rich>
      </c:tx>
      <c:overlay val="0"/>
      <c:spPr>
        <a:noFill/>
        <a:ln>
          <a:noFill/>
        </a:ln>
        <a:effectLst/>
      </c:spPr>
    </c:title>
    <c:autoTitleDeleted val="0"/>
    <c:plotArea>
      <c:layout>
        <c:manualLayout>
          <c:layoutTarget val="inner"/>
          <c:xMode val="edge"/>
          <c:yMode val="edge"/>
          <c:x val="0.11250252124268645"/>
          <c:y val="0.12000687758189436"/>
          <c:w val="0.88714606230565018"/>
          <c:h val="0.70165066039861446"/>
        </c:manualLayout>
      </c:layout>
      <c:barChart>
        <c:barDir val="col"/>
        <c:grouping val="stacked"/>
        <c:varyColors val="0"/>
        <c:ser>
          <c:idx val="2"/>
          <c:order val="2"/>
          <c:tx>
            <c:strRef>
              <c:f>'točke 4.1 b'!$D$2</c:f>
              <c:strCache>
                <c:ptCount val="1"/>
                <c:pt idx="0">
                  <c:v> GEOGRAFSKI VIDIK</c:v>
                </c:pt>
              </c:strCache>
            </c:strRef>
          </c:tx>
          <c:spPr>
            <a:solidFill>
              <a:srgbClr val="FFC000"/>
            </a:solidFill>
            <a:ln>
              <a:noFill/>
            </a:ln>
            <a:effectLst/>
          </c:spPr>
          <c:invertIfNegative val="0"/>
          <c:dLbls>
            <c:dLbl>
              <c:idx val="4"/>
              <c:layout>
                <c:manualLayout>
                  <c:x val="-4.1191407919221266E-17"/>
                  <c:y val="1.0994293035425599E-2"/>
                </c:manualLayout>
              </c:layout>
              <c:spPr>
                <a:noFill/>
                <a:ln>
                  <a:noFill/>
                </a:ln>
                <a:effectLst/>
              </c:spPr>
              <c:txPr>
                <a:bodyPr rot="0" spcFirstLastPara="1" vertOverflow="ellipsis" vert="horz" wrap="square" lIns="38100" tIns="7200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endParaRPr lang="sl-SI"/>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3.0698774752282568E-2"/>
                      <c:h val="0.10192417982673506"/>
                    </c:manualLayout>
                  </c15:layout>
                </c:ext>
                <c:ext xmlns:c16="http://schemas.microsoft.com/office/drawing/2014/chart" uri="{C3380CC4-5D6E-409C-BE32-E72D297353CC}">
                  <c16:uniqueId val="{00000000-5D60-45B2-8E13-D01F96D8ACD0}"/>
                </c:ext>
              </c:extLst>
            </c:dLbl>
            <c:dLbl>
              <c:idx val="10"/>
              <c:delete val="1"/>
              <c:extLst>
                <c:ext xmlns:c15="http://schemas.microsoft.com/office/drawing/2012/chart" uri="{CE6537A1-D6FC-4f65-9D91-7224C49458BB}"/>
                <c:ext xmlns:c16="http://schemas.microsoft.com/office/drawing/2014/chart" uri="{C3380CC4-5D6E-409C-BE32-E72D297353CC}">
                  <c16:uniqueId val="{00000001-5D60-45B2-8E13-D01F96D8ACD0}"/>
                </c:ext>
              </c:extLst>
            </c:dLbl>
            <c:dLbl>
              <c:idx val="15"/>
              <c:delete val="1"/>
              <c:extLst>
                <c:ext xmlns:c15="http://schemas.microsoft.com/office/drawing/2012/chart" uri="{CE6537A1-D6FC-4f65-9D91-7224C49458BB}"/>
                <c:ext xmlns:c16="http://schemas.microsoft.com/office/drawing/2014/chart" uri="{C3380CC4-5D6E-409C-BE32-E72D297353CC}">
                  <c16:uniqueId val="{00000002-5D60-45B2-8E13-D01F96D8ACD0}"/>
                </c:ext>
              </c:extLst>
            </c:dLbl>
            <c:spPr>
              <a:noFill/>
              <a:ln>
                <a:noFill/>
              </a:ln>
              <a:effectLst/>
            </c:spPr>
            <c:txPr>
              <a:bodyPr rot="0" spcFirstLastPara="1" vertOverflow="ellipsis" vert="horz" wrap="square" lIns="38100" tIns="7200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sl-SI"/>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a:solidFill>
                        <a:schemeClr val="tx1">
                          <a:lumMod val="35000"/>
                          <a:lumOff val="65000"/>
                        </a:schemeClr>
                      </a:solidFill>
                    </a:ln>
                    <a:effectLst/>
                  </c:spPr>
                </c15:leaderLines>
              </c:ext>
            </c:extLst>
          </c:dLbls>
          <c:cat>
            <c:numRef>
              <c:f>'točke 4.1 b'!$A$3:$A$23</c:f>
              <c:numCache>
                <c:formatCode>General</c:formatCode>
                <c:ptCount val="21"/>
                <c:pt idx="0">
                  <c:v>1</c:v>
                </c:pt>
                <c:pt idx="1">
                  <c:v>2</c:v>
                </c:pt>
                <c:pt idx="2">
                  <c:v>4</c:v>
                </c:pt>
                <c:pt idx="3">
                  <c:v>5</c:v>
                </c:pt>
                <c:pt idx="4">
                  <c:v>6</c:v>
                </c:pt>
                <c:pt idx="5">
                  <c:v>7</c:v>
                </c:pt>
                <c:pt idx="6">
                  <c:v>8</c:v>
                </c:pt>
                <c:pt idx="7">
                  <c:v>9</c:v>
                </c:pt>
                <c:pt idx="8">
                  <c:v>10</c:v>
                </c:pt>
                <c:pt idx="9">
                  <c:v>11</c:v>
                </c:pt>
                <c:pt idx="10">
                  <c:v>12</c:v>
                </c:pt>
                <c:pt idx="11">
                  <c:v>13</c:v>
                </c:pt>
                <c:pt idx="12">
                  <c:v>14</c:v>
                </c:pt>
                <c:pt idx="13">
                  <c:v>15</c:v>
                </c:pt>
                <c:pt idx="14">
                  <c:v>16</c:v>
                </c:pt>
                <c:pt idx="15">
                  <c:v>17</c:v>
                </c:pt>
                <c:pt idx="16">
                  <c:v>18</c:v>
                </c:pt>
                <c:pt idx="17">
                  <c:v>19</c:v>
                </c:pt>
                <c:pt idx="18">
                  <c:v>20</c:v>
                </c:pt>
                <c:pt idx="19">
                  <c:v>21</c:v>
                </c:pt>
                <c:pt idx="20">
                  <c:v>22</c:v>
                </c:pt>
              </c:numCache>
            </c:numRef>
          </c:cat>
          <c:val>
            <c:numRef>
              <c:f>'točke 4.1 b'!$D$3:$D$23</c:f>
              <c:numCache>
                <c:formatCode>0</c:formatCode>
                <c:ptCount val="21"/>
                <c:pt idx="0">
                  <c:v>1.9646017699115044</c:v>
                </c:pt>
                <c:pt idx="1">
                  <c:v>3.367892976588629</c:v>
                </c:pt>
                <c:pt idx="2">
                  <c:v>4.666666666666667</c:v>
                </c:pt>
                <c:pt idx="3">
                  <c:v>1.2692307692307692</c:v>
                </c:pt>
                <c:pt idx="4">
                  <c:v>4.0932642487046635</c:v>
                </c:pt>
                <c:pt idx="5">
                  <c:v>3.5593220338983049</c:v>
                </c:pt>
                <c:pt idx="6">
                  <c:v>2.3684210526315788</c:v>
                </c:pt>
                <c:pt idx="7">
                  <c:v>2.0126582278481013</c:v>
                </c:pt>
                <c:pt idx="8">
                  <c:v>2.3333333333333335</c:v>
                </c:pt>
                <c:pt idx="9">
                  <c:v>2.3571428571428572</c:v>
                </c:pt>
                <c:pt idx="10">
                  <c:v>0.15</c:v>
                </c:pt>
                <c:pt idx="11">
                  <c:v>1.7142857142857142</c:v>
                </c:pt>
                <c:pt idx="12">
                  <c:v>1.6</c:v>
                </c:pt>
                <c:pt idx="13">
                  <c:v>1.9210526315789473</c:v>
                </c:pt>
                <c:pt idx="14">
                  <c:v>3.55</c:v>
                </c:pt>
                <c:pt idx="15">
                  <c:v>0</c:v>
                </c:pt>
                <c:pt idx="16">
                  <c:v>2</c:v>
                </c:pt>
                <c:pt idx="17">
                  <c:v>2.5128205128205128</c:v>
                </c:pt>
                <c:pt idx="18">
                  <c:v>4.8235294117647056</c:v>
                </c:pt>
                <c:pt idx="19">
                  <c:v>4.4736842105263159</c:v>
                </c:pt>
                <c:pt idx="20">
                  <c:v>3.1111111111111112</c:v>
                </c:pt>
              </c:numCache>
            </c:numRef>
          </c:val>
          <c:extLst>
            <c:ext xmlns:c16="http://schemas.microsoft.com/office/drawing/2014/chart" uri="{C3380CC4-5D6E-409C-BE32-E72D297353CC}">
              <c16:uniqueId val="{00000002-6EF2-4DF5-A8E9-17CA37CE5D1E}"/>
            </c:ext>
          </c:extLst>
        </c:ser>
        <c:dLbls>
          <c:showLegendKey val="0"/>
          <c:showVal val="0"/>
          <c:showCatName val="0"/>
          <c:showSerName val="0"/>
          <c:showPercent val="0"/>
          <c:showBubbleSize val="0"/>
        </c:dLbls>
        <c:gapWidth val="50"/>
        <c:overlap val="100"/>
        <c:axId val="505054104"/>
        <c:axId val="505056848"/>
        <c:extLst>
          <c:ext xmlns:c15="http://schemas.microsoft.com/office/drawing/2012/chart" uri="{02D57815-91ED-43cb-92C2-25804820EDAC}">
            <c15:filteredBarSeries>
              <c15:ser>
                <c:idx val="8"/>
                <c:order val="0"/>
                <c:tx>
                  <c:strRef>
                    <c:extLst>
                      <c:ext uri="{02D57815-91ED-43cb-92C2-25804820EDAC}">
                        <c15:formulaRef>
                          <c15:sqref>'točke 4.1 b'!$B$2</c15:sqref>
                        </c15:formulaRef>
                      </c:ext>
                    </c:extLst>
                    <c:strCache>
                      <c:ptCount val="1"/>
                      <c:pt idx="0">
                        <c:v>EKONOMSKI VIDIK</c:v>
                      </c:pt>
                    </c:strCache>
                  </c:strRef>
                </c:tx>
                <c:spPr>
                  <a:solidFill>
                    <a:srgbClr val="3AB075"/>
                  </a:solidFill>
                  <a:ln>
                    <a:noFill/>
                  </a:ln>
                  <a:effectLst/>
                </c:spPr>
                <c:invertIfNegative val="0"/>
                <c:cat>
                  <c:numRef>
                    <c:extLst>
                      <c:ext uri="{02D57815-91ED-43cb-92C2-25804820EDAC}">
                        <c15:formulaRef>
                          <c15:sqref>'točke 4.1 b'!$A$3:$A$23</c15:sqref>
                        </c15:formulaRef>
                      </c:ext>
                    </c:extLst>
                    <c:numCache>
                      <c:formatCode>General</c:formatCode>
                      <c:ptCount val="21"/>
                      <c:pt idx="0">
                        <c:v>1</c:v>
                      </c:pt>
                      <c:pt idx="1">
                        <c:v>2</c:v>
                      </c:pt>
                      <c:pt idx="2">
                        <c:v>4</c:v>
                      </c:pt>
                      <c:pt idx="3">
                        <c:v>5</c:v>
                      </c:pt>
                      <c:pt idx="4">
                        <c:v>6</c:v>
                      </c:pt>
                      <c:pt idx="5">
                        <c:v>7</c:v>
                      </c:pt>
                      <c:pt idx="6">
                        <c:v>8</c:v>
                      </c:pt>
                      <c:pt idx="7">
                        <c:v>9</c:v>
                      </c:pt>
                      <c:pt idx="8">
                        <c:v>10</c:v>
                      </c:pt>
                      <c:pt idx="9">
                        <c:v>11</c:v>
                      </c:pt>
                      <c:pt idx="10">
                        <c:v>12</c:v>
                      </c:pt>
                      <c:pt idx="11">
                        <c:v>13</c:v>
                      </c:pt>
                      <c:pt idx="12">
                        <c:v>14</c:v>
                      </c:pt>
                      <c:pt idx="13">
                        <c:v>15</c:v>
                      </c:pt>
                      <c:pt idx="14">
                        <c:v>16</c:v>
                      </c:pt>
                      <c:pt idx="15">
                        <c:v>17</c:v>
                      </c:pt>
                      <c:pt idx="16">
                        <c:v>18</c:v>
                      </c:pt>
                      <c:pt idx="17">
                        <c:v>19</c:v>
                      </c:pt>
                      <c:pt idx="18">
                        <c:v>20</c:v>
                      </c:pt>
                      <c:pt idx="19">
                        <c:v>21</c:v>
                      </c:pt>
                      <c:pt idx="20">
                        <c:v>22</c:v>
                      </c:pt>
                    </c:numCache>
                  </c:numRef>
                </c:cat>
                <c:val>
                  <c:numRef>
                    <c:extLst>
                      <c:ext uri="{02D57815-91ED-43cb-92C2-25804820EDAC}">
                        <c15:formulaRef>
                          <c15:sqref>'točke 4.1 b'!$B$3:$B$23</c15:sqref>
                        </c15:formulaRef>
                      </c:ext>
                    </c:extLst>
                    <c:numCache>
                      <c:formatCode>0</c:formatCode>
                      <c:ptCount val="21"/>
                      <c:pt idx="0">
                        <c:v>19.907079646017699</c:v>
                      </c:pt>
                      <c:pt idx="1">
                        <c:v>22.394648829431439</c:v>
                      </c:pt>
                      <c:pt idx="2">
                        <c:v>19.399999999999999</c:v>
                      </c:pt>
                      <c:pt idx="3">
                        <c:v>22.46153846153846</c:v>
                      </c:pt>
                      <c:pt idx="4">
                        <c:v>23.238341968911918</c:v>
                      </c:pt>
                      <c:pt idx="5">
                        <c:v>18.915254237288135</c:v>
                      </c:pt>
                      <c:pt idx="6">
                        <c:v>25.289473684210527</c:v>
                      </c:pt>
                      <c:pt idx="7">
                        <c:v>21.063291139240505</c:v>
                      </c:pt>
                      <c:pt idx="8">
                        <c:v>28.366666666666667</c:v>
                      </c:pt>
                      <c:pt idx="9">
                        <c:v>23.166666666666668</c:v>
                      </c:pt>
                      <c:pt idx="10">
                        <c:v>14.3</c:v>
                      </c:pt>
                      <c:pt idx="11">
                        <c:v>19.857142857142858</c:v>
                      </c:pt>
                      <c:pt idx="12">
                        <c:v>25.8</c:v>
                      </c:pt>
                      <c:pt idx="13">
                        <c:v>26.789473684210527</c:v>
                      </c:pt>
                      <c:pt idx="14">
                        <c:v>28.6</c:v>
                      </c:pt>
                      <c:pt idx="15">
                        <c:v>24.333333333333332</c:v>
                      </c:pt>
                      <c:pt idx="16">
                        <c:v>23.333333333333332</c:v>
                      </c:pt>
                      <c:pt idx="17">
                        <c:v>25.717948717948719</c:v>
                      </c:pt>
                      <c:pt idx="18">
                        <c:v>29</c:v>
                      </c:pt>
                      <c:pt idx="19">
                        <c:v>27.789473684210527</c:v>
                      </c:pt>
                      <c:pt idx="20">
                        <c:v>23.666666666666668</c:v>
                      </c:pt>
                    </c:numCache>
                  </c:numRef>
                </c:val>
                <c:extLst>
                  <c:ext xmlns:c16="http://schemas.microsoft.com/office/drawing/2014/chart" uri="{C3380CC4-5D6E-409C-BE32-E72D297353CC}">
                    <c16:uniqueId val="{00000000-6EF2-4DF5-A8E9-17CA37CE5D1E}"/>
                  </c:ext>
                </c:extLst>
              </c15:ser>
            </c15:filteredBarSeries>
            <c15:filteredBarSeries>
              <c15:ser>
                <c:idx val="1"/>
                <c:order val="1"/>
                <c:tx>
                  <c:strRef>
                    <c:extLst xmlns:c15="http://schemas.microsoft.com/office/drawing/2012/chart">
                      <c:ext xmlns:c15="http://schemas.microsoft.com/office/drawing/2012/chart" uri="{02D57815-91ED-43cb-92C2-25804820EDAC}">
                        <c15:formulaRef>
                          <c15:sqref>'točke 4.1 b'!$C$2</c15:sqref>
                        </c15:formulaRef>
                      </c:ext>
                    </c:extLst>
                    <c:strCache>
                      <c:ptCount val="1"/>
                      <c:pt idx="0">
                        <c:v>DRUŽBENO-SOCIALNI VIDIK</c:v>
                      </c:pt>
                    </c:strCache>
                  </c:strRef>
                </c:tx>
                <c:spPr>
                  <a:solidFill>
                    <a:sysClr val="window" lastClr="FFFFFF">
                      <a:lumMod val="65000"/>
                    </a:sysClr>
                  </a:solidFill>
                  <a:ln>
                    <a:noFill/>
                  </a:ln>
                  <a:effectLst/>
                </c:spPr>
                <c:invertIfNegative val="0"/>
                <c:cat>
                  <c:numRef>
                    <c:extLst xmlns:c15="http://schemas.microsoft.com/office/drawing/2012/chart">
                      <c:ext xmlns:c15="http://schemas.microsoft.com/office/drawing/2012/chart" uri="{02D57815-91ED-43cb-92C2-25804820EDAC}">
                        <c15:formulaRef>
                          <c15:sqref>'točke 4.1 b'!$A$3:$A$23</c15:sqref>
                        </c15:formulaRef>
                      </c:ext>
                    </c:extLst>
                    <c:numCache>
                      <c:formatCode>General</c:formatCode>
                      <c:ptCount val="21"/>
                      <c:pt idx="0">
                        <c:v>1</c:v>
                      </c:pt>
                      <c:pt idx="1">
                        <c:v>2</c:v>
                      </c:pt>
                      <c:pt idx="2">
                        <c:v>4</c:v>
                      </c:pt>
                      <c:pt idx="3">
                        <c:v>5</c:v>
                      </c:pt>
                      <c:pt idx="4">
                        <c:v>6</c:v>
                      </c:pt>
                      <c:pt idx="5">
                        <c:v>7</c:v>
                      </c:pt>
                      <c:pt idx="6">
                        <c:v>8</c:v>
                      </c:pt>
                      <c:pt idx="7">
                        <c:v>9</c:v>
                      </c:pt>
                      <c:pt idx="8">
                        <c:v>10</c:v>
                      </c:pt>
                      <c:pt idx="9">
                        <c:v>11</c:v>
                      </c:pt>
                      <c:pt idx="10">
                        <c:v>12</c:v>
                      </c:pt>
                      <c:pt idx="11">
                        <c:v>13</c:v>
                      </c:pt>
                      <c:pt idx="12">
                        <c:v>14</c:v>
                      </c:pt>
                      <c:pt idx="13">
                        <c:v>15</c:v>
                      </c:pt>
                      <c:pt idx="14">
                        <c:v>16</c:v>
                      </c:pt>
                      <c:pt idx="15">
                        <c:v>17</c:v>
                      </c:pt>
                      <c:pt idx="16">
                        <c:v>18</c:v>
                      </c:pt>
                      <c:pt idx="17">
                        <c:v>19</c:v>
                      </c:pt>
                      <c:pt idx="18">
                        <c:v>20</c:v>
                      </c:pt>
                      <c:pt idx="19">
                        <c:v>21</c:v>
                      </c:pt>
                      <c:pt idx="20">
                        <c:v>22</c:v>
                      </c:pt>
                    </c:numCache>
                  </c:numRef>
                </c:cat>
                <c:val>
                  <c:numRef>
                    <c:extLst xmlns:c15="http://schemas.microsoft.com/office/drawing/2012/chart">
                      <c:ext xmlns:c15="http://schemas.microsoft.com/office/drawing/2012/chart" uri="{02D57815-91ED-43cb-92C2-25804820EDAC}">
                        <c15:formulaRef>
                          <c15:sqref>'točke 4.1 b'!$C$3:$C$23</c15:sqref>
                        </c15:formulaRef>
                      </c:ext>
                    </c:extLst>
                    <c:numCache>
                      <c:formatCode>0</c:formatCode>
                      <c:ptCount val="21"/>
                      <c:pt idx="0">
                        <c:v>2.4424778761061945</c:v>
                      </c:pt>
                      <c:pt idx="1">
                        <c:v>2.8060200668896322</c:v>
                      </c:pt>
                      <c:pt idx="2">
                        <c:v>2.4666666666666668</c:v>
                      </c:pt>
                      <c:pt idx="3">
                        <c:v>2.7307692307692308</c:v>
                      </c:pt>
                      <c:pt idx="4">
                        <c:v>2.5440414507772022</c:v>
                      </c:pt>
                      <c:pt idx="5">
                        <c:v>2.4915254237288136</c:v>
                      </c:pt>
                      <c:pt idx="6">
                        <c:v>2.8947368421052633</c:v>
                      </c:pt>
                      <c:pt idx="7">
                        <c:v>2.8481012658227849</c:v>
                      </c:pt>
                      <c:pt idx="8">
                        <c:v>2.9</c:v>
                      </c:pt>
                      <c:pt idx="9">
                        <c:v>2.6904761904761907</c:v>
                      </c:pt>
                      <c:pt idx="10">
                        <c:v>1.9</c:v>
                      </c:pt>
                      <c:pt idx="11">
                        <c:v>2.4285714285714284</c:v>
                      </c:pt>
                      <c:pt idx="12">
                        <c:v>2.2000000000000002</c:v>
                      </c:pt>
                      <c:pt idx="13">
                        <c:v>3.0526315789473686</c:v>
                      </c:pt>
                      <c:pt idx="14">
                        <c:v>3.85</c:v>
                      </c:pt>
                      <c:pt idx="15">
                        <c:v>4.333333333333333</c:v>
                      </c:pt>
                      <c:pt idx="16">
                        <c:v>2.8333333333333335</c:v>
                      </c:pt>
                      <c:pt idx="17">
                        <c:v>2.9487179487179489</c:v>
                      </c:pt>
                      <c:pt idx="18">
                        <c:v>3.3235294117647061</c:v>
                      </c:pt>
                      <c:pt idx="19">
                        <c:v>3.3684210526315788</c:v>
                      </c:pt>
                      <c:pt idx="20">
                        <c:v>3.5555555555555554</c:v>
                      </c:pt>
                    </c:numCache>
                  </c:numRef>
                </c:val>
                <c:extLst xmlns:c15="http://schemas.microsoft.com/office/drawing/2012/chart">
                  <c:ext xmlns:c16="http://schemas.microsoft.com/office/drawing/2014/chart" uri="{C3380CC4-5D6E-409C-BE32-E72D297353CC}">
                    <c16:uniqueId val="{00000001-6EF2-4DF5-A8E9-17CA37CE5D1E}"/>
                  </c:ext>
                </c:extLst>
              </c15:ser>
            </c15:filteredBarSeries>
            <c15:filteredBarSeries>
              <c15:ser>
                <c:idx val="3"/>
                <c:order val="3"/>
                <c:tx>
                  <c:strRef>
                    <c:extLst xmlns:c15="http://schemas.microsoft.com/office/drawing/2012/chart">
                      <c:ext xmlns:c15="http://schemas.microsoft.com/office/drawing/2012/chart" uri="{02D57815-91ED-43cb-92C2-25804820EDAC}">
                        <c15:formulaRef>
                          <c15:sqref>'točke 4.1 b'!$E$2</c15:sqref>
                        </c15:formulaRef>
                      </c:ext>
                    </c:extLst>
                    <c:strCache>
                      <c:ptCount val="1"/>
                      <c:pt idx="0">
                        <c:v>PROIZVODNJA</c:v>
                      </c:pt>
                    </c:strCache>
                  </c:strRef>
                </c:tx>
                <c:spPr>
                  <a:solidFill>
                    <a:srgbClr val="EEECE1">
                      <a:lumMod val="75000"/>
                    </a:srgbClr>
                  </a:solidFill>
                  <a:ln>
                    <a:noFill/>
                  </a:ln>
                  <a:effectLst/>
                </c:spPr>
                <c:invertIfNegative val="0"/>
                <c:cat>
                  <c:numRef>
                    <c:extLst xmlns:c15="http://schemas.microsoft.com/office/drawing/2012/chart">
                      <c:ext xmlns:c15="http://schemas.microsoft.com/office/drawing/2012/chart" uri="{02D57815-91ED-43cb-92C2-25804820EDAC}">
                        <c15:formulaRef>
                          <c15:sqref>'točke 4.1 b'!$A$3:$A$23</c15:sqref>
                        </c15:formulaRef>
                      </c:ext>
                    </c:extLst>
                    <c:numCache>
                      <c:formatCode>General</c:formatCode>
                      <c:ptCount val="21"/>
                      <c:pt idx="0">
                        <c:v>1</c:v>
                      </c:pt>
                      <c:pt idx="1">
                        <c:v>2</c:v>
                      </c:pt>
                      <c:pt idx="2">
                        <c:v>4</c:v>
                      </c:pt>
                      <c:pt idx="3">
                        <c:v>5</c:v>
                      </c:pt>
                      <c:pt idx="4">
                        <c:v>6</c:v>
                      </c:pt>
                      <c:pt idx="5">
                        <c:v>7</c:v>
                      </c:pt>
                      <c:pt idx="6">
                        <c:v>8</c:v>
                      </c:pt>
                      <c:pt idx="7">
                        <c:v>9</c:v>
                      </c:pt>
                      <c:pt idx="8">
                        <c:v>10</c:v>
                      </c:pt>
                      <c:pt idx="9">
                        <c:v>11</c:v>
                      </c:pt>
                      <c:pt idx="10">
                        <c:v>12</c:v>
                      </c:pt>
                      <c:pt idx="11">
                        <c:v>13</c:v>
                      </c:pt>
                      <c:pt idx="12">
                        <c:v>14</c:v>
                      </c:pt>
                      <c:pt idx="13">
                        <c:v>15</c:v>
                      </c:pt>
                      <c:pt idx="14">
                        <c:v>16</c:v>
                      </c:pt>
                      <c:pt idx="15">
                        <c:v>17</c:v>
                      </c:pt>
                      <c:pt idx="16">
                        <c:v>18</c:v>
                      </c:pt>
                      <c:pt idx="17">
                        <c:v>19</c:v>
                      </c:pt>
                      <c:pt idx="18">
                        <c:v>20</c:v>
                      </c:pt>
                      <c:pt idx="19">
                        <c:v>21</c:v>
                      </c:pt>
                      <c:pt idx="20">
                        <c:v>22</c:v>
                      </c:pt>
                    </c:numCache>
                  </c:numRef>
                </c:cat>
                <c:val>
                  <c:numRef>
                    <c:extLst xmlns:c15="http://schemas.microsoft.com/office/drawing/2012/chart">
                      <c:ext xmlns:c15="http://schemas.microsoft.com/office/drawing/2012/chart" uri="{02D57815-91ED-43cb-92C2-25804820EDAC}">
                        <c15:formulaRef>
                          <c15:sqref>'točke 4.1 b'!$E$3:$E$23</c15:sqref>
                        </c15:formulaRef>
                      </c:ext>
                    </c:extLst>
                    <c:numCache>
                      <c:formatCode>0</c:formatCode>
                      <c:ptCount val="21"/>
                      <c:pt idx="0">
                        <c:v>2.6814159292035398</c:v>
                      </c:pt>
                      <c:pt idx="1">
                        <c:v>3.8528428093645486</c:v>
                      </c:pt>
                      <c:pt idx="2">
                        <c:v>3.2666666666666666</c:v>
                      </c:pt>
                      <c:pt idx="3">
                        <c:v>3.9807692307692308</c:v>
                      </c:pt>
                      <c:pt idx="4">
                        <c:v>6.2124352331606216</c:v>
                      </c:pt>
                      <c:pt idx="5">
                        <c:v>9.0508474576271194</c:v>
                      </c:pt>
                      <c:pt idx="6">
                        <c:v>7.9736842105263159</c:v>
                      </c:pt>
                      <c:pt idx="7">
                        <c:v>5.1772151898734178</c:v>
                      </c:pt>
                      <c:pt idx="8">
                        <c:v>8.3000000000000007</c:v>
                      </c:pt>
                      <c:pt idx="9">
                        <c:v>6.2857142857142856</c:v>
                      </c:pt>
                      <c:pt idx="10">
                        <c:v>6.35</c:v>
                      </c:pt>
                      <c:pt idx="11">
                        <c:v>8.8571428571428577</c:v>
                      </c:pt>
                      <c:pt idx="12">
                        <c:v>9.8000000000000007</c:v>
                      </c:pt>
                      <c:pt idx="13">
                        <c:v>7</c:v>
                      </c:pt>
                      <c:pt idx="14">
                        <c:v>9.5</c:v>
                      </c:pt>
                      <c:pt idx="15">
                        <c:v>6.666666666666667</c:v>
                      </c:pt>
                      <c:pt idx="16">
                        <c:v>4.833333333333333</c:v>
                      </c:pt>
                      <c:pt idx="17">
                        <c:v>4.9743589743589745</c:v>
                      </c:pt>
                      <c:pt idx="18">
                        <c:v>10.676470588235293</c:v>
                      </c:pt>
                      <c:pt idx="19">
                        <c:v>9.8947368421052637</c:v>
                      </c:pt>
                      <c:pt idx="20">
                        <c:v>9.7777777777777786</c:v>
                      </c:pt>
                    </c:numCache>
                  </c:numRef>
                </c:val>
                <c:extLst xmlns:c15="http://schemas.microsoft.com/office/drawing/2012/chart">
                  <c:ext xmlns:c16="http://schemas.microsoft.com/office/drawing/2014/chart" uri="{C3380CC4-5D6E-409C-BE32-E72D297353CC}">
                    <c16:uniqueId val="{00000003-6EF2-4DF5-A8E9-17CA37CE5D1E}"/>
                  </c:ext>
                </c:extLst>
              </c15:ser>
            </c15:filteredBarSeries>
            <c15:filteredBarSeries>
              <c15:ser>
                <c:idx val="4"/>
                <c:order val="4"/>
                <c:tx>
                  <c:strRef>
                    <c:extLst xmlns:c15="http://schemas.microsoft.com/office/drawing/2012/chart">
                      <c:ext xmlns:c15="http://schemas.microsoft.com/office/drawing/2012/chart" uri="{02D57815-91ED-43cb-92C2-25804820EDAC}">
                        <c15:formulaRef>
                          <c15:sqref>'točke 4.1 b'!$F$2</c15:sqref>
                        </c15:formulaRef>
                      </c:ext>
                    </c:extLst>
                    <c:strCache>
                      <c:ptCount val="1"/>
                      <c:pt idx="0">
                        <c:v>HOR. IN VERT. POVEZOVANJE</c:v>
                      </c:pt>
                    </c:strCache>
                  </c:strRef>
                </c:tx>
                <c:spPr>
                  <a:solidFill>
                    <a:srgbClr val="1F497D">
                      <a:lumMod val="60000"/>
                      <a:lumOff val="40000"/>
                    </a:srgbClr>
                  </a:solidFill>
                  <a:ln>
                    <a:noFill/>
                  </a:ln>
                  <a:effectLst/>
                </c:spPr>
                <c:invertIfNegative val="0"/>
                <c:cat>
                  <c:numRef>
                    <c:extLst xmlns:c15="http://schemas.microsoft.com/office/drawing/2012/chart">
                      <c:ext xmlns:c15="http://schemas.microsoft.com/office/drawing/2012/chart" uri="{02D57815-91ED-43cb-92C2-25804820EDAC}">
                        <c15:formulaRef>
                          <c15:sqref>'točke 4.1 b'!$A$3:$A$23</c15:sqref>
                        </c15:formulaRef>
                      </c:ext>
                    </c:extLst>
                    <c:numCache>
                      <c:formatCode>General</c:formatCode>
                      <c:ptCount val="21"/>
                      <c:pt idx="0">
                        <c:v>1</c:v>
                      </c:pt>
                      <c:pt idx="1">
                        <c:v>2</c:v>
                      </c:pt>
                      <c:pt idx="2">
                        <c:v>4</c:v>
                      </c:pt>
                      <c:pt idx="3">
                        <c:v>5</c:v>
                      </c:pt>
                      <c:pt idx="4">
                        <c:v>6</c:v>
                      </c:pt>
                      <c:pt idx="5">
                        <c:v>7</c:v>
                      </c:pt>
                      <c:pt idx="6">
                        <c:v>8</c:v>
                      </c:pt>
                      <c:pt idx="7">
                        <c:v>9</c:v>
                      </c:pt>
                      <c:pt idx="8">
                        <c:v>10</c:v>
                      </c:pt>
                      <c:pt idx="9">
                        <c:v>11</c:v>
                      </c:pt>
                      <c:pt idx="10">
                        <c:v>12</c:v>
                      </c:pt>
                      <c:pt idx="11">
                        <c:v>13</c:v>
                      </c:pt>
                      <c:pt idx="12">
                        <c:v>14</c:v>
                      </c:pt>
                      <c:pt idx="13">
                        <c:v>15</c:v>
                      </c:pt>
                      <c:pt idx="14">
                        <c:v>16</c:v>
                      </c:pt>
                      <c:pt idx="15">
                        <c:v>17</c:v>
                      </c:pt>
                      <c:pt idx="16">
                        <c:v>18</c:v>
                      </c:pt>
                      <c:pt idx="17">
                        <c:v>19</c:v>
                      </c:pt>
                      <c:pt idx="18">
                        <c:v>20</c:v>
                      </c:pt>
                      <c:pt idx="19">
                        <c:v>21</c:v>
                      </c:pt>
                      <c:pt idx="20">
                        <c:v>22</c:v>
                      </c:pt>
                    </c:numCache>
                  </c:numRef>
                </c:cat>
                <c:val>
                  <c:numRef>
                    <c:extLst xmlns:c15="http://schemas.microsoft.com/office/drawing/2012/chart">
                      <c:ext xmlns:c15="http://schemas.microsoft.com/office/drawing/2012/chart" uri="{02D57815-91ED-43cb-92C2-25804820EDAC}">
                        <c15:formulaRef>
                          <c15:sqref>'točke 4.1 b'!$F$3:$F$23</c15:sqref>
                        </c15:formulaRef>
                      </c:ext>
                    </c:extLst>
                    <c:numCache>
                      <c:formatCode>0</c:formatCode>
                      <c:ptCount val="21"/>
                      <c:pt idx="0">
                        <c:v>3.4867256637168142</c:v>
                      </c:pt>
                      <c:pt idx="1">
                        <c:v>2.9698996655518393</c:v>
                      </c:pt>
                      <c:pt idx="2">
                        <c:v>2.8</c:v>
                      </c:pt>
                      <c:pt idx="3">
                        <c:v>2.5769230769230771</c:v>
                      </c:pt>
                      <c:pt idx="4">
                        <c:v>4.233160621761658</c:v>
                      </c:pt>
                      <c:pt idx="5">
                        <c:v>3</c:v>
                      </c:pt>
                      <c:pt idx="6">
                        <c:v>4.8421052631578947</c:v>
                      </c:pt>
                      <c:pt idx="7">
                        <c:v>3.7468354430379747</c:v>
                      </c:pt>
                      <c:pt idx="8">
                        <c:v>4.9333333333333336</c:v>
                      </c:pt>
                      <c:pt idx="9">
                        <c:v>3.8809523809523809</c:v>
                      </c:pt>
                      <c:pt idx="10">
                        <c:v>4.9000000000000004</c:v>
                      </c:pt>
                      <c:pt idx="11">
                        <c:v>3.1428571428571428</c:v>
                      </c:pt>
                      <c:pt idx="12">
                        <c:v>4.333333333333333</c:v>
                      </c:pt>
                      <c:pt idx="13">
                        <c:v>4.7894736842105265</c:v>
                      </c:pt>
                      <c:pt idx="14">
                        <c:v>5</c:v>
                      </c:pt>
                      <c:pt idx="15">
                        <c:v>4.666666666666667</c:v>
                      </c:pt>
                      <c:pt idx="16">
                        <c:v>4.5</c:v>
                      </c:pt>
                      <c:pt idx="17">
                        <c:v>4.3589743589743586</c:v>
                      </c:pt>
                      <c:pt idx="18">
                        <c:v>4.8235294117647056</c:v>
                      </c:pt>
                      <c:pt idx="19">
                        <c:v>4.5789473684210522</c:v>
                      </c:pt>
                      <c:pt idx="20">
                        <c:v>3.2222222222222223</c:v>
                      </c:pt>
                    </c:numCache>
                  </c:numRef>
                </c:val>
                <c:extLst xmlns:c15="http://schemas.microsoft.com/office/drawing/2012/chart">
                  <c:ext xmlns:c16="http://schemas.microsoft.com/office/drawing/2014/chart" uri="{C3380CC4-5D6E-409C-BE32-E72D297353CC}">
                    <c16:uniqueId val="{00000004-6EF2-4DF5-A8E9-17CA37CE5D1E}"/>
                  </c:ext>
                </c:extLst>
              </c15:ser>
            </c15:filteredBarSeries>
            <c15:filteredBarSeries>
              <c15:ser>
                <c:idx val="5"/>
                <c:order val="5"/>
                <c:tx>
                  <c:strRef>
                    <c:extLst xmlns:c15="http://schemas.microsoft.com/office/drawing/2012/chart">
                      <c:ext xmlns:c15="http://schemas.microsoft.com/office/drawing/2012/chart" uri="{02D57815-91ED-43cb-92C2-25804820EDAC}">
                        <c15:formulaRef>
                          <c15:sqref>'točke 4.1 b'!$G$2</c15:sqref>
                        </c15:formulaRef>
                      </c:ext>
                    </c:extLst>
                    <c:strCache>
                      <c:ptCount val="1"/>
                      <c:pt idx="0">
                        <c:v>OKOLJSKI PRISPEVEK</c:v>
                      </c:pt>
                    </c:strCache>
                  </c:strRef>
                </c:tx>
                <c:spPr>
                  <a:solidFill>
                    <a:srgbClr val="FF8989"/>
                  </a:solidFill>
                  <a:ln>
                    <a:noFill/>
                  </a:ln>
                  <a:effectLst/>
                </c:spPr>
                <c:invertIfNegative val="0"/>
                <c:cat>
                  <c:numRef>
                    <c:extLst xmlns:c15="http://schemas.microsoft.com/office/drawing/2012/chart">
                      <c:ext xmlns:c15="http://schemas.microsoft.com/office/drawing/2012/chart" uri="{02D57815-91ED-43cb-92C2-25804820EDAC}">
                        <c15:formulaRef>
                          <c15:sqref>'točke 4.1 b'!$A$3:$A$23</c15:sqref>
                        </c15:formulaRef>
                      </c:ext>
                    </c:extLst>
                    <c:numCache>
                      <c:formatCode>General</c:formatCode>
                      <c:ptCount val="21"/>
                      <c:pt idx="0">
                        <c:v>1</c:v>
                      </c:pt>
                      <c:pt idx="1">
                        <c:v>2</c:v>
                      </c:pt>
                      <c:pt idx="2">
                        <c:v>4</c:v>
                      </c:pt>
                      <c:pt idx="3">
                        <c:v>5</c:v>
                      </c:pt>
                      <c:pt idx="4">
                        <c:v>6</c:v>
                      </c:pt>
                      <c:pt idx="5">
                        <c:v>7</c:v>
                      </c:pt>
                      <c:pt idx="6">
                        <c:v>8</c:v>
                      </c:pt>
                      <c:pt idx="7">
                        <c:v>9</c:v>
                      </c:pt>
                      <c:pt idx="8">
                        <c:v>10</c:v>
                      </c:pt>
                      <c:pt idx="9">
                        <c:v>11</c:v>
                      </c:pt>
                      <c:pt idx="10">
                        <c:v>12</c:v>
                      </c:pt>
                      <c:pt idx="11">
                        <c:v>13</c:v>
                      </c:pt>
                      <c:pt idx="12">
                        <c:v>14</c:v>
                      </c:pt>
                      <c:pt idx="13">
                        <c:v>15</c:v>
                      </c:pt>
                      <c:pt idx="14">
                        <c:v>16</c:v>
                      </c:pt>
                      <c:pt idx="15">
                        <c:v>17</c:v>
                      </c:pt>
                      <c:pt idx="16">
                        <c:v>18</c:v>
                      </c:pt>
                      <c:pt idx="17">
                        <c:v>19</c:v>
                      </c:pt>
                      <c:pt idx="18">
                        <c:v>20</c:v>
                      </c:pt>
                      <c:pt idx="19">
                        <c:v>21</c:v>
                      </c:pt>
                      <c:pt idx="20">
                        <c:v>22</c:v>
                      </c:pt>
                    </c:numCache>
                  </c:numRef>
                </c:cat>
                <c:val>
                  <c:numRef>
                    <c:extLst xmlns:c15="http://schemas.microsoft.com/office/drawing/2012/chart">
                      <c:ext xmlns:c15="http://schemas.microsoft.com/office/drawing/2012/chart" uri="{02D57815-91ED-43cb-92C2-25804820EDAC}">
                        <c15:formulaRef>
                          <c15:sqref>'točke 4.1 b'!$G$3:$G$23</c15:sqref>
                        </c15:formulaRef>
                      </c:ext>
                    </c:extLst>
                    <c:numCache>
                      <c:formatCode>0</c:formatCode>
                      <c:ptCount val="21"/>
                      <c:pt idx="0">
                        <c:v>7.3805309734513278</c:v>
                      </c:pt>
                      <c:pt idx="1">
                        <c:v>1.2508361204013378</c:v>
                      </c:pt>
                      <c:pt idx="2">
                        <c:v>6.6666666666666666E-2</c:v>
                      </c:pt>
                      <c:pt idx="3">
                        <c:v>6.9230769230769234</c:v>
                      </c:pt>
                      <c:pt idx="4">
                        <c:v>7.0414507772020727</c:v>
                      </c:pt>
                      <c:pt idx="5">
                        <c:v>6.3050847457627119</c:v>
                      </c:pt>
                      <c:pt idx="6">
                        <c:v>8.7631578947368425</c:v>
                      </c:pt>
                      <c:pt idx="7">
                        <c:v>0.67088607594936711</c:v>
                      </c:pt>
                      <c:pt idx="8">
                        <c:v>9.9333333333333336</c:v>
                      </c:pt>
                      <c:pt idx="9">
                        <c:v>0.1951219512195122</c:v>
                      </c:pt>
                      <c:pt idx="10">
                        <c:v>5</c:v>
                      </c:pt>
                      <c:pt idx="11">
                        <c:v>9.5714285714285712</c:v>
                      </c:pt>
                      <c:pt idx="12">
                        <c:v>8.4333333333333336</c:v>
                      </c:pt>
                      <c:pt idx="13">
                        <c:v>6.7894736842105265</c:v>
                      </c:pt>
                      <c:pt idx="14">
                        <c:v>10</c:v>
                      </c:pt>
                      <c:pt idx="15">
                        <c:v>0.33333333333333331</c:v>
                      </c:pt>
                      <c:pt idx="16">
                        <c:v>4.583333333333333</c:v>
                      </c:pt>
                      <c:pt idx="17">
                        <c:v>3.9487179487179489</c:v>
                      </c:pt>
                      <c:pt idx="18">
                        <c:v>9.735294117647058</c:v>
                      </c:pt>
                      <c:pt idx="19">
                        <c:v>8.8947368421052637</c:v>
                      </c:pt>
                      <c:pt idx="20">
                        <c:v>9.1111111111111107</c:v>
                      </c:pt>
                    </c:numCache>
                  </c:numRef>
                </c:val>
                <c:extLst xmlns:c15="http://schemas.microsoft.com/office/drawing/2012/chart">
                  <c:ext xmlns:c16="http://schemas.microsoft.com/office/drawing/2014/chart" uri="{C3380CC4-5D6E-409C-BE32-E72D297353CC}">
                    <c16:uniqueId val="{00000005-6EF2-4DF5-A8E9-17CA37CE5D1E}"/>
                  </c:ext>
                </c:extLst>
              </c15:ser>
            </c15:filteredBarSeries>
            <c15:filteredBarSeries>
              <c15:ser>
                <c:idx val="6"/>
                <c:order val="6"/>
                <c:tx>
                  <c:strRef>
                    <c:extLst xmlns:c15="http://schemas.microsoft.com/office/drawing/2012/chart">
                      <c:ext xmlns:c15="http://schemas.microsoft.com/office/drawing/2012/chart" uri="{02D57815-91ED-43cb-92C2-25804820EDAC}">
                        <c15:formulaRef>
                          <c15:sqref>'točke 4.1 b'!$H$2</c15:sqref>
                        </c15:formulaRef>
                      </c:ext>
                    </c:extLst>
                    <c:strCache>
                      <c:ptCount val="1"/>
                      <c:pt idx="0">
                        <c:v> TNP</c:v>
                      </c:pt>
                    </c:strCache>
                  </c:strRef>
                </c:tx>
                <c:spPr>
                  <a:solidFill>
                    <a:srgbClr val="00FF00"/>
                  </a:solidFill>
                  <a:ln>
                    <a:noFill/>
                  </a:ln>
                  <a:effectLst/>
                </c:spPr>
                <c:invertIfNegative val="0"/>
                <c:cat>
                  <c:numRef>
                    <c:extLst xmlns:c15="http://schemas.microsoft.com/office/drawing/2012/chart">
                      <c:ext xmlns:c15="http://schemas.microsoft.com/office/drawing/2012/chart" uri="{02D57815-91ED-43cb-92C2-25804820EDAC}">
                        <c15:formulaRef>
                          <c15:sqref>'točke 4.1 b'!$A$3:$A$23</c15:sqref>
                        </c15:formulaRef>
                      </c:ext>
                    </c:extLst>
                    <c:numCache>
                      <c:formatCode>General</c:formatCode>
                      <c:ptCount val="21"/>
                      <c:pt idx="0">
                        <c:v>1</c:v>
                      </c:pt>
                      <c:pt idx="1">
                        <c:v>2</c:v>
                      </c:pt>
                      <c:pt idx="2">
                        <c:v>4</c:v>
                      </c:pt>
                      <c:pt idx="3">
                        <c:v>5</c:v>
                      </c:pt>
                      <c:pt idx="4">
                        <c:v>6</c:v>
                      </c:pt>
                      <c:pt idx="5">
                        <c:v>7</c:v>
                      </c:pt>
                      <c:pt idx="6">
                        <c:v>8</c:v>
                      </c:pt>
                      <c:pt idx="7">
                        <c:v>9</c:v>
                      </c:pt>
                      <c:pt idx="8">
                        <c:v>10</c:v>
                      </c:pt>
                      <c:pt idx="9">
                        <c:v>11</c:v>
                      </c:pt>
                      <c:pt idx="10">
                        <c:v>12</c:v>
                      </c:pt>
                      <c:pt idx="11">
                        <c:v>13</c:v>
                      </c:pt>
                      <c:pt idx="12">
                        <c:v>14</c:v>
                      </c:pt>
                      <c:pt idx="13">
                        <c:v>15</c:v>
                      </c:pt>
                      <c:pt idx="14">
                        <c:v>16</c:v>
                      </c:pt>
                      <c:pt idx="15">
                        <c:v>17</c:v>
                      </c:pt>
                      <c:pt idx="16">
                        <c:v>18</c:v>
                      </c:pt>
                      <c:pt idx="17">
                        <c:v>19</c:v>
                      </c:pt>
                      <c:pt idx="18">
                        <c:v>20</c:v>
                      </c:pt>
                      <c:pt idx="19">
                        <c:v>21</c:v>
                      </c:pt>
                      <c:pt idx="20">
                        <c:v>22</c:v>
                      </c:pt>
                    </c:numCache>
                  </c:numRef>
                </c:cat>
                <c:val>
                  <c:numRef>
                    <c:extLst xmlns:c15="http://schemas.microsoft.com/office/drawing/2012/chart">
                      <c:ext xmlns:c15="http://schemas.microsoft.com/office/drawing/2012/chart" uri="{02D57815-91ED-43cb-92C2-25804820EDAC}">
                        <c15:formulaRef>
                          <c15:sqref>'točke 4.1 b'!$H$3:$H$23</c15:sqref>
                        </c15:formulaRef>
                      </c:ext>
                    </c:extLst>
                    <c:numCache>
                      <c:formatCode>General</c:formatCode>
                      <c:ptCount val="21"/>
                      <c:pt idx="3" formatCode="0">
                        <c:v>0</c:v>
                      </c:pt>
                      <c:pt idx="4" formatCode="0">
                        <c:v>0.20725388601036268</c:v>
                      </c:pt>
                      <c:pt idx="5" formatCode="0">
                        <c:v>0.16949152542372881</c:v>
                      </c:pt>
                      <c:pt idx="6" formatCode="0">
                        <c:v>0</c:v>
                      </c:pt>
                      <c:pt idx="7" formatCode="0">
                        <c:v>0</c:v>
                      </c:pt>
                      <c:pt idx="8" formatCode="0">
                        <c:v>0</c:v>
                      </c:pt>
                      <c:pt idx="9" formatCode="0">
                        <c:v>0</c:v>
                      </c:pt>
                      <c:pt idx="10" formatCode="0">
                        <c:v>0</c:v>
                      </c:pt>
                      <c:pt idx="11" formatCode="0">
                        <c:v>0</c:v>
                      </c:pt>
                      <c:pt idx="12" formatCode="0">
                        <c:v>0.33333333333333331</c:v>
                      </c:pt>
                      <c:pt idx="13" formatCode="0">
                        <c:v>0</c:v>
                      </c:pt>
                      <c:pt idx="14" formatCode="0">
                        <c:v>1.5</c:v>
                      </c:pt>
                      <c:pt idx="15" formatCode="0">
                        <c:v>0</c:v>
                      </c:pt>
                      <c:pt idx="16" formatCode="0">
                        <c:v>0</c:v>
                      </c:pt>
                      <c:pt idx="17" formatCode="0">
                        <c:v>0.25641025641025639</c:v>
                      </c:pt>
                      <c:pt idx="18" formatCode="0">
                        <c:v>2.3529411764705883</c:v>
                      </c:pt>
                      <c:pt idx="19" formatCode="0">
                        <c:v>0.52631578947368418</c:v>
                      </c:pt>
                      <c:pt idx="20" formatCode="0">
                        <c:v>1</c:v>
                      </c:pt>
                    </c:numCache>
                  </c:numRef>
                </c:val>
                <c:extLst xmlns:c15="http://schemas.microsoft.com/office/drawing/2012/chart">
                  <c:ext xmlns:c16="http://schemas.microsoft.com/office/drawing/2014/chart" uri="{C3380CC4-5D6E-409C-BE32-E72D297353CC}">
                    <c16:uniqueId val="{00000006-6EF2-4DF5-A8E9-17CA37CE5D1E}"/>
                  </c:ext>
                </c:extLst>
              </c15:ser>
            </c15:filteredBarSeries>
            <c15:filteredBarSeries>
              <c15:ser>
                <c:idx val="7"/>
                <c:order val="7"/>
                <c:tx>
                  <c:strRef>
                    <c:extLst xmlns:c15="http://schemas.microsoft.com/office/drawing/2012/chart">
                      <c:ext xmlns:c15="http://schemas.microsoft.com/office/drawing/2012/chart" uri="{02D57815-91ED-43cb-92C2-25804820EDAC}">
                        <c15:formulaRef>
                          <c15:sqref>'točke 4.1 b'!$I$2</c15:sqref>
                        </c15:formulaRef>
                      </c:ext>
                    </c:extLst>
                    <c:strCache>
                      <c:ptCount val="1"/>
                      <c:pt idx="0">
                        <c:v>INOVACIJE</c:v>
                      </c:pt>
                    </c:strCache>
                  </c:strRef>
                </c:tx>
                <c:spPr>
                  <a:solidFill>
                    <a:srgbClr val="8064A2">
                      <a:lumMod val="60000"/>
                      <a:lumOff val="40000"/>
                    </a:srgbClr>
                  </a:solidFill>
                  <a:ln>
                    <a:noFill/>
                  </a:ln>
                  <a:effectLst/>
                </c:spPr>
                <c:invertIfNegative val="0"/>
                <c:cat>
                  <c:numRef>
                    <c:extLst xmlns:c15="http://schemas.microsoft.com/office/drawing/2012/chart">
                      <c:ext xmlns:c15="http://schemas.microsoft.com/office/drawing/2012/chart" uri="{02D57815-91ED-43cb-92C2-25804820EDAC}">
                        <c15:formulaRef>
                          <c15:sqref>'točke 4.1 b'!$A$3:$A$23</c15:sqref>
                        </c15:formulaRef>
                      </c:ext>
                    </c:extLst>
                    <c:numCache>
                      <c:formatCode>General</c:formatCode>
                      <c:ptCount val="21"/>
                      <c:pt idx="0">
                        <c:v>1</c:v>
                      </c:pt>
                      <c:pt idx="1">
                        <c:v>2</c:v>
                      </c:pt>
                      <c:pt idx="2">
                        <c:v>4</c:v>
                      </c:pt>
                      <c:pt idx="3">
                        <c:v>5</c:v>
                      </c:pt>
                      <c:pt idx="4">
                        <c:v>6</c:v>
                      </c:pt>
                      <c:pt idx="5">
                        <c:v>7</c:v>
                      </c:pt>
                      <c:pt idx="6">
                        <c:v>8</c:v>
                      </c:pt>
                      <c:pt idx="7">
                        <c:v>9</c:v>
                      </c:pt>
                      <c:pt idx="8">
                        <c:v>10</c:v>
                      </c:pt>
                      <c:pt idx="9">
                        <c:v>11</c:v>
                      </c:pt>
                      <c:pt idx="10">
                        <c:v>12</c:v>
                      </c:pt>
                      <c:pt idx="11">
                        <c:v>13</c:v>
                      </c:pt>
                      <c:pt idx="12">
                        <c:v>14</c:v>
                      </c:pt>
                      <c:pt idx="13">
                        <c:v>15</c:v>
                      </c:pt>
                      <c:pt idx="14">
                        <c:v>16</c:v>
                      </c:pt>
                      <c:pt idx="15">
                        <c:v>17</c:v>
                      </c:pt>
                      <c:pt idx="16">
                        <c:v>18</c:v>
                      </c:pt>
                      <c:pt idx="17">
                        <c:v>19</c:v>
                      </c:pt>
                      <c:pt idx="18">
                        <c:v>20</c:v>
                      </c:pt>
                      <c:pt idx="19">
                        <c:v>21</c:v>
                      </c:pt>
                      <c:pt idx="20">
                        <c:v>22</c:v>
                      </c:pt>
                    </c:numCache>
                  </c:numRef>
                </c:cat>
                <c:val>
                  <c:numRef>
                    <c:extLst xmlns:c15="http://schemas.microsoft.com/office/drawing/2012/chart">
                      <c:ext xmlns:c15="http://schemas.microsoft.com/office/drawing/2012/chart" uri="{02D57815-91ED-43cb-92C2-25804820EDAC}">
                        <c15:formulaRef>
                          <c15:sqref>'točke 4.1 b'!$I$3:$I$23</c15:sqref>
                        </c15:formulaRef>
                      </c:ext>
                    </c:extLst>
                    <c:numCache>
                      <c:formatCode>0</c:formatCode>
                      <c:ptCount val="21"/>
                      <c:pt idx="0">
                        <c:v>0.44247787610619471</c:v>
                      </c:pt>
                      <c:pt idx="1">
                        <c:v>1.3712374581939799</c:v>
                      </c:pt>
                      <c:pt idx="2">
                        <c:v>2</c:v>
                      </c:pt>
                      <c:pt idx="3">
                        <c:v>2.5769230769230771</c:v>
                      </c:pt>
                      <c:pt idx="4">
                        <c:v>1.2538860103626943</c:v>
                      </c:pt>
                      <c:pt idx="5">
                        <c:v>1.2881355932203389</c:v>
                      </c:pt>
                      <c:pt idx="6">
                        <c:v>3.6842105263157894</c:v>
                      </c:pt>
                      <c:pt idx="7">
                        <c:v>1.1012658227848102</c:v>
                      </c:pt>
                      <c:pt idx="8">
                        <c:v>4</c:v>
                      </c:pt>
                      <c:pt idx="9">
                        <c:v>0.68292682926829273</c:v>
                      </c:pt>
                      <c:pt idx="10">
                        <c:v>4.75</c:v>
                      </c:pt>
                      <c:pt idx="11">
                        <c:v>3.8571428571428572</c:v>
                      </c:pt>
                      <c:pt idx="12">
                        <c:v>4.4000000000000004</c:v>
                      </c:pt>
                      <c:pt idx="13">
                        <c:v>8.6315789473684212</c:v>
                      </c:pt>
                      <c:pt idx="14">
                        <c:v>6.95</c:v>
                      </c:pt>
                      <c:pt idx="15">
                        <c:v>0.66666666666666663</c:v>
                      </c:pt>
                      <c:pt idx="16">
                        <c:v>4.833333333333333</c:v>
                      </c:pt>
                      <c:pt idx="17">
                        <c:v>7.2307692307692308</c:v>
                      </c:pt>
                      <c:pt idx="18">
                        <c:v>10</c:v>
                      </c:pt>
                      <c:pt idx="19">
                        <c:v>9.526315789473685</c:v>
                      </c:pt>
                      <c:pt idx="20">
                        <c:v>4.333333333333333</c:v>
                      </c:pt>
                    </c:numCache>
                  </c:numRef>
                </c:val>
                <c:extLst xmlns:c15="http://schemas.microsoft.com/office/drawing/2012/chart">
                  <c:ext xmlns:c16="http://schemas.microsoft.com/office/drawing/2014/chart" uri="{C3380CC4-5D6E-409C-BE32-E72D297353CC}">
                    <c16:uniqueId val="{00000007-6EF2-4DF5-A8E9-17CA37CE5D1E}"/>
                  </c:ext>
                </c:extLst>
              </c15:ser>
            </c15:filteredBarSeries>
            <c15:filteredBarSeries>
              <c15:ser>
                <c:idx val="9"/>
                <c:order val="8"/>
                <c:tx>
                  <c:strRef>
                    <c:extLst xmlns:c15="http://schemas.microsoft.com/office/drawing/2012/chart">
                      <c:ext xmlns:c15="http://schemas.microsoft.com/office/drawing/2012/chart" uri="{02D57815-91ED-43cb-92C2-25804820EDAC}">
                        <c15:formulaRef>
                          <c15:sqref>'točke 4.1 b'!$J$2</c15:sqref>
                        </c15:formulaRef>
                      </c:ext>
                    </c:extLst>
                    <c:strCache>
                      <c:ptCount val="1"/>
                      <c:pt idx="0">
                        <c:v>PODNEBNE SPREMEMBE</c:v>
                      </c:pt>
                    </c:strCache>
                  </c:strRef>
                </c:tx>
                <c:spPr>
                  <a:solidFill>
                    <a:srgbClr val="33CCFF"/>
                  </a:solidFill>
                  <a:ln>
                    <a:noFill/>
                  </a:ln>
                  <a:effectLst/>
                </c:spPr>
                <c:invertIfNegative val="0"/>
                <c:cat>
                  <c:numRef>
                    <c:extLst xmlns:c15="http://schemas.microsoft.com/office/drawing/2012/chart">
                      <c:ext xmlns:c15="http://schemas.microsoft.com/office/drawing/2012/chart" uri="{02D57815-91ED-43cb-92C2-25804820EDAC}">
                        <c15:formulaRef>
                          <c15:sqref>'točke 4.1 b'!$A$3:$A$23</c15:sqref>
                        </c15:formulaRef>
                      </c:ext>
                    </c:extLst>
                    <c:numCache>
                      <c:formatCode>General</c:formatCode>
                      <c:ptCount val="21"/>
                      <c:pt idx="0">
                        <c:v>1</c:v>
                      </c:pt>
                      <c:pt idx="1">
                        <c:v>2</c:v>
                      </c:pt>
                      <c:pt idx="2">
                        <c:v>4</c:v>
                      </c:pt>
                      <c:pt idx="3">
                        <c:v>5</c:v>
                      </c:pt>
                      <c:pt idx="4">
                        <c:v>6</c:v>
                      </c:pt>
                      <c:pt idx="5">
                        <c:v>7</c:v>
                      </c:pt>
                      <c:pt idx="6">
                        <c:v>8</c:v>
                      </c:pt>
                      <c:pt idx="7">
                        <c:v>9</c:v>
                      </c:pt>
                      <c:pt idx="8">
                        <c:v>10</c:v>
                      </c:pt>
                      <c:pt idx="9">
                        <c:v>11</c:v>
                      </c:pt>
                      <c:pt idx="10">
                        <c:v>12</c:v>
                      </c:pt>
                      <c:pt idx="11">
                        <c:v>13</c:v>
                      </c:pt>
                      <c:pt idx="12">
                        <c:v>14</c:v>
                      </c:pt>
                      <c:pt idx="13">
                        <c:v>15</c:v>
                      </c:pt>
                      <c:pt idx="14">
                        <c:v>16</c:v>
                      </c:pt>
                      <c:pt idx="15">
                        <c:v>17</c:v>
                      </c:pt>
                      <c:pt idx="16">
                        <c:v>18</c:v>
                      </c:pt>
                      <c:pt idx="17">
                        <c:v>19</c:v>
                      </c:pt>
                      <c:pt idx="18">
                        <c:v>20</c:v>
                      </c:pt>
                      <c:pt idx="19">
                        <c:v>21</c:v>
                      </c:pt>
                      <c:pt idx="20">
                        <c:v>22</c:v>
                      </c:pt>
                    </c:numCache>
                  </c:numRef>
                </c:cat>
                <c:val>
                  <c:numRef>
                    <c:extLst xmlns:c15="http://schemas.microsoft.com/office/drawing/2012/chart">
                      <c:ext xmlns:c15="http://schemas.microsoft.com/office/drawing/2012/chart" uri="{02D57815-91ED-43cb-92C2-25804820EDAC}">
                        <c15:formulaRef>
                          <c15:sqref>'točke 4.1 b'!$J$3:$J$23</c15:sqref>
                        </c15:formulaRef>
                      </c:ext>
                    </c:extLst>
                    <c:numCache>
                      <c:formatCode>0</c:formatCode>
                      <c:ptCount val="21"/>
                      <c:pt idx="0">
                        <c:v>7.278761061946903</c:v>
                      </c:pt>
                      <c:pt idx="1">
                        <c:v>1.3010033444816054</c:v>
                      </c:pt>
                      <c:pt idx="2">
                        <c:v>5.2</c:v>
                      </c:pt>
                      <c:pt idx="3">
                        <c:v>1</c:v>
                      </c:pt>
                      <c:pt idx="4">
                        <c:v>1.9015544041450778</c:v>
                      </c:pt>
                      <c:pt idx="5">
                        <c:v>1.4576271186440677</c:v>
                      </c:pt>
                      <c:pt idx="6">
                        <c:v>7.3947368421052628</c:v>
                      </c:pt>
                      <c:pt idx="7">
                        <c:v>5.7468354430379751</c:v>
                      </c:pt>
                      <c:pt idx="8">
                        <c:v>8.6</c:v>
                      </c:pt>
                      <c:pt idx="9">
                        <c:v>5.7560975609756095</c:v>
                      </c:pt>
                      <c:pt idx="10">
                        <c:v>9.5</c:v>
                      </c:pt>
                      <c:pt idx="11">
                        <c:v>5.8571428571428568</c:v>
                      </c:pt>
                      <c:pt idx="12">
                        <c:v>7.3</c:v>
                      </c:pt>
                      <c:pt idx="13">
                        <c:v>9.1842105263157894</c:v>
                      </c:pt>
                      <c:pt idx="14">
                        <c:v>9.6</c:v>
                      </c:pt>
                      <c:pt idx="15">
                        <c:v>0</c:v>
                      </c:pt>
                      <c:pt idx="16">
                        <c:v>2.5833333333333335</c:v>
                      </c:pt>
                      <c:pt idx="17">
                        <c:v>9.1538461538461533</c:v>
                      </c:pt>
                      <c:pt idx="18">
                        <c:v>9.264705882352942</c:v>
                      </c:pt>
                      <c:pt idx="19">
                        <c:v>7.9473684210526319</c:v>
                      </c:pt>
                      <c:pt idx="20">
                        <c:v>9.1111111111111107</c:v>
                      </c:pt>
                    </c:numCache>
                  </c:numRef>
                </c:val>
                <c:extLst xmlns:c15="http://schemas.microsoft.com/office/drawing/2012/chart">
                  <c:ext xmlns:c16="http://schemas.microsoft.com/office/drawing/2014/chart" uri="{C3380CC4-5D6E-409C-BE32-E72D297353CC}">
                    <c16:uniqueId val="{00000008-6EF2-4DF5-A8E9-17CA37CE5D1E}"/>
                  </c:ext>
                </c:extLst>
              </c15:ser>
            </c15:filteredBarSeries>
          </c:ext>
        </c:extLst>
      </c:barChart>
      <c:catAx>
        <c:axId val="505054104"/>
        <c:scaling>
          <c:orientation val="minMax"/>
        </c:scaling>
        <c:delete val="0"/>
        <c:axPos val="b"/>
        <c:title>
          <c:tx>
            <c:rich>
              <a:bodyPr rot="0" spcFirstLastPara="1" vertOverflow="ellipsis" vert="horz" wrap="square" anchor="ctr" anchorCtr="1"/>
              <a:lstStyle/>
              <a:p>
                <a:pPr>
                  <a:defRPr sz="900" b="0" i="0" u="none" strike="noStrike" kern="1200" cap="all" baseline="0">
                    <a:solidFill>
                      <a:schemeClr val="tx1">
                        <a:lumMod val="65000"/>
                        <a:lumOff val="35000"/>
                      </a:schemeClr>
                    </a:solidFill>
                    <a:latin typeface="+mn-lt"/>
                    <a:ea typeface="+mn-ea"/>
                    <a:cs typeface="+mn-cs"/>
                  </a:defRPr>
                </a:pPr>
                <a:r>
                  <a:rPr lang="sl-SI" dirty="0" smtClean="0"/>
                  <a:t>Javni razpis </a:t>
                </a:r>
                <a:endParaRPr lang="sl-SI" dirty="0"/>
              </a:p>
            </c:rich>
          </c:tx>
          <c:overlay val="0"/>
          <c:spPr>
            <a:noFill/>
            <a:ln>
              <a:noFill/>
            </a:ln>
            <a:effectLst/>
          </c:spPr>
        </c:title>
        <c:numFmt formatCode="General" sourceLinked="1"/>
        <c:majorTickMark val="none"/>
        <c:minorTickMark val="none"/>
        <c:tickLblPos val="nextTo"/>
        <c:spPr>
          <a:noFill/>
          <a:ln w="9525" cap="flat" cmpd="sng" algn="ctr">
            <a:solidFill>
              <a:schemeClr val="tx1">
                <a:lumMod val="25000"/>
                <a:lumOff val="75000"/>
              </a:schemeClr>
            </a:solidFill>
            <a:round/>
            <a:headEnd type="none" w="sm" len="sm"/>
            <a:tailEnd type="none" w="sm" len="sm"/>
          </a:ln>
          <a:effectLst/>
        </c:spPr>
        <c:txPr>
          <a:bodyPr rot="-540000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l-SI"/>
          </a:p>
        </c:txPr>
        <c:crossAx val="505056848"/>
        <c:crosses val="autoZero"/>
        <c:auto val="1"/>
        <c:lblAlgn val="ctr"/>
        <c:lblOffset val="100"/>
        <c:noMultiLvlLbl val="0"/>
      </c:catAx>
      <c:valAx>
        <c:axId val="505056848"/>
        <c:scaling>
          <c:orientation val="minMax"/>
          <c:max val="30"/>
        </c:scaling>
        <c:delete val="0"/>
        <c:axPos val="l"/>
        <c:majorGridlines>
          <c:spPr>
            <a:ln w="9525" cap="flat" cmpd="sng" algn="ctr">
              <a:gradFill>
                <a:gsLst>
                  <a:gs pos="0">
                    <a:schemeClr val="tx1">
                      <a:lumMod val="5000"/>
                      <a:lumOff val="95000"/>
                    </a:schemeClr>
                  </a:gs>
                  <a:gs pos="100000">
                    <a:schemeClr val="tx1">
                      <a:lumMod val="15000"/>
                      <a:lumOff val="85000"/>
                    </a:schemeClr>
                  </a:gs>
                </a:gsLst>
                <a:lin ang="5400000" scaled="0"/>
              </a:gradFill>
              <a:round/>
            </a:ln>
            <a:effectLst/>
          </c:spPr>
        </c:majorGridlines>
        <c:title>
          <c:tx>
            <c:rich>
              <a:bodyPr rot="-5400000" spcFirstLastPara="1" vertOverflow="ellipsis" vert="horz" wrap="square" anchor="ctr" anchorCtr="1"/>
              <a:lstStyle/>
              <a:p>
                <a:pPr>
                  <a:defRPr sz="900" b="0" i="0" u="none" strike="noStrike" kern="1200" cap="all" baseline="0">
                    <a:solidFill>
                      <a:schemeClr val="tx1">
                        <a:lumMod val="65000"/>
                        <a:lumOff val="35000"/>
                      </a:schemeClr>
                    </a:solidFill>
                    <a:latin typeface="+mn-lt"/>
                    <a:ea typeface="+mn-ea"/>
                    <a:cs typeface="+mn-cs"/>
                  </a:defRPr>
                </a:pPr>
                <a:r>
                  <a:rPr lang="sl-SI" dirty="0"/>
                  <a:t>povprečno število točk / vlogo</a:t>
                </a:r>
              </a:p>
            </c:rich>
          </c:tx>
          <c:layout>
            <c:manualLayout>
              <c:xMode val="edge"/>
              <c:yMode val="edge"/>
              <c:x val="2.2835749090147774E-2"/>
              <c:y val="0.19509190005400495"/>
            </c:manualLayout>
          </c:layout>
          <c:overlay val="0"/>
          <c:spPr>
            <a:noFill/>
            <a:ln>
              <a:noFill/>
            </a:ln>
            <a:effectLst/>
          </c:sp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l-SI"/>
          </a:p>
        </c:txPr>
        <c:crossAx val="505054104"/>
        <c:crosses val="autoZero"/>
        <c:crossBetween val="between"/>
      </c:valAx>
      <c:spPr>
        <a:noFill/>
        <a:ln>
          <a:noFill/>
        </a:ln>
        <a:effectLst/>
      </c:spPr>
    </c:plotArea>
    <c:legend>
      <c:legendPos val="b"/>
      <c:layout>
        <c:manualLayout>
          <c:xMode val="edge"/>
          <c:yMode val="edge"/>
          <c:x val="0.39243794627942458"/>
          <c:y val="0.3538356983169888"/>
          <c:w val="0.23984980791829849"/>
          <c:h val="8.7320028797836985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l-SI"/>
        </a:p>
      </c:txPr>
    </c:legend>
    <c:plotVisOnly val="1"/>
    <c:dispBlanksAs val="gap"/>
    <c:showDLblsOverMax val="0"/>
  </c:chart>
  <c:spPr>
    <a:solidFill>
      <a:sysClr val="window" lastClr="FFFFFF"/>
    </a:solidFill>
    <a:ln>
      <a:noFill/>
    </a:ln>
    <a:effectLst/>
  </c:spPr>
  <c:txPr>
    <a:bodyPr/>
    <a:lstStyle/>
    <a:p>
      <a:pPr>
        <a:defRPr/>
      </a:pPr>
      <a:endParaRPr lang="sl-SI"/>
    </a:p>
  </c:txPr>
  <c:externalData r:id="rId2">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l-SI"/>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lvl="0">
              <a:defRPr sz="1600" b="0" i="0">
                <a:solidFill>
                  <a:srgbClr val="757575"/>
                </a:solidFill>
                <a:latin typeface="Calibri Light"/>
              </a:defRPr>
            </a:pPr>
            <a:r>
              <a:rPr lang="sl-SI" sz="1600" b="0" i="0">
                <a:solidFill>
                  <a:srgbClr val="757575"/>
                </a:solidFill>
                <a:latin typeface="Calibri Light"/>
              </a:rPr>
              <a:t>Delež</a:t>
            </a:r>
            <a:r>
              <a:rPr lang="sl-SI" sz="1600" b="0" i="0" baseline="0">
                <a:solidFill>
                  <a:srgbClr val="757575"/>
                </a:solidFill>
                <a:latin typeface="Calibri Light"/>
              </a:rPr>
              <a:t> kmetij, ki je imelo na merilu ekonomski vidik 30 točk</a:t>
            </a:r>
            <a:endParaRPr lang="sl-SI" sz="1600" b="0" i="0">
              <a:solidFill>
                <a:srgbClr val="757575"/>
              </a:solidFill>
              <a:latin typeface="Calibri Light"/>
            </a:endParaRPr>
          </a:p>
        </c:rich>
      </c:tx>
      <c:overlay val="0"/>
    </c:title>
    <c:autoTitleDeleted val="0"/>
    <c:plotArea>
      <c:layout/>
      <c:barChart>
        <c:barDir val="col"/>
        <c:grouping val="clustered"/>
        <c:varyColors val="1"/>
        <c:ser>
          <c:idx val="0"/>
          <c:order val="0"/>
          <c:tx>
            <c:v>ODOBRENE VLOGE</c:v>
          </c:tx>
          <c:spPr>
            <a:solidFill>
              <a:srgbClr val="FFC000"/>
            </a:solidFill>
            <a:ln cmpd="sng">
              <a:solidFill>
                <a:srgbClr val="000000"/>
              </a:solidFill>
            </a:ln>
          </c:spPr>
          <c:invertIfNegative val="1"/>
          <c:dLbls>
            <c:spPr>
              <a:noFill/>
              <a:ln>
                <a:noFill/>
              </a:ln>
              <a:effectLst/>
            </c:spPr>
            <c:txPr>
              <a:bodyPr rot="-5400000" vert="horz"/>
              <a:lstStyle/>
              <a:p>
                <a:pPr lvl="0">
                  <a:defRPr sz="900" b="0" i="0">
                    <a:latin typeface="+mn-lt"/>
                  </a:defRPr>
                </a:pPr>
                <a:endParaRPr lang="sl-SI"/>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'ekonomski vidik 30 točk'!$A$3:$A$23</c:f>
              <c:numCache>
                <c:formatCode>General</c:formatCode>
                <c:ptCount val="21"/>
                <c:pt idx="0">
                  <c:v>1</c:v>
                </c:pt>
                <c:pt idx="1">
                  <c:v>2</c:v>
                </c:pt>
                <c:pt idx="2">
                  <c:v>4</c:v>
                </c:pt>
                <c:pt idx="3">
                  <c:v>5</c:v>
                </c:pt>
                <c:pt idx="4">
                  <c:v>6</c:v>
                </c:pt>
                <c:pt idx="5">
                  <c:v>7</c:v>
                </c:pt>
                <c:pt idx="6">
                  <c:v>8</c:v>
                </c:pt>
                <c:pt idx="7">
                  <c:v>9</c:v>
                </c:pt>
                <c:pt idx="8">
                  <c:v>10</c:v>
                </c:pt>
                <c:pt idx="9">
                  <c:v>11</c:v>
                </c:pt>
                <c:pt idx="10">
                  <c:v>12</c:v>
                </c:pt>
                <c:pt idx="11">
                  <c:v>13</c:v>
                </c:pt>
                <c:pt idx="12">
                  <c:v>14</c:v>
                </c:pt>
                <c:pt idx="13">
                  <c:v>15</c:v>
                </c:pt>
                <c:pt idx="14">
                  <c:v>16</c:v>
                </c:pt>
                <c:pt idx="15">
                  <c:v>17</c:v>
                </c:pt>
                <c:pt idx="16">
                  <c:v>18</c:v>
                </c:pt>
                <c:pt idx="17">
                  <c:v>19</c:v>
                </c:pt>
                <c:pt idx="18">
                  <c:v>20</c:v>
                </c:pt>
                <c:pt idx="19">
                  <c:v>21</c:v>
                </c:pt>
                <c:pt idx="20">
                  <c:v>22</c:v>
                </c:pt>
              </c:numCache>
            </c:numRef>
          </c:cat>
          <c:val>
            <c:numRef>
              <c:f>'ekonomski vidik 30 točk'!$G$3:$G$23</c:f>
              <c:numCache>
                <c:formatCode>0</c:formatCode>
                <c:ptCount val="21"/>
                <c:pt idx="0">
                  <c:v>5.3097345132743365</c:v>
                </c:pt>
                <c:pt idx="1">
                  <c:v>7.6923076923076925</c:v>
                </c:pt>
                <c:pt idx="2">
                  <c:v>0</c:v>
                </c:pt>
                <c:pt idx="3">
                  <c:v>15.384615384615385</c:v>
                </c:pt>
                <c:pt idx="4">
                  <c:v>11.917098445595855</c:v>
                </c:pt>
                <c:pt idx="5">
                  <c:v>1.6949152542372881</c:v>
                </c:pt>
                <c:pt idx="6">
                  <c:v>5.2631578947368425</c:v>
                </c:pt>
                <c:pt idx="7">
                  <c:v>6.3291139240506329</c:v>
                </c:pt>
                <c:pt idx="8">
                  <c:v>36.666666666666664</c:v>
                </c:pt>
                <c:pt idx="9">
                  <c:v>9.5238095238095237</c:v>
                </c:pt>
                <c:pt idx="10">
                  <c:v>0</c:v>
                </c:pt>
                <c:pt idx="11">
                  <c:v>14.285714285714286</c:v>
                </c:pt>
                <c:pt idx="12">
                  <c:v>23.333333333333332</c:v>
                </c:pt>
                <c:pt idx="13">
                  <c:v>31.578947368421051</c:v>
                </c:pt>
                <c:pt idx="14">
                  <c:v>20</c:v>
                </c:pt>
                <c:pt idx="15">
                  <c:v>0</c:v>
                </c:pt>
                <c:pt idx="16">
                  <c:v>8.3333333333333339</c:v>
                </c:pt>
                <c:pt idx="17">
                  <c:v>20.512820512820515</c:v>
                </c:pt>
                <c:pt idx="18">
                  <c:v>67.647058823529406</c:v>
                </c:pt>
                <c:pt idx="19">
                  <c:v>31.578947368421051</c:v>
                </c:pt>
                <c:pt idx="20">
                  <c:v>11.111111111111111</c:v>
                </c:pt>
              </c:numCache>
            </c:numRef>
          </c:val>
          <c:extLst>
            <c:ext xmlns:c14="http://schemas.microsoft.com/office/drawing/2007/8/2/chart" uri="{6F2FDCE9-48DA-4B69-8628-5D25D57E5C99}">
              <c14:invertSolidFillFmt>
                <c14:spPr xmlns:c14="http://schemas.microsoft.com/office/drawing/2007/8/2/chart">
                  <a:solidFill>
                    <a:srgbClr val="FFFFFF"/>
                  </a:solidFill>
                  <a:ln cmpd="sng">
                    <a:solidFill>
                      <a:srgbClr val="000000"/>
                    </a:solidFill>
                  </a:ln>
                </c14:spPr>
              </c14:invertSolidFillFmt>
            </c:ext>
            <c:ext xmlns:c16="http://schemas.microsoft.com/office/drawing/2014/chart" uri="{C3380CC4-5D6E-409C-BE32-E72D297353CC}">
              <c16:uniqueId val="{00000000-C84A-4A78-BA8B-35D11BBA270E}"/>
            </c:ext>
          </c:extLst>
        </c:ser>
        <c:ser>
          <c:idx val="1"/>
          <c:order val="1"/>
          <c:tx>
            <c:v>ODOBRENE VLOGE OMD</c:v>
          </c:tx>
          <c:spPr>
            <a:solidFill>
              <a:srgbClr val="2C6E32"/>
            </a:solidFill>
            <a:ln cmpd="sng">
              <a:solidFill>
                <a:srgbClr val="000000"/>
              </a:solidFill>
            </a:ln>
          </c:spPr>
          <c:invertIfNegative val="1"/>
          <c:dLbls>
            <c:dLbl>
              <c:idx val="18"/>
              <c:layout>
                <c:manualLayout>
                  <c:x val="7.4177097821047748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C84A-4A78-BA8B-35D11BBA270E}"/>
                </c:ext>
              </c:extLst>
            </c:dLbl>
            <c:spPr>
              <a:noFill/>
              <a:ln>
                <a:noFill/>
              </a:ln>
              <a:effectLst/>
            </c:spPr>
            <c:txPr>
              <a:bodyPr rot="-5400000" vert="horz"/>
              <a:lstStyle/>
              <a:p>
                <a:pPr lvl="0">
                  <a:defRPr sz="900" b="0" i="0">
                    <a:latin typeface="+mn-lt"/>
                  </a:defRPr>
                </a:pPr>
                <a:endParaRPr lang="sl-SI"/>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'ekonomski vidik 30 točk'!$A$3:$A$23</c:f>
              <c:numCache>
                <c:formatCode>General</c:formatCode>
                <c:ptCount val="21"/>
                <c:pt idx="0">
                  <c:v>1</c:v>
                </c:pt>
                <c:pt idx="1">
                  <c:v>2</c:v>
                </c:pt>
                <c:pt idx="2">
                  <c:v>4</c:v>
                </c:pt>
                <c:pt idx="3">
                  <c:v>5</c:v>
                </c:pt>
                <c:pt idx="4">
                  <c:v>6</c:v>
                </c:pt>
                <c:pt idx="5">
                  <c:v>7</c:v>
                </c:pt>
                <c:pt idx="6">
                  <c:v>8</c:v>
                </c:pt>
                <c:pt idx="7">
                  <c:v>9</c:v>
                </c:pt>
                <c:pt idx="8">
                  <c:v>10</c:v>
                </c:pt>
                <c:pt idx="9">
                  <c:v>11</c:v>
                </c:pt>
                <c:pt idx="10">
                  <c:v>12</c:v>
                </c:pt>
                <c:pt idx="11">
                  <c:v>13</c:v>
                </c:pt>
                <c:pt idx="12">
                  <c:v>14</c:v>
                </c:pt>
                <c:pt idx="13">
                  <c:v>15</c:v>
                </c:pt>
                <c:pt idx="14">
                  <c:v>16</c:v>
                </c:pt>
                <c:pt idx="15">
                  <c:v>17</c:v>
                </c:pt>
                <c:pt idx="16">
                  <c:v>18</c:v>
                </c:pt>
                <c:pt idx="17">
                  <c:v>19</c:v>
                </c:pt>
                <c:pt idx="18">
                  <c:v>20</c:v>
                </c:pt>
                <c:pt idx="19">
                  <c:v>21</c:v>
                </c:pt>
                <c:pt idx="20">
                  <c:v>22</c:v>
                </c:pt>
              </c:numCache>
            </c:numRef>
          </c:cat>
          <c:val>
            <c:numRef>
              <c:f>'ekonomski vidik 30 točk'!$P$3:$P$23</c:f>
              <c:numCache>
                <c:formatCode>0</c:formatCode>
                <c:ptCount val="21"/>
                <c:pt idx="0">
                  <c:v>3.5398230088495577</c:v>
                </c:pt>
                <c:pt idx="1">
                  <c:v>3.3444816053511706</c:v>
                </c:pt>
                <c:pt idx="2">
                  <c:v>0</c:v>
                </c:pt>
                <c:pt idx="3">
                  <c:v>3.8461538461538463</c:v>
                </c:pt>
                <c:pt idx="4">
                  <c:v>11.917098445595855</c:v>
                </c:pt>
                <c:pt idx="5">
                  <c:v>1.6949152542372881</c:v>
                </c:pt>
                <c:pt idx="6">
                  <c:v>5.2631578947368425</c:v>
                </c:pt>
                <c:pt idx="7">
                  <c:v>3.7974683544303796</c:v>
                </c:pt>
                <c:pt idx="8">
                  <c:v>20</c:v>
                </c:pt>
                <c:pt idx="9">
                  <c:v>4.7619047619047619</c:v>
                </c:pt>
                <c:pt idx="10">
                  <c:v>0</c:v>
                </c:pt>
                <c:pt idx="11">
                  <c:v>14.285714285714286</c:v>
                </c:pt>
                <c:pt idx="12">
                  <c:v>6.666666666666667</c:v>
                </c:pt>
                <c:pt idx="13">
                  <c:v>15.789473684210526</c:v>
                </c:pt>
                <c:pt idx="14">
                  <c:v>20</c:v>
                </c:pt>
                <c:pt idx="15">
                  <c:v>0</c:v>
                </c:pt>
                <c:pt idx="16">
                  <c:v>0</c:v>
                </c:pt>
                <c:pt idx="17">
                  <c:v>15.384615384615385</c:v>
                </c:pt>
                <c:pt idx="18">
                  <c:v>67.647058823529406</c:v>
                </c:pt>
                <c:pt idx="19">
                  <c:v>31.578947368421051</c:v>
                </c:pt>
                <c:pt idx="20">
                  <c:v>11.111111111111111</c:v>
                </c:pt>
              </c:numCache>
            </c:numRef>
          </c:val>
          <c:extLst>
            <c:ext xmlns:c14="http://schemas.microsoft.com/office/drawing/2007/8/2/chart" uri="{6F2FDCE9-48DA-4B69-8628-5D25D57E5C99}">
              <c14:invertSolidFillFmt>
                <c14:spPr xmlns:c14="http://schemas.microsoft.com/office/drawing/2007/8/2/chart">
                  <a:solidFill>
                    <a:srgbClr val="FFFFFF"/>
                  </a:solidFill>
                  <a:ln cmpd="sng">
                    <a:solidFill>
                      <a:srgbClr val="000000"/>
                    </a:solidFill>
                  </a:ln>
                </c14:spPr>
              </c14:invertSolidFillFmt>
            </c:ext>
            <c:ext xmlns:c16="http://schemas.microsoft.com/office/drawing/2014/chart" uri="{C3380CC4-5D6E-409C-BE32-E72D297353CC}">
              <c16:uniqueId val="{00000002-C84A-4A78-BA8B-35D11BBA270E}"/>
            </c:ext>
          </c:extLst>
        </c:ser>
        <c:dLbls>
          <c:showLegendKey val="0"/>
          <c:showVal val="0"/>
          <c:showCatName val="0"/>
          <c:showSerName val="0"/>
          <c:showPercent val="0"/>
          <c:showBubbleSize val="0"/>
        </c:dLbls>
        <c:gapWidth val="150"/>
        <c:axId val="536499096"/>
        <c:axId val="536497136"/>
      </c:barChart>
      <c:catAx>
        <c:axId val="536499096"/>
        <c:scaling>
          <c:orientation val="minMax"/>
        </c:scaling>
        <c:delete val="0"/>
        <c:axPos val="b"/>
        <c:title>
          <c:tx>
            <c:rich>
              <a:bodyPr/>
              <a:lstStyle/>
              <a:p>
                <a:pPr lvl="0">
                  <a:defRPr b="0">
                    <a:solidFill>
                      <a:srgbClr val="000000"/>
                    </a:solidFill>
                    <a:latin typeface="+mn-lt"/>
                  </a:defRPr>
                </a:pPr>
                <a:endParaRPr lang="sl-SI"/>
              </a:p>
            </c:rich>
          </c:tx>
          <c:overlay val="0"/>
        </c:title>
        <c:numFmt formatCode="General" sourceLinked="1"/>
        <c:majorTickMark val="none"/>
        <c:minorTickMark val="none"/>
        <c:tickLblPos val="nextTo"/>
        <c:txPr>
          <a:bodyPr/>
          <a:lstStyle/>
          <a:p>
            <a:pPr lvl="0">
              <a:defRPr sz="900" b="0" i="0">
                <a:solidFill>
                  <a:srgbClr val="000000"/>
                </a:solidFill>
                <a:latin typeface="+mn-lt"/>
              </a:defRPr>
            </a:pPr>
            <a:endParaRPr lang="sl-SI"/>
          </a:p>
        </c:txPr>
        <c:crossAx val="536497136"/>
        <c:crosses val="autoZero"/>
        <c:auto val="1"/>
        <c:lblAlgn val="ctr"/>
        <c:lblOffset val="100"/>
        <c:noMultiLvlLbl val="1"/>
      </c:catAx>
      <c:valAx>
        <c:axId val="536497136"/>
        <c:scaling>
          <c:orientation val="minMax"/>
        </c:scaling>
        <c:delete val="0"/>
        <c:axPos val="l"/>
        <c:majorGridlines>
          <c:spPr>
            <a:ln>
              <a:solidFill>
                <a:srgbClr val="B7B7B7"/>
              </a:solidFill>
            </a:ln>
          </c:spPr>
        </c:majorGridlines>
        <c:title>
          <c:tx>
            <c:rich>
              <a:bodyPr/>
              <a:lstStyle/>
              <a:p>
                <a:pPr lvl="0">
                  <a:defRPr sz="900" b="0" i="0">
                    <a:solidFill>
                      <a:srgbClr val="000000"/>
                    </a:solidFill>
                    <a:latin typeface="+mn-lt"/>
                  </a:defRPr>
                </a:pPr>
                <a:r>
                  <a:rPr lang="sl-SI" sz="900" b="0" i="0">
                    <a:solidFill>
                      <a:srgbClr val="000000"/>
                    </a:solidFill>
                    <a:latin typeface="+mn-lt"/>
                  </a:rPr>
                  <a:t>%</a:t>
                </a:r>
              </a:p>
            </c:rich>
          </c:tx>
          <c:overlay val="0"/>
        </c:title>
        <c:numFmt formatCode="0" sourceLinked="1"/>
        <c:majorTickMark val="none"/>
        <c:minorTickMark val="none"/>
        <c:tickLblPos val="nextTo"/>
        <c:spPr>
          <a:ln/>
        </c:spPr>
        <c:txPr>
          <a:bodyPr/>
          <a:lstStyle/>
          <a:p>
            <a:pPr lvl="0">
              <a:defRPr sz="900" b="0" i="0">
                <a:solidFill>
                  <a:srgbClr val="000000"/>
                </a:solidFill>
                <a:latin typeface="+mn-lt"/>
              </a:defRPr>
            </a:pPr>
            <a:endParaRPr lang="sl-SI"/>
          </a:p>
        </c:txPr>
        <c:crossAx val="536499096"/>
        <c:crosses val="autoZero"/>
        <c:crossBetween val="between"/>
      </c:valAx>
    </c:plotArea>
    <c:legend>
      <c:legendPos val="b"/>
      <c:overlay val="0"/>
      <c:txPr>
        <a:bodyPr/>
        <a:lstStyle/>
        <a:p>
          <a:pPr lvl="0">
            <a:defRPr sz="900" b="0" i="0">
              <a:solidFill>
                <a:srgbClr val="1A1A1A"/>
              </a:solidFill>
              <a:latin typeface="+mn-lt"/>
            </a:defRPr>
          </a:pPr>
          <a:endParaRPr lang="sl-SI"/>
        </a:p>
      </c:txPr>
    </c:legend>
    <c:plotVisOnly val="1"/>
    <c:dispBlanksAs val="zero"/>
    <c:showDLblsOverMax val="1"/>
  </c:chart>
  <c:spPr>
    <a:solidFill>
      <a:schemeClr val="lt1"/>
    </a:solidFill>
  </c:spPr>
  <c:externalData r:id="rId2">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l-SI"/>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lvl="0">
              <a:defRPr sz="1600" b="0" i="0">
                <a:solidFill>
                  <a:srgbClr val="757575"/>
                </a:solidFill>
                <a:latin typeface="Calibri Light"/>
              </a:defRPr>
            </a:pPr>
            <a:r>
              <a:rPr lang="sl-SI" sz="1600" b="0" i="0">
                <a:solidFill>
                  <a:srgbClr val="757575"/>
                </a:solidFill>
                <a:latin typeface="Calibri Light"/>
              </a:rPr>
              <a:t>Delež kmetij, ki je imelo na merilu</a:t>
            </a:r>
            <a:r>
              <a:rPr lang="sl-SI" sz="1600" b="0" i="0" baseline="0">
                <a:solidFill>
                  <a:srgbClr val="757575"/>
                </a:solidFill>
                <a:latin typeface="Calibri Light"/>
              </a:rPr>
              <a:t> ekonomski vidik od 25 do 29 točk</a:t>
            </a:r>
            <a:endParaRPr lang="sl-SI" sz="1600" b="0" i="0">
              <a:solidFill>
                <a:srgbClr val="757575"/>
              </a:solidFill>
              <a:latin typeface="Calibri Light"/>
            </a:endParaRPr>
          </a:p>
        </c:rich>
      </c:tx>
      <c:overlay val="0"/>
    </c:title>
    <c:autoTitleDeleted val="0"/>
    <c:plotArea>
      <c:layout/>
      <c:barChart>
        <c:barDir val="col"/>
        <c:grouping val="clustered"/>
        <c:varyColors val="1"/>
        <c:ser>
          <c:idx val="0"/>
          <c:order val="0"/>
          <c:tx>
            <c:v>ODOBRENE VLOGE</c:v>
          </c:tx>
          <c:spPr>
            <a:solidFill>
              <a:srgbClr val="FFC000"/>
            </a:solidFill>
            <a:ln cmpd="sng">
              <a:solidFill>
                <a:srgbClr val="000000"/>
              </a:solidFill>
            </a:ln>
          </c:spPr>
          <c:invertIfNegative val="1"/>
          <c:dLbls>
            <c:spPr>
              <a:noFill/>
              <a:ln>
                <a:noFill/>
              </a:ln>
              <a:effectLst/>
            </c:spPr>
            <c:txPr>
              <a:bodyPr rot="-5400000" vert="horz"/>
              <a:lstStyle/>
              <a:p>
                <a:pPr lvl="0">
                  <a:defRPr sz="900" b="0" i="0">
                    <a:latin typeface="+mn-lt"/>
                  </a:defRPr>
                </a:pPr>
                <a:endParaRPr lang="sl-SI"/>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'ekonomski vidik 30 točk'!$A$3:$A$23</c:f>
              <c:numCache>
                <c:formatCode>General</c:formatCode>
                <c:ptCount val="21"/>
                <c:pt idx="0">
                  <c:v>1</c:v>
                </c:pt>
                <c:pt idx="1">
                  <c:v>2</c:v>
                </c:pt>
                <c:pt idx="2">
                  <c:v>4</c:v>
                </c:pt>
                <c:pt idx="3">
                  <c:v>5</c:v>
                </c:pt>
                <c:pt idx="4">
                  <c:v>6</c:v>
                </c:pt>
                <c:pt idx="5">
                  <c:v>7</c:v>
                </c:pt>
                <c:pt idx="6">
                  <c:v>8</c:v>
                </c:pt>
                <c:pt idx="7">
                  <c:v>9</c:v>
                </c:pt>
                <c:pt idx="8">
                  <c:v>10</c:v>
                </c:pt>
                <c:pt idx="9">
                  <c:v>11</c:v>
                </c:pt>
                <c:pt idx="10">
                  <c:v>12</c:v>
                </c:pt>
                <c:pt idx="11">
                  <c:v>13</c:v>
                </c:pt>
                <c:pt idx="12">
                  <c:v>14</c:v>
                </c:pt>
                <c:pt idx="13">
                  <c:v>15</c:v>
                </c:pt>
                <c:pt idx="14">
                  <c:v>16</c:v>
                </c:pt>
                <c:pt idx="15">
                  <c:v>17</c:v>
                </c:pt>
                <c:pt idx="16">
                  <c:v>18</c:v>
                </c:pt>
                <c:pt idx="17">
                  <c:v>19</c:v>
                </c:pt>
                <c:pt idx="18">
                  <c:v>20</c:v>
                </c:pt>
                <c:pt idx="19">
                  <c:v>21</c:v>
                </c:pt>
                <c:pt idx="20">
                  <c:v>22</c:v>
                </c:pt>
              </c:numCache>
            </c:numRef>
          </c:cat>
          <c:val>
            <c:numRef>
              <c:f>'ekonomski vidik 30 točk'!$J$3:$J$23</c:f>
              <c:numCache>
                <c:formatCode>0</c:formatCode>
                <c:ptCount val="21"/>
                <c:pt idx="0">
                  <c:v>15.929203539823009</c:v>
                </c:pt>
                <c:pt idx="1">
                  <c:v>24.749163879598662</c:v>
                </c:pt>
                <c:pt idx="2">
                  <c:v>13.333333333333334</c:v>
                </c:pt>
                <c:pt idx="3">
                  <c:v>34.615384615384613</c:v>
                </c:pt>
                <c:pt idx="4">
                  <c:v>28.497409326424872</c:v>
                </c:pt>
                <c:pt idx="5">
                  <c:v>15.254237288135593</c:v>
                </c:pt>
                <c:pt idx="6">
                  <c:v>60.526315789473685</c:v>
                </c:pt>
                <c:pt idx="7">
                  <c:v>17.721518987341771</c:v>
                </c:pt>
                <c:pt idx="8">
                  <c:v>50</c:v>
                </c:pt>
                <c:pt idx="9">
                  <c:v>35.714285714285715</c:v>
                </c:pt>
                <c:pt idx="10">
                  <c:v>0</c:v>
                </c:pt>
                <c:pt idx="11">
                  <c:v>28.571428571428573</c:v>
                </c:pt>
                <c:pt idx="12">
                  <c:v>43.333333333333336</c:v>
                </c:pt>
                <c:pt idx="13">
                  <c:v>47.368421052631582</c:v>
                </c:pt>
                <c:pt idx="14">
                  <c:v>80</c:v>
                </c:pt>
                <c:pt idx="15">
                  <c:v>66.666666666666671</c:v>
                </c:pt>
                <c:pt idx="16">
                  <c:v>33.333333333333336</c:v>
                </c:pt>
                <c:pt idx="17">
                  <c:v>48.717948717948715</c:v>
                </c:pt>
                <c:pt idx="18">
                  <c:v>26.470588235294116</c:v>
                </c:pt>
                <c:pt idx="19">
                  <c:v>52.631578947368418</c:v>
                </c:pt>
                <c:pt idx="20">
                  <c:v>44.444444444444443</c:v>
                </c:pt>
              </c:numCache>
            </c:numRef>
          </c:val>
          <c:extLst>
            <c:ext xmlns:c14="http://schemas.microsoft.com/office/drawing/2007/8/2/chart" uri="{6F2FDCE9-48DA-4B69-8628-5D25D57E5C99}">
              <c14:invertSolidFillFmt>
                <c14:spPr xmlns:c14="http://schemas.microsoft.com/office/drawing/2007/8/2/chart">
                  <a:solidFill>
                    <a:srgbClr val="FFFFFF"/>
                  </a:solidFill>
                  <a:ln cmpd="sng">
                    <a:solidFill>
                      <a:srgbClr val="000000"/>
                    </a:solidFill>
                  </a:ln>
                </c14:spPr>
              </c14:invertSolidFillFmt>
            </c:ext>
            <c:ext xmlns:c16="http://schemas.microsoft.com/office/drawing/2014/chart" uri="{C3380CC4-5D6E-409C-BE32-E72D297353CC}">
              <c16:uniqueId val="{00000000-573F-4B2F-ABA6-BD596AC40DE7}"/>
            </c:ext>
          </c:extLst>
        </c:ser>
        <c:ser>
          <c:idx val="1"/>
          <c:order val="1"/>
          <c:tx>
            <c:v>ODOBRENE VLOGE OMD</c:v>
          </c:tx>
          <c:spPr>
            <a:solidFill>
              <a:srgbClr val="2C6E32"/>
            </a:solidFill>
            <a:ln cmpd="sng">
              <a:solidFill>
                <a:srgbClr val="000000"/>
              </a:solidFill>
            </a:ln>
          </c:spPr>
          <c:invertIfNegative val="1"/>
          <c:dLbls>
            <c:spPr>
              <a:noFill/>
              <a:ln>
                <a:noFill/>
              </a:ln>
              <a:effectLst/>
            </c:spPr>
            <c:txPr>
              <a:bodyPr rot="-5400000" vert="horz"/>
              <a:lstStyle/>
              <a:p>
                <a:pPr lvl="0">
                  <a:defRPr sz="900" b="0" i="0">
                    <a:latin typeface="+mn-lt"/>
                  </a:defRPr>
                </a:pPr>
                <a:endParaRPr lang="sl-SI"/>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'ekonomski vidik 30 točk'!$A$3:$A$23</c:f>
              <c:numCache>
                <c:formatCode>General</c:formatCode>
                <c:ptCount val="21"/>
                <c:pt idx="0">
                  <c:v>1</c:v>
                </c:pt>
                <c:pt idx="1">
                  <c:v>2</c:v>
                </c:pt>
                <c:pt idx="2">
                  <c:v>4</c:v>
                </c:pt>
                <c:pt idx="3">
                  <c:v>5</c:v>
                </c:pt>
                <c:pt idx="4">
                  <c:v>6</c:v>
                </c:pt>
                <c:pt idx="5">
                  <c:v>7</c:v>
                </c:pt>
                <c:pt idx="6">
                  <c:v>8</c:v>
                </c:pt>
                <c:pt idx="7">
                  <c:v>9</c:v>
                </c:pt>
                <c:pt idx="8">
                  <c:v>10</c:v>
                </c:pt>
                <c:pt idx="9">
                  <c:v>11</c:v>
                </c:pt>
                <c:pt idx="10">
                  <c:v>12</c:v>
                </c:pt>
                <c:pt idx="11">
                  <c:v>13</c:v>
                </c:pt>
                <c:pt idx="12">
                  <c:v>14</c:v>
                </c:pt>
                <c:pt idx="13">
                  <c:v>15</c:v>
                </c:pt>
                <c:pt idx="14">
                  <c:v>16</c:v>
                </c:pt>
                <c:pt idx="15">
                  <c:v>17</c:v>
                </c:pt>
                <c:pt idx="16">
                  <c:v>18</c:v>
                </c:pt>
                <c:pt idx="17">
                  <c:v>19</c:v>
                </c:pt>
                <c:pt idx="18">
                  <c:v>20</c:v>
                </c:pt>
                <c:pt idx="19">
                  <c:v>21</c:v>
                </c:pt>
                <c:pt idx="20">
                  <c:v>22</c:v>
                </c:pt>
              </c:numCache>
            </c:numRef>
          </c:cat>
          <c:val>
            <c:numRef>
              <c:f>'ekonomski vidik 30 točk'!$S$3:$S$23</c:f>
              <c:numCache>
                <c:formatCode>0</c:formatCode>
                <c:ptCount val="21"/>
                <c:pt idx="0">
                  <c:v>9.2920353982300892</c:v>
                </c:pt>
                <c:pt idx="1">
                  <c:v>12.709030100334449</c:v>
                </c:pt>
                <c:pt idx="2">
                  <c:v>0</c:v>
                </c:pt>
                <c:pt idx="3">
                  <c:v>5.7692307692307692</c:v>
                </c:pt>
                <c:pt idx="4">
                  <c:v>28.497409326424872</c:v>
                </c:pt>
                <c:pt idx="5">
                  <c:v>11.864406779661017</c:v>
                </c:pt>
                <c:pt idx="6">
                  <c:v>44.736842105263158</c:v>
                </c:pt>
                <c:pt idx="7">
                  <c:v>3.7974683544303796</c:v>
                </c:pt>
                <c:pt idx="8">
                  <c:v>23.333333333333332</c:v>
                </c:pt>
                <c:pt idx="9">
                  <c:v>23.80952380952381</c:v>
                </c:pt>
                <c:pt idx="10">
                  <c:v>0</c:v>
                </c:pt>
                <c:pt idx="11">
                  <c:v>28.571428571428573</c:v>
                </c:pt>
                <c:pt idx="12">
                  <c:v>16.666666666666668</c:v>
                </c:pt>
                <c:pt idx="13">
                  <c:v>26.315789473684209</c:v>
                </c:pt>
                <c:pt idx="14">
                  <c:v>60</c:v>
                </c:pt>
                <c:pt idx="15">
                  <c:v>33.333333333333336</c:v>
                </c:pt>
                <c:pt idx="16">
                  <c:v>25</c:v>
                </c:pt>
                <c:pt idx="17">
                  <c:v>33.333333333333336</c:v>
                </c:pt>
                <c:pt idx="18">
                  <c:v>26.470588235294116</c:v>
                </c:pt>
                <c:pt idx="19">
                  <c:v>47.368421052631582</c:v>
                </c:pt>
                <c:pt idx="20">
                  <c:v>44.444444444444443</c:v>
                </c:pt>
              </c:numCache>
            </c:numRef>
          </c:val>
          <c:extLst>
            <c:ext xmlns:c14="http://schemas.microsoft.com/office/drawing/2007/8/2/chart" uri="{6F2FDCE9-48DA-4B69-8628-5D25D57E5C99}">
              <c14:invertSolidFillFmt>
                <c14:spPr xmlns:c14="http://schemas.microsoft.com/office/drawing/2007/8/2/chart">
                  <a:solidFill>
                    <a:srgbClr val="FFFFFF"/>
                  </a:solidFill>
                  <a:ln cmpd="sng">
                    <a:solidFill>
                      <a:srgbClr val="000000"/>
                    </a:solidFill>
                  </a:ln>
                </c14:spPr>
              </c14:invertSolidFillFmt>
            </c:ext>
            <c:ext xmlns:c16="http://schemas.microsoft.com/office/drawing/2014/chart" uri="{C3380CC4-5D6E-409C-BE32-E72D297353CC}">
              <c16:uniqueId val="{00000001-573F-4B2F-ABA6-BD596AC40DE7}"/>
            </c:ext>
          </c:extLst>
        </c:ser>
        <c:dLbls>
          <c:showLegendKey val="0"/>
          <c:showVal val="0"/>
          <c:showCatName val="0"/>
          <c:showSerName val="0"/>
          <c:showPercent val="0"/>
          <c:showBubbleSize val="0"/>
        </c:dLbls>
        <c:gapWidth val="150"/>
        <c:axId val="536497528"/>
        <c:axId val="536501056"/>
      </c:barChart>
      <c:catAx>
        <c:axId val="536497528"/>
        <c:scaling>
          <c:orientation val="minMax"/>
        </c:scaling>
        <c:delete val="0"/>
        <c:axPos val="b"/>
        <c:title>
          <c:tx>
            <c:rich>
              <a:bodyPr/>
              <a:lstStyle/>
              <a:p>
                <a:pPr lvl="0">
                  <a:defRPr b="0">
                    <a:solidFill>
                      <a:srgbClr val="000000"/>
                    </a:solidFill>
                    <a:latin typeface="+mn-lt"/>
                  </a:defRPr>
                </a:pPr>
                <a:endParaRPr lang="sl-SI"/>
              </a:p>
            </c:rich>
          </c:tx>
          <c:overlay val="0"/>
        </c:title>
        <c:numFmt formatCode="General" sourceLinked="1"/>
        <c:majorTickMark val="none"/>
        <c:minorTickMark val="none"/>
        <c:tickLblPos val="nextTo"/>
        <c:txPr>
          <a:bodyPr/>
          <a:lstStyle/>
          <a:p>
            <a:pPr lvl="0">
              <a:defRPr sz="900" b="0" i="0">
                <a:solidFill>
                  <a:srgbClr val="000000"/>
                </a:solidFill>
                <a:latin typeface="+mn-lt"/>
              </a:defRPr>
            </a:pPr>
            <a:endParaRPr lang="sl-SI"/>
          </a:p>
        </c:txPr>
        <c:crossAx val="536501056"/>
        <c:crosses val="autoZero"/>
        <c:auto val="1"/>
        <c:lblAlgn val="ctr"/>
        <c:lblOffset val="100"/>
        <c:noMultiLvlLbl val="1"/>
      </c:catAx>
      <c:valAx>
        <c:axId val="536501056"/>
        <c:scaling>
          <c:orientation val="minMax"/>
        </c:scaling>
        <c:delete val="0"/>
        <c:axPos val="l"/>
        <c:majorGridlines>
          <c:spPr>
            <a:ln>
              <a:solidFill>
                <a:srgbClr val="B7B7B7"/>
              </a:solidFill>
            </a:ln>
          </c:spPr>
        </c:majorGridlines>
        <c:title>
          <c:tx>
            <c:rich>
              <a:bodyPr/>
              <a:lstStyle/>
              <a:p>
                <a:pPr lvl="0">
                  <a:defRPr sz="900" b="0" i="0">
                    <a:solidFill>
                      <a:srgbClr val="000000"/>
                    </a:solidFill>
                    <a:latin typeface="+mn-lt"/>
                  </a:defRPr>
                </a:pPr>
                <a:r>
                  <a:rPr lang="sl-SI" sz="900" b="0" i="0">
                    <a:solidFill>
                      <a:srgbClr val="000000"/>
                    </a:solidFill>
                    <a:latin typeface="+mn-lt"/>
                  </a:rPr>
                  <a:t>%</a:t>
                </a:r>
              </a:p>
            </c:rich>
          </c:tx>
          <c:overlay val="0"/>
        </c:title>
        <c:numFmt formatCode="0" sourceLinked="1"/>
        <c:majorTickMark val="none"/>
        <c:minorTickMark val="none"/>
        <c:tickLblPos val="nextTo"/>
        <c:spPr>
          <a:ln/>
        </c:spPr>
        <c:txPr>
          <a:bodyPr/>
          <a:lstStyle/>
          <a:p>
            <a:pPr lvl="0">
              <a:defRPr sz="900" b="0" i="0">
                <a:solidFill>
                  <a:srgbClr val="000000"/>
                </a:solidFill>
                <a:latin typeface="+mn-lt"/>
              </a:defRPr>
            </a:pPr>
            <a:endParaRPr lang="sl-SI"/>
          </a:p>
        </c:txPr>
        <c:crossAx val="536497528"/>
        <c:crosses val="autoZero"/>
        <c:crossBetween val="between"/>
      </c:valAx>
    </c:plotArea>
    <c:legend>
      <c:legendPos val="b"/>
      <c:overlay val="0"/>
      <c:txPr>
        <a:bodyPr/>
        <a:lstStyle/>
        <a:p>
          <a:pPr lvl="0">
            <a:defRPr sz="900" b="0" i="0">
              <a:solidFill>
                <a:srgbClr val="1A1A1A"/>
              </a:solidFill>
              <a:latin typeface="+mn-lt"/>
            </a:defRPr>
          </a:pPr>
          <a:endParaRPr lang="sl-SI"/>
        </a:p>
      </c:txPr>
    </c:legend>
    <c:plotVisOnly val="1"/>
    <c:dispBlanksAs val="zero"/>
    <c:showDLblsOverMax val="1"/>
  </c:chart>
  <c:spPr>
    <a:solidFill>
      <a:schemeClr val="lt1"/>
    </a:solidFill>
  </c:sp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l-SI"/>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5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4.7135415288953778E-2"/>
          <c:y val="0.22560469292667354"/>
          <c:w val="0.93888888888888888"/>
          <c:h val="0.75474518810148727"/>
        </c:manualLayout>
      </c:layout>
      <c:pie3DChart>
        <c:varyColors val="1"/>
        <c:dLbls>
          <c:dLblPos val="inEnd"/>
          <c:showLegendKey val="0"/>
          <c:showVal val="0"/>
          <c:showCatName val="1"/>
          <c:showSerName val="0"/>
          <c:showPercent val="0"/>
          <c:showBubbleSize val="0"/>
          <c:showLeaderLines val="1"/>
        </c:dLbls>
        <c:extLst>
          <c:ext xmlns:c15="http://schemas.microsoft.com/office/drawing/2012/chart" uri="{02D57815-91ED-43cb-92C2-25804820EDAC}">
            <c15:filteredPieSeries>
              <c15:ser>
                <c:idx val="0"/>
                <c:order val="0"/>
                <c:tx>
                  <c:strRef>
                    <c:extLst>
                      <c:ext uri="{02D57815-91ED-43cb-92C2-25804820EDAC}">
                        <c15:formulaRef>
                          <c15:sqref>[podatki_analiza_4.1_4.2_18.11.2022.xlsx]vrtilna!$H$8</c15:sqref>
                        </c15:formulaRef>
                      </c:ext>
                    </c:extLst>
                    <c:strCache>
                      <c:ptCount val="1"/>
                      <c:pt idx="0">
                        <c:v>SAVINJSKA</c:v>
                      </c:pt>
                    </c:strCache>
                  </c:strRef>
                </c:tx>
                <c:dPt>
                  <c:idx val="0"/>
                  <c:bubble3D val="0"/>
                  <c:spPr>
                    <a:solidFill>
                      <a:schemeClr val="accent1">
                        <a:alpha val="90000"/>
                      </a:schemeClr>
                    </a:solidFill>
                    <a:ln w="19050">
                      <a:solidFill>
                        <a:schemeClr val="accent1">
                          <a:lumMod val="75000"/>
                        </a:schemeClr>
                      </a:solidFill>
                    </a:ln>
                    <a:effectLst>
                      <a:innerShdw blurRad="114300">
                        <a:schemeClr val="accent1">
                          <a:lumMod val="75000"/>
                        </a:schemeClr>
                      </a:innerShdw>
                    </a:effectLst>
                    <a:scene3d>
                      <a:camera prst="orthographicFront"/>
                      <a:lightRig rig="threePt" dir="t"/>
                    </a:scene3d>
                    <a:sp3d contourW="19050" prstMaterial="flat">
                      <a:contourClr>
                        <a:schemeClr val="accent1">
                          <a:lumMod val="75000"/>
                        </a:schemeClr>
                      </a:contourClr>
                    </a:sp3d>
                  </c:spPr>
                  <c:extLst>
                    <c:ext xmlns:c16="http://schemas.microsoft.com/office/drawing/2014/chart" uri="{C3380CC4-5D6E-409C-BE32-E72D297353CC}">
                      <c16:uniqueId val="{0000000C-BA25-4E89-BBA2-B45177037B57}"/>
                    </c:ext>
                  </c:extLst>
                </c:dPt>
                <c:dPt>
                  <c:idx val="1"/>
                  <c:bubble3D val="0"/>
                  <c:spPr>
                    <a:solidFill>
                      <a:schemeClr val="accent2">
                        <a:alpha val="90000"/>
                      </a:schemeClr>
                    </a:solidFill>
                    <a:ln w="19050">
                      <a:solidFill>
                        <a:schemeClr val="accent2">
                          <a:lumMod val="75000"/>
                        </a:schemeClr>
                      </a:solidFill>
                    </a:ln>
                    <a:effectLst>
                      <a:innerShdw blurRad="114300">
                        <a:schemeClr val="accent2">
                          <a:lumMod val="75000"/>
                        </a:schemeClr>
                      </a:innerShdw>
                    </a:effectLst>
                    <a:scene3d>
                      <a:camera prst="orthographicFront"/>
                      <a:lightRig rig="threePt" dir="t"/>
                    </a:scene3d>
                    <a:sp3d contourW="19050" prstMaterial="flat">
                      <a:contourClr>
                        <a:schemeClr val="accent2">
                          <a:lumMod val="75000"/>
                        </a:schemeClr>
                      </a:contourClr>
                    </a:sp3d>
                  </c:spPr>
                  <c:extLst>
                    <c:ext xmlns:c16="http://schemas.microsoft.com/office/drawing/2014/chart" uri="{C3380CC4-5D6E-409C-BE32-E72D297353CC}">
                      <c16:uniqueId val="{0000000E-BA25-4E89-BBA2-B45177037B57}"/>
                    </c:ext>
                  </c:extLst>
                </c:dPt>
                <c:dPt>
                  <c:idx val="2"/>
                  <c:bubble3D val="0"/>
                  <c:spPr>
                    <a:solidFill>
                      <a:schemeClr val="accent3">
                        <a:alpha val="90000"/>
                      </a:schemeClr>
                    </a:solidFill>
                    <a:ln w="19050">
                      <a:solidFill>
                        <a:schemeClr val="accent3">
                          <a:lumMod val="75000"/>
                        </a:schemeClr>
                      </a:solidFill>
                    </a:ln>
                    <a:effectLst>
                      <a:innerShdw blurRad="114300">
                        <a:schemeClr val="accent3">
                          <a:lumMod val="75000"/>
                        </a:schemeClr>
                      </a:innerShdw>
                    </a:effectLst>
                    <a:scene3d>
                      <a:camera prst="orthographicFront"/>
                      <a:lightRig rig="threePt" dir="t"/>
                    </a:scene3d>
                    <a:sp3d contourW="19050" prstMaterial="flat">
                      <a:contourClr>
                        <a:schemeClr val="accent3">
                          <a:lumMod val="75000"/>
                        </a:schemeClr>
                      </a:contourClr>
                    </a:sp3d>
                  </c:spPr>
                  <c:extLst>
                    <c:ext xmlns:c16="http://schemas.microsoft.com/office/drawing/2014/chart" uri="{C3380CC4-5D6E-409C-BE32-E72D297353CC}">
                      <c16:uniqueId val="{00000010-BA25-4E89-BBA2-B45177037B57}"/>
                    </c:ext>
                  </c:extLst>
                </c:dPt>
                <c:dPt>
                  <c:idx val="3"/>
                  <c:bubble3D val="0"/>
                  <c:spPr>
                    <a:solidFill>
                      <a:schemeClr val="accent4">
                        <a:alpha val="90000"/>
                      </a:schemeClr>
                    </a:solidFill>
                    <a:ln w="19050">
                      <a:solidFill>
                        <a:schemeClr val="accent4">
                          <a:lumMod val="75000"/>
                        </a:schemeClr>
                      </a:solidFill>
                    </a:ln>
                    <a:effectLst>
                      <a:innerShdw blurRad="114300">
                        <a:schemeClr val="accent4">
                          <a:lumMod val="75000"/>
                        </a:schemeClr>
                      </a:innerShdw>
                    </a:effectLst>
                    <a:scene3d>
                      <a:camera prst="orthographicFront"/>
                      <a:lightRig rig="threePt" dir="t"/>
                    </a:scene3d>
                    <a:sp3d contourW="19050" prstMaterial="flat">
                      <a:contourClr>
                        <a:schemeClr val="accent4">
                          <a:lumMod val="75000"/>
                        </a:schemeClr>
                      </a:contourClr>
                    </a:sp3d>
                  </c:spPr>
                  <c:extLst>
                    <c:ext xmlns:c16="http://schemas.microsoft.com/office/drawing/2014/chart" uri="{C3380CC4-5D6E-409C-BE32-E72D297353CC}">
                      <c16:uniqueId val="{00000012-BA25-4E89-BBA2-B45177037B57}"/>
                    </c:ext>
                  </c:extLst>
                </c:dPt>
                <c:dPt>
                  <c:idx val="4"/>
                  <c:bubble3D val="0"/>
                  <c:spPr>
                    <a:solidFill>
                      <a:schemeClr val="accent5">
                        <a:alpha val="90000"/>
                      </a:schemeClr>
                    </a:solidFill>
                    <a:ln w="19050">
                      <a:solidFill>
                        <a:schemeClr val="accent5">
                          <a:lumMod val="75000"/>
                        </a:schemeClr>
                      </a:solidFill>
                    </a:ln>
                    <a:effectLst>
                      <a:innerShdw blurRad="114300">
                        <a:schemeClr val="accent5">
                          <a:lumMod val="75000"/>
                        </a:schemeClr>
                      </a:innerShdw>
                    </a:effectLst>
                    <a:scene3d>
                      <a:camera prst="orthographicFront"/>
                      <a:lightRig rig="threePt" dir="t"/>
                    </a:scene3d>
                    <a:sp3d contourW="19050" prstMaterial="flat">
                      <a:contourClr>
                        <a:schemeClr val="accent5">
                          <a:lumMod val="75000"/>
                        </a:schemeClr>
                      </a:contourClr>
                    </a:sp3d>
                  </c:spPr>
                  <c:extLst>
                    <c:ext xmlns:c16="http://schemas.microsoft.com/office/drawing/2014/chart" uri="{C3380CC4-5D6E-409C-BE32-E72D297353CC}">
                      <c16:uniqueId val="{00000014-BA25-4E89-BBA2-B45177037B57}"/>
                    </c:ext>
                  </c:extLst>
                </c:dPt>
                <c:dLbls>
                  <c:dLbl>
                    <c:idx val="0"/>
                    <c:spPr>
                      <a:solidFill>
                        <a:schemeClr val="lt1">
                          <a:alpha val="90000"/>
                        </a:schemeClr>
                      </a:solidFill>
                      <a:ln w="12700" cap="flat" cmpd="sng" algn="ctr">
                        <a:solidFill>
                          <a:schemeClr val="accent1"/>
                        </a:solidFill>
                        <a:round/>
                      </a:ln>
                      <a:effectLst>
                        <a:outerShdw blurRad="50800" dist="38100" dir="2700000" algn="tl" rotWithShape="0">
                          <a:schemeClr val="accent1">
                            <a:lumMod val="75000"/>
                            <a:alpha val="40000"/>
                          </a:schemeClr>
                        </a:outerShdw>
                      </a:effectLst>
                    </c:spPr>
                    <c:txPr>
                      <a:bodyPr rot="0" spcFirstLastPara="1" vertOverflow="clip" horzOverflow="clip" vert="horz" wrap="square" lIns="38100" tIns="19050" rIns="38100" bIns="19050" anchor="ctr" anchorCtr="1">
                        <a:spAutoFit/>
                      </a:bodyPr>
                      <a:lstStyle/>
                      <a:p>
                        <a:pPr>
                          <a:defRPr sz="1000" b="0" i="0" u="none" strike="noStrike" kern="1200" baseline="0">
                            <a:solidFill>
                              <a:schemeClr val="accent1"/>
                            </a:solidFill>
                            <a:effectLst/>
                            <a:latin typeface="+mn-lt"/>
                            <a:ea typeface="+mn-ea"/>
                            <a:cs typeface="+mn-cs"/>
                          </a:defRPr>
                        </a:pPr>
                        <a:endParaRPr lang="sl-SI"/>
                      </a:p>
                    </c:txPr>
                    <c:dLblPos val="inEnd"/>
                    <c:showLegendKey val="0"/>
                    <c:showVal val="0"/>
                    <c:showCatName val="1"/>
                    <c:showSerName val="0"/>
                    <c:showPercent val="0"/>
                    <c:showBubbleSize val="0"/>
                    <c:extLst>
                      <c:ext xmlns:c16="http://schemas.microsoft.com/office/drawing/2014/chart" uri="{C3380CC4-5D6E-409C-BE32-E72D297353CC}">
                        <c16:uniqueId val="{0000000C-BA25-4E89-BBA2-B45177037B57}"/>
                      </c:ext>
                    </c:extLst>
                  </c:dLbl>
                  <c:dLbl>
                    <c:idx val="1"/>
                    <c:spPr>
                      <a:solidFill>
                        <a:schemeClr val="lt1">
                          <a:alpha val="90000"/>
                        </a:schemeClr>
                      </a:solidFill>
                      <a:ln w="12700" cap="flat" cmpd="sng" algn="ctr">
                        <a:solidFill>
                          <a:schemeClr val="accent3"/>
                        </a:solidFill>
                        <a:round/>
                      </a:ln>
                      <a:effectLst>
                        <a:outerShdw blurRad="50800" dist="38100" dir="2700000" algn="tl" rotWithShape="0">
                          <a:schemeClr val="accent3">
                            <a:lumMod val="75000"/>
                            <a:alpha val="40000"/>
                          </a:schemeClr>
                        </a:outerShdw>
                      </a:effectLst>
                    </c:spPr>
                    <c:txPr>
                      <a:bodyPr rot="0" spcFirstLastPara="1" vertOverflow="clip" horzOverflow="clip" vert="horz" wrap="square" lIns="38100" tIns="19050" rIns="38100" bIns="19050" anchor="ctr" anchorCtr="1">
                        <a:spAutoFit/>
                      </a:bodyPr>
                      <a:lstStyle/>
                      <a:p>
                        <a:pPr>
                          <a:defRPr sz="1000" b="0" i="0" u="none" strike="noStrike" kern="1200" baseline="0">
                            <a:solidFill>
                              <a:schemeClr val="accent3"/>
                            </a:solidFill>
                            <a:effectLst/>
                            <a:latin typeface="+mn-lt"/>
                            <a:ea typeface="+mn-ea"/>
                            <a:cs typeface="+mn-cs"/>
                          </a:defRPr>
                        </a:pPr>
                        <a:endParaRPr lang="sl-SI"/>
                      </a:p>
                    </c:txPr>
                    <c:dLblPos val="inEnd"/>
                    <c:showLegendKey val="0"/>
                    <c:showVal val="0"/>
                    <c:showCatName val="1"/>
                    <c:showSerName val="0"/>
                    <c:showPercent val="0"/>
                    <c:showBubbleSize val="0"/>
                    <c:extLst>
                      <c:ext xmlns:c16="http://schemas.microsoft.com/office/drawing/2014/chart" uri="{C3380CC4-5D6E-409C-BE32-E72D297353CC}">
                        <c16:uniqueId val="{0000000E-BA25-4E89-BBA2-B45177037B57}"/>
                      </c:ext>
                    </c:extLst>
                  </c:dLbl>
                  <c:dLbl>
                    <c:idx val="2"/>
                    <c:spPr>
                      <a:solidFill>
                        <a:schemeClr val="lt1">
                          <a:alpha val="90000"/>
                        </a:schemeClr>
                      </a:solidFill>
                      <a:ln w="12700" cap="flat" cmpd="sng" algn="ctr">
                        <a:solidFill>
                          <a:schemeClr val="accent1">
                            <a:lumMod val="60000"/>
                          </a:schemeClr>
                        </a:solidFill>
                        <a:round/>
                      </a:ln>
                      <a:effectLst>
                        <a:outerShdw blurRad="50800" dist="38100" dir="2700000" algn="tl" rotWithShape="0">
                          <a:schemeClr val="accent1">
                            <a:lumMod val="60000"/>
                            <a:lumMod val="75000"/>
                            <a:alpha val="40000"/>
                          </a:schemeClr>
                        </a:outerShdw>
                      </a:effectLst>
                    </c:spPr>
                    <c:txPr>
                      <a:bodyPr rot="0" spcFirstLastPara="1" vertOverflow="clip" horzOverflow="clip" vert="horz" wrap="square" lIns="38100" tIns="19050" rIns="38100" bIns="19050" anchor="ctr" anchorCtr="1">
                        <a:spAutoFit/>
                      </a:bodyPr>
                      <a:lstStyle/>
                      <a:p>
                        <a:pPr>
                          <a:defRPr sz="1000" b="0" i="0" u="none" strike="noStrike" kern="1200" baseline="0">
                            <a:solidFill>
                              <a:schemeClr val="accent1">
                                <a:lumMod val="60000"/>
                              </a:schemeClr>
                            </a:solidFill>
                            <a:effectLst/>
                            <a:latin typeface="+mn-lt"/>
                            <a:ea typeface="+mn-ea"/>
                            <a:cs typeface="+mn-cs"/>
                          </a:defRPr>
                        </a:pPr>
                        <a:endParaRPr lang="sl-SI"/>
                      </a:p>
                    </c:txPr>
                    <c:dLblPos val="inEnd"/>
                    <c:showLegendKey val="0"/>
                    <c:showVal val="0"/>
                    <c:showCatName val="1"/>
                    <c:showSerName val="0"/>
                    <c:showPercent val="0"/>
                    <c:showBubbleSize val="0"/>
                    <c:extLst>
                      <c:ext xmlns:c16="http://schemas.microsoft.com/office/drawing/2014/chart" uri="{C3380CC4-5D6E-409C-BE32-E72D297353CC}">
                        <c16:uniqueId val="{00000010-BA25-4E89-BBA2-B45177037B57}"/>
                      </c:ext>
                    </c:extLst>
                  </c:dLbl>
                  <c:dLbl>
                    <c:idx val="3"/>
                    <c:spPr>
                      <a:solidFill>
                        <a:schemeClr val="lt1">
                          <a:alpha val="90000"/>
                        </a:schemeClr>
                      </a:solidFill>
                      <a:ln w="12700" cap="flat" cmpd="sng" algn="ctr">
                        <a:solidFill>
                          <a:schemeClr val="accent2">
                            <a:lumMod val="60000"/>
                          </a:schemeClr>
                        </a:solidFill>
                        <a:round/>
                      </a:ln>
                      <a:effectLst>
                        <a:outerShdw blurRad="50800" dist="38100" dir="2700000" algn="tl" rotWithShape="0">
                          <a:schemeClr val="accent2">
                            <a:lumMod val="60000"/>
                            <a:lumMod val="75000"/>
                            <a:alpha val="40000"/>
                          </a:schemeClr>
                        </a:outerShdw>
                      </a:effectLst>
                    </c:spPr>
                    <c:txPr>
                      <a:bodyPr rot="0" spcFirstLastPara="1" vertOverflow="clip" horzOverflow="clip" vert="horz" wrap="square" lIns="38100" tIns="19050" rIns="38100" bIns="19050" anchor="ctr" anchorCtr="1">
                        <a:spAutoFit/>
                      </a:bodyPr>
                      <a:lstStyle/>
                      <a:p>
                        <a:pPr>
                          <a:defRPr sz="1000" b="0" i="0" u="none" strike="noStrike" kern="1200" baseline="0">
                            <a:solidFill>
                              <a:schemeClr val="accent2">
                                <a:lumMod val="60000"/>
                              </a:schemeClr>
                            </a:solidFill>
                            <a:effectLst/>
                            <a:latin typeface="+mn-lt"/>
                            <a:ea typeface="+mn-ea"/>
                            <a:cs typeface="+mn-cs"/>
                          </a:defRPr>
                        </a:pPr>
                        <a:endParaRPr lang="sl-SI"/>
                      </a:p>
                    </c:txPr>
                    <c:dLblPos val="inEnd"/>
                    <c:showLegendKey val="0"/>
                    <c:showVal val="0"/>
                    <c:showCatName val="1"/>
                    <c:showSerName val="0"/>
                    <c:showPercent val="0"/>
                    <c:showBubbleSize val="0"/>
                    <c:extLst>
                      <c:ext xmlns:c16="http://schemas.microsoft.com/office/drawing/2014/chart" uri="{C3380CC4-5D6E-409C-BE32-E72D297353CC}">
                        <c16:uniqueId val="{00000012-BA25-4E89-BBA2-B45177037B57}"/>
                      </c:ext>
                    </c:extLst>
                  </c:dLbl>
                  <c:dLbl>
                    <c:idx val="4"/>
                    <c:spPr>
                      <a:solidFill>
                        <a:schemeClr val="lt1">
                          <a:alpha val="90000"/>
                        </a:schemeClr>
                      </a:solidFill>
                      <a:ln w="12700" cap="flat" cmpd="sng" algn="ctr">
                        <a:solidFill>
                          <a:schemeClr val="accent3">
                            <a:lumMod val="60000"/>
                          </a:schemeClr>
                        </a:solidFill>
                        <a:round/>
                      </a:ln>
                      <a:effectLst>
                        <a:outerShdw blurRad="50800" dist="38100" dir="2700000" algn="tl" rotWithShape="0">
                          <a:schemeClr val="accent3">
                            <a:lumMod val="60000"/>
                            <a:lumMod val="75000"/>
                            <a:alpha val="40000"/>
                          </a:schemeClr>
                        </a:outerShdw>
                      </a:effectLst>
                    </c:spPr>
                    <c:txPr>
                      <a:bodyPr rot="0" spcFirstLastPara="1" vertOverflow="clip" horzOverflow="clip" vert="horz" wrap="square" lIns="38100" tIns="19050" rIns="38100" bIns="19050" anchor="ctr" anchorCtr="1">
                        <a:spAutoFit/>
                      </a:bodyPr>
                      <a:lstStyle/>
                      <a:p>
                        <a:pPr>
                          <a:defRPr sz="1000" b="0" i="0" u="none" strike="noStrike" kern="1200" baseline="0">
                            <a:solidFill>
                              <a:schemeClr val="accent3">
                                <a:lumMod val="60000"/>
                              </a:schemeClr>
                            </a:solidFill>
                            <a:effectLst/>
                            <a:latin typeface="+mn-lt"/>
                            <a:ea typeface="+mn-ea"/>
                            <a:cs typeface="+mn-cs"/>
                          </a:defRPr>
                        </a:pPr>
                        <a:endParaRPr lang="sl-SI"/>
                      </a:p>
                    </c:txPr>
                    <c:dLblPos val="inEnd"/>
                    <c:showLegendKey val="0"/>
                    <c:showVal val="0"/>
                    <c:showCatName val="1"/>
                    <c:showSerName val="0"/>
                    <c:showPercent val="0"/>
                    <c:showBubbleSize val="0"/>
                    <c:extLst>
                      <c:ext xmlns:c16="http://schemas.microsoft.com/office/drawing/2014/chart" uri="{C3380CC4-5D6E-409C-BE32-E72D297353CC}">
                        <c16:uniqueId val="{00000014-BA25-4E89-BBA2-B45177037B57}"/>
                      </c:ext>
                    </c:extLst>
                  </c:dLbl>
                  <c:spPr>
                    <a:solidFill>
                      <a:sysClr val="window" lastClr="FFFFFF">
                        <a:alpha val="90000"/>
                      </a:sysClr>
                    </a:solidFill>
                    <a:ln w="12700" cap="flat" cmpd="sng" algn="ctr">
                      <a:solidFill>
                        <a:srgbClr val="5B9BD5"/>
                      </a:solidFill>
                      <a:round/>
                    </a:ln>
                    <a:effectLst>
                      <a:outerShdw blurRad="50800" dist="38100" dir="2700000" algn="tl" rotWithShape="0">
                        <a:srgbClr val="5B9BD5">
                          <a:lumMod val="75000"/>
                          <a:alpha val="40000"/>
                        </a:srgbClr>
                      </a:outerShdw>
                    </a:effectLst>
                  </c:spPr>
                  <c:dLblPos val="inEnd"/>
                  <c:showLegendKey val="0"/>
                  <c:showVal val="0"/>
                  <c:showCatName val="1"/>
                  <c:showSerName val="0"/>
                  <c:showPercent val="0"/>
                  <c:showBubbleSize val="0"/>
                  <c:showLeaderLines val="1"/>
                  <c:leaderLines>
                    <c:spPr>
                      <a:ln w="9525">
                        <a:solidFill>
                          <a:schemeClr val="tx1">
                            <a:lumMod val="35000"/>
                            <a:lumOff val="65000"/>
                          </a:schemeClr>
                        </a:solidFill>
                      </a:ln>
                      <a:effectLst/>
                    </c:spPr>
                  </c:leaderLines>
                  <c:extLst>
                    <c:ext uri="{CE6537A1-D6FC-4f65-9D91-7224C49458BB}"/>
                  </c:extLst>
                </c:dLbls>
                <c:cat>
                  <c:strRef>
                    <c:extLst>
                      <c:ext uri="{02D57815-91ED-43cb-92C2-25804820EDAC}">
                        <c15:formulaRef>
                          <c15:sqref>[podatki_analiza_4.1_4.2_18.11.2022.xlsx]vrtilna!$I$7:$U$7</c15:sqref>
                        </c15:formulaRef>
                      </c:ext>
                    </c:extLst>
                    <c:strCache>
                      <c:ptCount val="5"/>
                      <c:pt idx="0">
                        <c:v>ODDANIH VLOG</c:v>
                      </c:pt>
                      <c:pt idx="1">
                        <c:v>oddobrenih vlog</c:v>
                      </c:pt>
                      <c:pt idx="2">
                        <c:v>neodobrenih v OMD</c:v>
                      </c:pt>
                      <c:pt idx="3">
                        <c:v>neodobrenih izven OMD</c:v>
                      </c:pt>
                      <c:pt idx="4">
                        <c:v>neodobrena sredstva</c:v>
                      </c:pt>
                    </c:strCache>
                  </c:strRef>
                </c:cat>
                <c:val>
                  <c:numRef>
                    <c:extLst>
                      <c:ext uri="{02D57815-91ED-43cb-92C2-25804820EDAC}">
                        <c15:formulaRef>
                          <c15:sqref>[podatki_analiza_4.1_4.2_18.11.2022.xlsx]vrtilna!$I$8:$U$8</c15:sqref>
                        </c15:formulaRef>
                      </c:ext>
                    </c:extLst>
                    <c:numCache>
                      <c:formatCode>General</c:formatCode>
                      <c:ptCount val="5"/>
                      <c:pt idx="0">
                        <c:v>577</c:v>
                      </c:pt>
                      <c:pt idx="1">
                        <c:v>355</c:v>
                      </c:pt>
                      <c:pt idx="2" formatCode="_(* #,##0.00_);_(* \(#,##0.00\);_(* &quot;-&quot;??_);_(@_)">
                        <c:v>199</c:v>
                      </c:pt>
                      <c:pt idx="3">
                        <c:v>23</c:v>
                      </c:pt>
                      <c:pt idx="4" formatCode="_(* #,##0.00_);_(* \(#,##0.00\);_(* &quot;-&quot;??_);_(@_)">
                        <c:v>20169288.349999994</c:v>
                      </c:pt>
                    </c:numCache>
                  </c:numRef>
                </c:val>
                <c:extLst>
                  <c:ext xmlns:c16="http://schemas.microsoft.com/office/drawing/2014/chart" uri="{C3380CC4-5D6E-409C-BE32-E72D297353CC}">
                    <c16:uniqueId val="{00000015-BA25-4E89-BBA2-B45177037B57}"/>
                  </c:ext>
                </c:extLst>
              </c15:ser>
            </c15:filteredPieSeries>
            <c15:filteredPieSeries>
              <c15:ser>
                <c:idx val="1"/>
                <c:order val="1"/>
                <c:tx>
                  <c:strRef>
                    <c:extLst xmlns:c15="http://schemas.microsoft.com/office/drawing/2012/chart">
                      <c:ext xmlns:c15="http://schemas.microsoft.com/office/drawing/2012/chart" uri="{02D57815-91ED-43cb-92C2-25804820EDAC}">
                        <c15:formulaRef>
                          <c15:sqref>[podatki_analiza_4.1_4.2_18.11.2022.xlsx]vrtilna!$H$9</c15:sqref>
                        </c15:formulaRef>
                      </c:ext>
                    </c:extLst>
                    <c:strCache>
                      <c:ptCount val="1"/>
                      <c:pt idx="0">
                        <c:v>SPODNJEPOSAVJE</c:v>
                      </c:pt>
                    </c:strCache>
                  </c:strRef>
                </c:tx>
                <c:dPt>
                  <c:idx val="0"/>
                  <c:bubble3D val="0"/>
                  <c:spPr>
                    <a:solidFill>
                      <a:schemeClr val="accent1">
                        <a:alpha val="90000"/>
                      </a:schemeClr>
                    </a:solidFill>
                    <a:ln w="19050">
                      <a:solidFill>
                        <a:schemeClr val="accent1">
                          <a:lumMod val="75000"/>
                        </a:schemeClr>
                      </a:solidFill>
                    </a:ln>
                    <a:effectLst>
                      <a:innerShdw blurRad="114300">
                        <a:schemeClr val="accent1">
                          <a:lumMod val="75000"/>
                        </a:schemeClr>
                      </a:innerShdw>
                    </a:effectLst>
                    <a:scene3d>
                      <a:camera prst="orthographicFront"/>
                      <a:lightRig rig="threePt" dir="t"/>
                    </a:scene3d>
                    <a:sp3d contourW="19050" prstMaterial="flat">
                      <a:contourClr>
                        <a:schemeClr val="accent1">
                          <a:lumMod val="75000"/>
                        </a:schemeClr>
                      </a:contourClr>
                    </a:sp3d>
                  </c:spPr>
                  <c:extLst xmlns:c15="http://schemas.microsoft.com/office/drawing/2012/chart">
                    <c:ext xmlns:c16="http://schemas.microsoft.com/office/drawing/2014/chart" uri="{C3380CC4-5D6E-409C-BE32-E72D297353CC}">
                      <c16:uniqueId val="{00000017-BA25-4E89-BBA2-B45177037B57}"/>
                    </c:ext>
                  </c:extLst>
                </c:dPt>
                <c:dPt>
                  <c:idx val="1"/>
                  <c:bubble3D val="0"/>
                  <c:spPr>
                    <a:solidFill>
                      <a:schemeClr val="accent2">
                        <a:alpha val="90000"/>
                      </a:schemeClr>
                    </a:solidFill>
                    <a:ln w="19050">
                      <a:solidFill>
                        <a:schemeClr val="accent2">
                          <a:lumMod val="75000"/>
                        </a:schemeClr>
                      </a:solidFill>
                    </a:ln>
                    <a:effectLst>
                      <a:innerShdw blurRad="114300">
                        <a:schemeClr val="accent2">
                          <a:lumMod val="75000"/>
                        </a:schemeClr>
                      </a:innerShdw>
                    </a:effectLst>
                    <a:scene3d>
                      <a:camera prst="orthographicFront"/>
                      <a:lightRig rig="threePt" dir="t"/>
                    </a:scene3d>
                    <a:sp3d contourW="19050" prstMaterial="flat">
                      <a:contourClr>
                        <a:schemeClr val="accent2">
                          <a:lumMod val="75000"/>
                        </a:schemeClr>
                      </a:contourClr>
                    </a:sp3d>
                  </c:spPr>
                  <c:extLst xmlns:c15="http://schemas.microsoft.com/office/drawing/2012/chart">
                    <c:ext xmlns:c16="http://schemas.microsoft.com/office/drawing/2014/chart" uri="{C3380CC4-5D6E-409C-BE32-E72D297353CC}">
                      <c16:uniqueId val="{00000019-BA25-4E89-BBA2-B45177037B57}"/>
                    </c:ext>
                  </c:extLst>
                </c:dPt>
                <c:dPt>
                  <c:idx val="2"/>
                  <c:bubble3D val="0"/>
                  <c:spPr>
                    <a:solidFill>
                      <a:schemeClr val="accent3">
                        <a:alpha val="90000"/>
                      </a:schemeClr>
                    </a:solidFill>
                    <a:ln w="19050">
                      <a:solidFill>
                        <a:schemeClr val="accent3">
                          <a:lumMod val="75000"/>
                        </a:schemeClr>
                      </a:solidFill>
                    </a:ln>
                    <a:effectLst>
                      <a:innerShdw blurRad="114300">
                        <a:schemeClr val="accent3">
                          <a:lumMod val="75000"/>
                        </a:schemeClr>
                      </a:innerShdw>
                    </a:effectLst>
                    <a:scene3d>
                      <a:camera prst="orthographicFront"/>
                      <a:lightRig rig="threePt" dir="t"/>
                    </a:scene3d>
                    <a:sp3d contourW="19050" prstMaterial="flat">
                      <a:contourClr>
                        <a:schemeClr val="accent3">
                          <a:lumMod val="75000"/>
                        </a:schemeClr>
                      </a:contourClr>
                    </a:sp3d>
                  </c:spPr>
                  <c:extLst xmlns:c15="http://schemas.microsoft.com/office/drawing/2012/chart">
                    <c:ext xmlns:c16="http://schemas.microsoft.com/office/drawing/2014/chart" uri="{C3380CC4-5D6E-409C-BE32-E72D297353CC}">
                      <c16:uniqueId val="{0000001B-BA25-4E89-BBA2-B45177037B57}"/>
                    </c:ext>
                  </c:extLst>
                </c:dPt>
                <c:dPt>
                  <c:idx val="3"/>
                  <c:bubble3D val="0"/>
                  <c:spPr>
                    <a:solidFill>
                      <a:schemeClr val="accent4">
                        <a:alpha val="90000"/>
                      </a:schemeClr>
                    </a:solidFill>
                    <a:ln w="19050">
                      <a:solidFill>
                        <a:schemeClr val="accent4">
                          <a:lumMod val="75000"/>
                        </a:schemeClr>
                      </a:solidFill>
                    </a:ln>
                    <a:effectLst>
                      <a:innerShdw blurRad="114300">
                        <a:schemeClr val="accent4">
                          <a:lumMod val="75000"/>
                        </a:schemeClr>
                      </a:innerShdw>
                    </a:effectLst>
                    <a:scene3d>
                      <a:camera prst="orthographicFront"/>
                      <a:lightRig rig="threePt" dir="t"/>
                    </a:scene3d>
                    <a:sp3d contourW="19050" prstMaterial="flat">
                      <a:contourClr>
                        <a:schemeClr val="accent4">
                          <a:lumMod val="75000"/>
                        </a:schemeClr>
                      </a:contourClr>
                    </a:sp3d>
                  </c:spPr>
                  <c:extLst xmlns:c15="http://schemas.microsoft.com/office/drawing/2012/chart">
                    <c:ext xmlns:c16="http://schemas.microsoft.com/office/drawing/2014/chart" uri="{C3380CC4-5D6E-409C-BE32-E72D297353CC}">
                      <c16:uniqueId val="{0000001D-BA25-4E89-BBA2-B45177037B57}"/>
                    </c:ext>
                  </c:extLst>
                </c:dPt>
                <c:dPt>
                  <c:idx val="4"/>
                  <c:bubble3D val="0"/>
                  <c:spPr>
                    <a:solidFill>
                      <a:schemeClr val="accent5">
                        <a:alpha val="90000"/>
                      </a:schemeClr>
                    </a:solidFill>
                    <a:ln w="19050">
                      <a:solidFill>
                        <a:schemeClr val="accent5">
                          <a:lumMod val="75000"/>
                        </a:schemeClr>
                      </a:solidFill>
                    </a:ln>
                    <a:effectLst>
                      <a:innerShdw blurRad="114300">
                        <a:schemeClr val="accent5">
                          <a:lumMod val="75000"/>
                        </a:schemeClr>
                      </a:innerShdw>
                    </a:effectLst>
                    <a:scene3d>
                      <a:camera prst="orthographicFront"/>
                      <a:lightRig rig="threePt" dir="t"/>
                    </a:scene3d>
                    <a:sp3d contourW="19050" prstMaterial="flat">
                      <a:contourClr>
                        <a:schemeClr val="accent5">
                          <a:lumMod val="75000"/>
                        </a:schemeClr>
                      </a:contourClr>
                    </a:sp3d>
                  </c:spPr>
                  <c:extLst xmlns:c15="http://schemas.microsoft.com/office/drawing/2012/chart">
                    <c:ext xmlns:c16="http://schemas.microsoft.com/office/drawing/2014/chart" uri="{C3380CC4-5D6E-409C-BE32-E72D297353CC}">
                      <c16:uniqueId val="{0000001F-BA25-4E89-BBA2-B45177037B57}"/>
                    </c:ext>
                  </c:extLst>
                </c:dPt>
                <c:dLbls>
                  <c:dLbl>
                    <c:idx val="0"/>
                    <c:spPr>
                      <a:solidFill>
                        <a:schemeClr val="lt1">
                          <a:alpha val="90000"/>
                        </a:schemeClr>
                      </a:solidFill>
                      <a:ln w="12700" cap="flat" cmpd="sng" algn="ctr">
                        <a:solidFill>
                          <a:schemeClr val="accent1"/>
                        </a:solidFill>
                        <a:round/>
                      </a:ln>
                      <a:effectLst>
                        <a:outerShdw blurRad="50800" dist="38100" dir="2700000" algn="tl" rotWithShape="0">
                          <a:schemeClr val="accent1">
                            <a:lumMod val="75000"/>
                            <a:alpha val="40000"/>
                          </a:schemeClr>
                        </a:outerShdw>
                      </a:effectLst>
                    </c:spPr>
                    <c:txPr>
                      <a:bodyPr rot="0" spcFirstLastPara="1" vertOverflow="clip" horzOverflow="clip" vert="horz" wrap="square" lIns="38100" tIns="19050" rIns="38100" bIns="19050" anchor="ctr" anchorCtr="1">
                        <a:spAutoFit/>
                      </a:bodyPr>
                      <a:lstStyle/>
                      <a:p>
                        <a:pPr>
                          <a:defRPr sz="1000" b="0" i="0" u="none" strike="noStrike" kern="1200" baseline="0">
                            <a:solidFill>
                              <a:schemeClr val="accent1"/>
                            </a:solidFill>
                            <a:effectLst/>
                            <a:latin typeface="+mn-lt"/>
                            <a:ea typeface="+mn-ea"/>
                            <a:cs typeface="+mn-cs"/>
                          </a:defRPr>
                        </a:pPr>
                        <a:endParaRPr lang="sl-SI"/>
                      </a:p>
                    </c:txPr>
                    <c:dLblPos val="inEnd"/>
                    <c:showLegendKey val="0"/>
                    <c:showVal val="0"/>
                    <c:showCatName val="1"/>
                    <c:showSerName val="0"/>
                    <c:showPercent val="0"/>
                    <c:showBubbleSize val="0"/>
                    <c:extLst>
                      <c:ext xmlns:c16="http://schemas.microsoft.com/office/drawing/2014/chart" uri="{C3380CC4-5D6E-409C-BE32-E72D297353CC}">
                        <c16:uniqueId val="{00000017-BA25-4E89-BBA2-B45177037B57}"/>
                      </c:ext>
                    </c:extLst>
                  </c:dLbl>
                  <c:dLbl>
                    <c:idx val="1"/>
                    <c:spPr>
                      <a:solidFill>
                        <a:schemeClr val="lt1">
                          <a:alpha val="90000"/>
                        </a:schemeClr>
                      </a:solidFill>
                      <a:ln w="12700" cap="flat" cmpd="sng" algn="ctr">
                        <a:solidFill>
                          <a:schemeClr val="accent3"/>
                        </a:solidFill>
                        <a:round/>
                      </a:ln>
                      <a:effectLst>
                        <a:outerShdw blurRad="50800" dist="38100" dir="2700000" algn="tl" rotWithShape="0">
                          <a:schemeClr val="accent3">
                            <a:lumMod val="75000"/>
                            <a:alpha val="40000"/>
                          </a:schemeClr>
                        </a:outerShdw>
                      </a:effectLst>
                    </c:spPr>
                    <c:txPr>
                      <a:bodyPr rot="0" spcFirstLastPara="1" vertOverflow="clip" horzOverflow="clip" vert="horz" wrap="square" lIns="38100" tIns="19050" rIns="38100" bIns="19050" anchor="ctr" anchorCtr="1">
                        <a:spAutoFit/>
                      </a:bodyPr>
                      <a:lstStyle/>
                      <a:p>
                        <a:pPr>
                          <a:defRPr sz="1000" b="0" i="0" u="none" strike="noStrike" kern="1200" baseline="0">
                            <a:solidFill>
                              <a:schemeClr val="accent3"/>
                            </a:solidFill>
                            <a:effectLst/>
                            <a:latin typeface="+mn-lt"/>
                            <a:ea typeface="+mn-ea"/>
                            <a:cs typeface="+mn-cs"/>
                          </a:defRPr>
                        </a:pPr>
                        <a:endParaRPr lang="sl-SI"/>
                      </a:p>
                    </c:txPr>
                    <c:dLblPos val="inEnd"/>
                    <c:showLegendKey val="0"/>
                    <c:showVal val="0"/>
                    <c:showCatName val="1"/>
                    <c:showSerName val="0"/>
                    <c:showPercent val="0"/>
                    <c:showBubbleSize val="0"/>
                    <c:extLst>
                      <c:ext xmlns:c16="http://schemas.microsoft.com/office/drawing/2014/chart" uri="{C3380CC4-5D6E-409C-BE32-E72D297353CC}">
                        <c16:uniqueId val="{00000019-BA25-4E89-BBA2-B45177037B57}"/>
                      </c:ext>
                    </c:extLst>
                  </c:dLbl>
                  <c:dLbl>
                    <c:idx val="2"/>
                    <c:spPr>
                      <a:solidFill>
                        <a:schemeClr val="lt1">
                          <a:alpha val="90000"/>
                        </a:schemeClr>
                      </a:solidFill>
                      <a:ln w="12700" cap="flat" cmpd="sng" algn="ctr">
                        <a:solidFill>
                          <a:schemeClr val="accent1">
                            <a:lumMod val="60000"/>
                          </a:schemeClr>
                        </a:solidFill>
                        <a:round/>
                      </a:ln>
                      <a:effectLst>
                        <a:outerShdw blurRad="50800" dist="38100" dir="2700000" algn="tl" rotWithShape="0">
                          <a:schemeClr val="accent1">
                            <a:lumMod val="60000"/>
                            <a:lumMod val="75000"/>
                            <a:alpha val="40000"/>
                          </a:schemeClr>
                        </a:outerShdw>
                      </a:effectLst>
                    </c:spPr>
                    <c:txPr>
                      <a:bodyPr rot="0" spcFirstLastPara="1" vertOverflow="clip" horzOverflow="clip" vert="horz" wrap="square" lIns="38100" tIns="19050" rIns="38100" bIns="19050" anchor="ctr" anchorCtr="1">
                        <a:spAutoFit/>
                      </a:bodyPr>
                      <a:lstStyle/>
                      <a:p>
                        <a:pPr>
                          <a:defRPr sz="1000" b="0" i="0" u="none" strike="noStrike" kern="1200" baseline="0">
                            <a:solidFill>
                              <a:schemeClr val="accent1">
                                <a:lumMod val="60000"/>
                              </a:schemeClr>
                            </a:solidFill>
                            <a:effectLst/>
                            <a:latin typeface="+mn-lt"/>
                            <a:ea typeface="+mn-ea"/>
                            <a:cs typeface="+mn-cs"/>
                          </a:defRPr>
                        </a:pPr>
                        <a:endParaRPr lang="sl-SI"/>
                      </a:p>
                    </c:txPr>
                    <c:dLblPos val="inEnd"/>
                    <c:showLegendKey val="0"/>
                    <c:showVal val="0"/>
                    <c:showCatName val="1"/>
                    <c:showSerName val="0"/>
                    <c:showPercent val="0"/>
                    <c:showBubbleSize val="0"/>
                    <c:extLst>
                      <c:ext xmlns:c16="http://schemas.microsoft.com/office/drawing/2014/chart" uri="{C3380CC4-5D6E-409C-BE32-E72D297353CC}">
                        <c16:uniqueId val="{0000001B-BA25-4E89-BBA2-B45177037B57}"/>
                      </c:ext>
                    </c:extLst>
                  </c:dLbl>
                  <c:dLbl>
                    <c:idx val="3"/>
                    <c:spPr>
                      <a:solidFill>
                        <a:schemeClr val="lt1">
                          <a:alpha val="90000"/>
                        </a:schemeClr>
                      </a:solidFill>
                      <a:ln w="12700" cap="flat" cmpd="sng" algn="ctr">
                        <a:solidFill>
                          <a:schemeClr val="accent2">
                            <a:lumMod val="60000"/>
                          </a:schemeClr>
                        </a:solidFill>
                        <a:round/>
                      </a:ln>
                      <a:effectLst>
                        <a:outerShdw blurRad="50800" dist="38100" dir="2700000" algn="tl" rotWithShape="0">
                          <a:schemeClr val="accent2">
                            <a:lumMod val="60000"/>
                            <a:lumMod val="75000"/>
                            <a:alpha val="40000"/>
                          </a:schemeClr>
                        </a:outerShdw>
                      </a:effectLst>
                    </c:spPr>
                    <c:txPr>
                      <a:bodyPr rot="0" spcFirstLastPara="1" vertOverflow="clip" horzOverflow="clip" vert="horz" wrap="square" lIns="38100" tIns="19050" rIns="38100" bIns="19050" anchor="ctr" anchorCtr="1">
                        <a:spAutoFit/>
                      </a:bodyPr>
                      <a:lstStyle/>
                      <a:p>
                        <a:pPr>
                          <a:defRPr sz="1000" b="0" i="0" u="none" strike="noStrike" kern="1200" baseline="0">
                            <a:solidFill>
                              <a:schemeClr val="accent2">
                                <a:lumMod val="60000"/>
                              </a:schemeClr>
                            </a:solidFill>
                            <a:effectLst/>
                            <a:latin typeface="+mn-lt"/>
                            <a:ea typeface="+mn-ea"/>
                            <a:cs typeface="+mn-cs"/>
                          </a:defRPr>
                        </a:pPr>
                        <a:endParaRPr lang="sl-SI"/>
                      </a:p>
                    </c:txPr>
                    <c:dLblPos val="inEnd"/>
                    <c:showLegendKey val="0"/>
                    <c:showVal val="0"/>
                    <c:showCatName val="1"/>
                    <c:showSerName val="0"/>
                    <c:showPercent val="0"/>
                    <c:showBubbleSize val="0"/>
                    <c:extLst>
                      <c:ext xmlns:c16="http://schemas.microsoft.com/office/drawing/2014/chart" uri="{C3380CC4-5D6E-409C-BE32-E72D297353CC}">
                        <c16:uniqueId val="{0000001D-BA25-4E89-BBA2-B45177037B57}"/>
                      </c:ext>
                    </c:extLst>
                  </c:dLbl>
                  <c:dLbl>
                    <c:idx val="4"/>
                    <c:spPr>
                      <a:solidFill>
                        <a:schemeClr val="lt1">
                          <a:alpha val="90000"/>
                        </a:schemeClr>
                      </a:solidFill>
                      <a:ln w="12700" cap="flat" cmpd="sng" algn="ctr">
                        <a:solidFill>
                          <a:schemeClr val="accent3">
                            <a:lumMod val="60000"/>
                          </a:schemeClr>
                        </a:solidFill>
                        <a:round/>
                      </a:ln>
                      <a:effectLst>
                        <a:outerShdw blurRad="50800" dist="38100" dir="2700000" algn="tl" rotWithShape="0">
                          <a:schemeClr val="accent3">
                            <a:lumMod val="60000"/>
                            <a:lumMod val="75000"/>
                            <a:alpha val="40000"/>
                          </a:schemeClr>
                        </a:outerShdw>
                      </a:effectLst>
                    </c:spPr>
                    <c:txPr>
                      <a:bodyPr rot="0" spcFirstLastPara="1" vertOverflow="clip" horzOverflow="clip" vert="horz" wrap="square" lIns="38100" tIns="19050" rIns="38100" bIns="19050" anchor="ctr" anchorCtr="1">
                        <a:spAutoFit/>
                      </a:bodyPr>
                      <a:lstStyle/>
                      <a:p>
                        <a:pPr>
                          <a:defRPr sz="1000" b="0" i="0" u="none" strike="noStrike" kern="1200" baseline="0">
                            <a:solidFill>
                              <a:schemeClr val="accent3">
                                <a:lumMod val="60000"/>
                              </a:schemeClr>
                            </a:solidFill>
                            <a:effectLst/>
                            <a:latin typeface="+mn-lt"/>
                            <a:ea typeface="+mn-ea"/>
                            <a:cs typeface="+mn-cs"/>
                          </a:defRPr>
                        </a:pPr>
                        <a:endParaRPr lang="sl-SI"/>
                      </a:p>
                    </c:txPr>
                    <c:dLblPos val="inEnd"/>
                    <c:showLegendKey val="0"/>
                    <c:showVal val="0"/>
                    <c:showCatName val="1"/>
                    <c:showSerName val="0"/>
                    <c:showPercent val="0"/>
                    <c:showBubbleSize val="0"/>
                    <c:extLst>
                      <c:ext xmlns:c16="http://schemas.microsoft.com/office/drawing/2014/chart" uri="{C3380CC4-5D6E-409C-BE32-E72D297353CC}">
                        <c16:uniqueId val="{0000001F-BA25-4E89-BBA2-B45177037B57}"/>
                      </c:ext>
                    </c:extLst>
                  </c:dLbl>
                  <c:spPr>
                    <a:solidFill>
                      <a:sysClr val="window" lastClr="FFFFFF">
                        <a:alpha val="90000"/>
                      </a:sysClr>
                    </a:solidFill>
                    <a:ln w="12700" cap="flat" cmpd="sng" algn="ctr">
                      <a:solidFill>
                        <a:srgbClr val="ED7D31"/>
                      </a:solidFill>
                      <a:round/>
                    </a:ln>
                    <a:effectLst>
                      <a:outerShdw blurRad="50800" dist="38100" dir="2700000" algn="tl" rotWithShape="0">
                        <a:srgbClr val="ED7D31">
                          <a:lumMod val="75000"/>
                          <a:alpha val="40000"/>
                        </a:srgbClr>
                      </a:outerShdw>
                    </a:effectLst>
                  </c:spPr>
                  <c:dLblPos val="inEnd"/>
                  <c:showLegendKey val="0"/>
                  <c:showVal val="0"/>
                  <c:showCatName val="1"/>
                  <c:showSerName val="0"/>
                  <c:showPercent val="0"/>
                  <c:showBubbleSize val="0"/>
                  <c:showLeaderLines val="1"/>
                  <c:leaderLines>
                    <c:spPr>
                      <a:ln w="9525">
                        <a:solidFill>
                          <a:schemeClr val="tx1">
                            <a:lumMod val="35000"/>
                            <a:lumOff val="65000"/>
                          </a:schemeClr>
                        </a:solidFill>
                      </a:ln>
                      <a:effectLst/>
                    </c:spPr>
                  </c:leaderLines>
                  <c:extLst xmlns:c15="http://schemas.microsoft.com/office/drawing/2012/chart">
                    <c:ext xmlns:c15="http://schemas.microsoft.com/office/drawing/2012/chart" uri="{CE6537A1-D6FC-4f65-9D91-7224C49458BB}"/>
                  </c:extLst>
                </c:dLbls>
                <c:cat>
                  <c:strRef>
                    <c:extLst xmlns:c15="http://schemas.microsoft.com/office/drawing/2012/chart">
                      <c:ext xmlns:c15="http://schemas.microsoft.com/office/drawing/2012/chart" uri="{02D57815-91ED-43cb-92C2-25804820EDAC}">
                        <c15:formulaRef>
                          <c15:sqref>[podatki_analiza_4.1_4.2_18.11.2022.xlsx]vrtilna!$I$7:$U$7</c15:sqref>
                        </c15:formulaRef>
                      </c:ext>
                    </c:extLst>
                    <c:strCache>
                      <c:ptCount val="5"/>
                      <c:pt idx="0">
                        <c:v>ODDANIH VLOG</c:v>
                      </c:pt>
                      <c:pt idx="1">
                        <c:v>oddobrenih vlog</c:v>
                      </c:pt>
                      <c:pt idx="2">
                        <c:v>neodobrenih v OMD</c:v>
                      </c:pt>
                      <c:pt idx="3">
                        <c:v>neodobrenih izven OMD</c:v>
                      </c:pt>
                      <c:pt idx="4">
                        <c:v>neodobrena sredstva</c:v>
                      </c:pt>
                    </c:strCache>
                  </c:strRef>
                </c:cat>
                <c:val>
                  <c:numRef>
                    <c:extLst xmlns:c15="http://schemas.microsoft.com/office/drawing/2012/chart">
                      <c:ext xmlns:c15="http://schemas.microsoft.com/office/drawing/2012/chart" uri="{02D57815-91ED-43cb-92C2-25804820EDAC}">
                        <c15:formulaRef>
                          <c15:sqref>[podatki_analiza_4.1_4.2_18.11.2022.xlsx]vrtilna!$I$9:$U$9</c15:sqref>
                        </c15:formulaRef>
                      </c:ext>
                    </c:extLst>
                    <c:numCache>
                      <c:formatCode>General</c:formatCode>
                      <c:ptCount val="5"/>
                      <c:pt idx="0">
                        <c:v>201</c:v>
                      </c:pt>
                      <c:pt idx="1">
                        <c:v>118</c:v>
                      </c:pt>
                      <c:pt idx="2">
                        <c:v>67</c:v>
                      </c:pt>
                      <c:pt idx="3">
                        <c:v>16</c:v>
                      </c:pt>
                      <c:pt idx="4" formatCode="_(* #,##0.00_);_(* \(#,##0.00\);_(* &quot;-&quot;??_);_(@_)">
                        <c:v>5973455.8300000001</c:v>
                      </c:pt>
                    </c:numCache>
                  </c:numRef>
                </c:val>
                <c:extLst xmlns:c15="http://schemas.microsoft.com/office/drawing/2012/chart">
                  <c:ext xmlns:c16="http://schemas.microsoft.com/office/drawing/2014/chart" uri="{C3380CC4-5D6E-409C-BE32-E72D297353CC}">
                    <c16:uniqueId val="{00000020-BA25-4E89-BBA2-B45177037B57}"/>
                  </c:ext>
                </c:extLst>
              </c15:ser>
            </c15:filteredPieSeries>
            <c15:filteredPieSeries>
              <c15:ser>
                <c:idx val="2"/>
                <c:order val="2"/>
                <c:tx>
                  <c:strRef>
                    <c:extLst xmlns:c15="http://schemas.microsoft.com/office/drawing/2012/chart">
                      <c:ext xmlns:c15="http://schemas.microsoft.com/office/drawing/2012/chart" uri="{02D57815-91ED-43cb-92C2-25804820EDAC}">
                        <c15:formulaRef>
                          <c15:sqref>[podatki_analiza_4.1_4.2_18.11.2022.xlsx]vrtilna!$H$10</c15:sqref>
                        </c15:formulaRef>
                      </c:ext>
                    </c:extLst>
                    <c:strCache>
                      <c:ptCount val="1"/>
                      <c:pt idx="0">
                        <c:v>ZASAVJE</c:v>
                      </c:pt>
                    </c:strCache>
                  </c:strRef>
                </c:tx>
                <c:dPt>
                  <c:idx val="0"/>
                  <c:bubble3D val="0"/>
                  <c:spPr>
                    <a:solidFill>
                      <a:schemeClr val="accent1">
                        <a:alpha val="90000"/>
                      </a:schemeClr>
                    </a:solidFill>
                    <a:ln w="19050">
                      <a:solidFill>
                        <a:schemeClr val="accent1">
                          <a:lumMod val="75000"/>
                        </a:schemeClr>
                      </a:solidFill>
                    </a:ln>
                    <a:effectLst>
                      <a:innerShdw blurRad="114300">
                        <a:schemeClr val="accent1">
                          <a:lumMod val="75000"/>
                        </a:schemeClr>
                      </a:innerShdw>
                    </a:effectLst>
                    <a:scene3d>
                      <a:camera prst="orthographicFront"/>
                      <a:lightRig rig="threePt" dir="t"/>
                    </a:scene3d>
                    <a:sp3d contourW="19050" prstMaterial="flat">
                      <a:contourClr>
                        <a:schemeClr val="accent1">
                          <a:lumMod val="75000"/>
                        </a:schemeClr>
                      </a:contourClr>
                    </a:sp3d>
                  </c:spPr>
                  <c:extLst xmlns:c15="http://schemas.microsoft.com/office/drawing/2012/chart">
                    <c:ext xmlns:c16="http://schemas.microsoft.com/office/drawing/2014/chart" uri="{C3380CC4-5D6E-409C-BE32-E72D297353CC}">
                      <c16:uniqueId val="{00000022-BA25-4E89-BBA2-B45177037B57}"/>
                    </c:ext>
                  </c:extLst>
                </c:dPt>
                <c:dPt>
                  <c:idx val="1"/>
                  <c:bubble3D val="0"/>
                  <c:spPr>
                    <a:solidFill>
                      <a:schemeClr val="accent2">
                        <a:alpha val="90000"/>
                      </a:schemeClr>
                    </a:solidFill>
                    <a:ln w="19050">
                      <a:solidFill>
                        <a:schemeClr val="accent2">
                          <a:lumMod val="75000"/>
                        </a:schemeClr>
                      </a:solidFill>
                    </a:ln>
                    <a:effectLst>
                      <a:innerShdw blurRad="114300">
                        <a:schemeClr val="accent2">
                          <a:lumMod val="75000"/>
                        </a:schemeClr>
                      </a:innerShdw>
                    </a:effectLst>
                    <a:scene3d>
                      <a:camera prst="orthographicFront"/>
                      <a:lightRig rig="threePt" dir="t"/>
                    </a:scene3d>
                    <a:sp3d contourW="19050" prstMaterial="flat">
                      <a:contourClr>
                        <a:schemeClr val="accent2">
                          <a:lumMod val="75000"/>
                        </a:schemeClr>
                      </a:contourClr>
                    </a:sp3d>
                  </c:spPr>
                  <c:extLst xmlns:c15="http://schemas.microsoft.com/office/drawing/2012/chart">
                    <c:ext xmlns:c16="http://schemas.microsoft.com/office/drawing/2014/chart" uri="{C3380CC4-5D6E-409C-BE32-E72D297353CC}">
                      <c16:uniqueId val="{00000024-BA25-4E89-BBA2-B45177037B57}"/>
                    </c:ext>
                  </c:extLst>
                </c:dPt>
                <c:dPt>
                  <c:idx val="2"/>
                  <c:bubble3D val="0"/>
                  <c:spPr>
                    <a:solidFill>
                      <a:schemeClr val="accent3">
                        <a:alpha val="90000"/>
                      </a:schemeClr>
                    </a:solidFill>
                    <a:ln w="19050">
                      <a:solidFill>
                        <a:schemeClr val="accent3">
                          <a:lumMod val="75000"/>
                        </a:schemeClr>
                      </a:solidFill>
                    </a:ln>
                    <a:effectLst>
                      <a:innerShdw blurRad="114300">
                        <a:schemeClr val="accent3">
                          <a:lumMod val="75000"/>
                        </a:schemeClr>
                      </a:innerShdw>
                    </a:effectLst>
                    <a:scene3d>
                      <a:camera prst="orthographicFront"/>
                      <a:lightRig rig="threePt" dir="t"/>
                    </a:scene3d>
                    <a:sp3d contourW="19050" prstMaterial="flat">
                      <a:contourClr>
                        <a:schemeClr val="accent3">
                          <a:lumMod val="75000"/>
                        </a:schemeClr>
                      </a:contourClr>
                    </a:sp3d>
                  </c:spPr>
                  <c:extLst xmlns:c15="http://schemas.microsoft.com/office/drawing/2012/chart">
                    <c:ext xmlns:c16="http://schemas.microsoft.com/office/drawing/2014/chart" uri="{C3380CC4-5D6E-409C-BE32-E72D297353CC}">
                      <c16:uniqueId val="{00000026-BA25-4E89-BBA2-B45177037B57}"/>
                    </c:ext>
                  </c:extLst>
                </c:dPt>
                <c:dPt>
                  <c:idx val="3"/>
                  <c:bubble3D val="0"/>
                  <c:spPr>
                    <a:solidFill>
                      <a:schemeClr val="accent4">
                        <a:alpha val="90000"/>
                      </a:schemeClr>
                    </a:solidFill>
                    <a:ln w="19050">
                      <a:solidFill>
                        <a:schemeClr val="accent4">
                          <a:lumMod val="75000"/>
                        </a:schemeClr>
                      </a:solidFill>
                    </a:ln>
                    <a:effectLst>
                      <a:innerShdw blurRad="114300">
                        <a:schemeClr val="accent4">
                          <a:lumMod val="75000"/>
                        </a:schemeClr>
                      </a:innerShdw>
                    </a:effectLst>
                    <a:scene3d>
                      <a:camera prst="orthographicFront"/>
                      <a:lightRig rig="threePt" dir="t"/>
                    </a:scene3d>
                    <a:sp3d contourW="19050" prstMaterial="flat">
                      <a:contourClr>
                        <a:schemeClr val="accent4">
                          <a:lumMod val="75000"/>
                        </a:schemeClr>
                      </a:contourClr>
                    </a:sp3d>
                  </c:spPr>
                  <c:extLst xmlns:c15="http://schemas.microsoft.com/office/drawing/2012/chart">
                    <c:ext xmlns:c16="http://schemas.microsoft.com/office/drawing/2014/chart" uri="{C3380CC4-5D6E-409C-BE32-E72D297353CC}">
                      <c16:uniqueId val="{00000028-BA25-4E89-BBA2-B45177037B57}"/>
                    </c:ext>
                  </c:extLst>
                </c:dPt>
                <c:dPt>
                  <c:idx val="4"/>
                  <c:bubble3D val="0"/>
                  <c:spPr>
                    <a:solidFill>
                      <a:schemeClr val="accent5">
                        <a:alpha val="90000"/>
                      </a:schemeClr>
                    </a:solidFill>
                    <a:ln w="19050">
                      <a:solidFill>
                        <a:schemeClr val="accent5">
                          <a:lumMod val="75000"/>
                        </a:schemeClr>
                      </a:solidFill>
                    </a:ln>
                    <a:effectLst>
                      <a:innerShdw blurRad="114300">
                        <a:schemeClr val="accent5">
                          <a:lumMod val="75000"/>
                        </a:schemeClr>
                      </a:innerShdw>
                    </a:effectLst>
                    <a:scene3d>
                      <a:camera prst="orthographicFront"/>
                      <a:lightRig rig="threePt" dir="t"/>
                    </a:scene3d>
                    <a:sp3d contourW="19050" prstMaterial="flat">
                      <a:contourClr>
                        <a:schemeClr val="accent5">
                          <a:lumMod val="75000"/>
                        </a:schemeClr>
                      </a:contourClr>
                    </a:sp3d>
                  </c:spPr>
                  <c:extLst xmlns:c15="http://schemas.microsoft.com/office/drawing/2012/chart">
                    <c:ext xmlns:c16="http://schemas.microsoft.com/office/drawing/2014/chart" uri="{C3380CC4-5D6E-409C-BE32-E72D297353CC}">
                      <c16:uniqueId val="{0000002A-BA25-4E89-BBA2-B45177037B57}"/>
                    </c:ext>
                  </c:extLst>
                </c:dPt>
                <c:dLbls>
                  <c:dLbl>
                    <c:idx val="0"/>
                    <c:spPr>
                      <a:solidFill>
                        <a:schemeClr val="lt1">
                          <a:alpha val="90000"/>
                        </a:schemeClr>
                      </a:solidFill>
                      <a:ln w="12700" cap="flat" cmpd="sng" algn="ctr">
                        <a:solidFill>
                          <a:schemeClr val="accent1"/>
                        </a:solidFill>
                        <a:round/>
                      </a:ln>
                      <a:effectLst>
                        <a:outerShdw blurRad="50800" dist="38100" dir="2700000" algn="tl" rotWithShape="0">
                          <a:schemeClr val="accent1">
                            <a:lumMod val="75000"/>
                            <a:alpha val="40000"/>
                          </a:schemeClr>
                        </a:outerShdw>
                      </a:effectLst>
                    </c:spPr>
                    <c:txPr>
                      <a:bodyPr rot="0" spcFirstLastPara="1" vertOverflow="clip" horzOverflow="clip" vert="horz" wrap="square" lIns="38100" tIns="19050" rIns="38100" bIns="19050" anchor="ctr" anchorCtr="1">
                        <a:spAutoFit/>
                      </a:bodyPr>
                      <a:lstStyle/>
                      <a:p>
                        <a:pPr>
                          <a:defRPr sz="1000" b="0" i="0" u="none" strike="noStrike" kern="1200" baseline="0">
                            <a:solidFill>
                              <a:schemeClr val="accent1"/>
                            </a:solidFill>
                            <a:effectLst/>
                            <a:latin typeface="+mn-lt"/>
                            <a:ea typeface="+mn-ea"/>
                            <a:cs typeface="+mn-cs"/>
                          </a:defRPr>
                        </a:pPr>
                        <a:endParaRPr lang="sl-SI"/>
                      </a:p>
                    </c:txPr>
                    <c:dLblPos val="inEnd"/>
                    <c:showLegendKey val="0"/>
                    <c:showVal val="0"/>
                    <c:showCatName val="1"/>
                    <c:showSerName val="0"/>
                    <c:showPercent val="0"/>
                    <c:showBubbleSize val="0"/>
                    <c:extLst>
                      <c:ext xmlns:c16="http://schemas.microsoft.com/office/drawing/2014/chart" uri="{C3380CC4-5D6E-409C-BE32-E72D297353CC}">
                        <c16:uniqueId val="{00000022-BA25-4E89-BBA2-B45177037B57}"/>
                      </c:ext>
                    </c:extLst>
                  </c:dLbl>
                  <c:dLbl>
                    <c:idx val="1"/>
                    <c:spPr>
                      <a:solidFill>
                        <a:schemeClr val="lt1">
                          <a:alpha val="90000"/>
                        </a:schemeClr>
                      </a:solidFill>
                      <a:ln w="12700" cap="flat" cmpd="sng" algn="ctr">
                        <a:solidFill>
                          <a:schemeClr val="accent3"/>
                        </a:solidFill>
                        <a:round/>
                      </a:ln>
                      <a:effectLst>
                        <a:outerShdw blurRad="50800" dist="38100" dir="2700000" algn="tl" rotWithShape="0">
                          <a:schemeClr val="accent3">
                            <a:lumMod val="75000"/>
                            <a:alpha val="40000"/>
                          </a:schemeClr>
                        </a:outerShdw>
                      </a:effectLst>
                    </c:spPr>
                    <c:txPr>
                      <a:bodyPr rot="0" spcFirstLastPara="1" vertOverflow="clip" horzOverflow="clip" vert="horz" wrap="square" lIns="38100" tIns="19050" rIns="38100" bIns="19050" anchor="ctr" anchorCtr="1">
                        <a:spAutoFit/>
                      </a:bodyPr>
                      <a:lstStyle/>
                      <a:p>
                        <a:pPr>
                          <a:defRPr sz="1000" b="0" i="0" u="none" strike="noStrike" kern="1200" baseline="0">
                            <a:solidFill>
                              <a:schemeClr val="accent3"/>
                            </a:solidFill>
                            <a:effectLst/>
                            <a:latin typeface="+mn-lt"/>
                            <a:ea typeface="+mn-ea"/>
                            <a:cs typeface="+mn-cs"/>
                          </a:defRPr>
                        </a:pPr>
                        <a:endParaRPr lang="sl-SI"/>
                      </a:p>
                    </c:txPr>
                    <c:dLblPos val="inEnd"/>
                    <c:showLegendKey val="0"/>
                    <c:showVal val="0"/>
                    <c:showCatName val="1"/>
                    <c:showSerName val="0"/>
                    <c:showPercent val="0"/>
                    <c:showBubbleSize val="0"/>
                    <c:extLst>
                      <c:ext xmlns:c16="http://schemas.microsoft.com/office/drawing/2014/chart" uri="{C3380CC4-5D6E-409C-BE32-E72D297353CC}">
                        <c16:uniqueId val="{00000024-BA25-4E89-BBA2-B45177037B57}"/>
                      </c:ext>
                    </c:extLst>
                  </c:dLbl>
                  <c:dLbl>
                    <c:idx val="2"/>
                    <c:spPr>
                      <a:solidFill>
                        <a:schemeClr val="lt1">
                          <a:alpha val="90000"/>
                        </a:schemeClr>
                      </a:solidFill>
                      <a:ln w="12700" cap="flat" cmpd="sng" algn="ctr">
                        <a:solidFill>
                          <a:schemeClr val="accent1">
                            <a:lumMod val="60000"/>
                          </a:schemeClr>
                        </a:solidFill>
                        <a:round/>
                      </a:ln>
                      <a:effectLst>
                        <a:outerShdw blurRad="50800" dist="38100" dir="2700000" algn="tl" rotWithShape="0">
                          <a:schemeClr val="accent1">
                            <a:lumMod val="60000"/>
                            <a:lumMod val="75000"/>
                            <a:alpha val="40000"/>
                          </a:schemeClr>
                        </a:outerShdw>
                      </a:effectLst>
                    </c:spPr>
                    <c:txPr>
                      <a:bodyPr rot="0" spcFirstLastPara="1" vertOverflow="clip" horzOverflow="clip" vert="horz" wrap="square" lIns="38100" tIns="19050" rIns="38100" bIns="19050" anchor="ctr" anchorCtr="1">
                        <a:spAutoFit/>
                      </a:bodyPr>
                      <a:lstStyle/>
                      <a:p>
                        <a:pPr>
                          <a:defRPr sz="1000" b="0" i="0" u="none" strike="noStrike" kern="1200" baseline="0">
                            <a:solidFill>
                              <a:schemeClr val="accent1">
                                <a:lumMod val="60000"/>
                              </a:schemeClr>
                            </a:solidFill>
                            <a:effectLst/>
                            <a:latin typeface="+mn-lt"/>
                            <a:ea typeface="+mn-ea"/>
                            <a:cs typeface="+mn-cs"/>
                          </a:defRPr>
                        </a:pPr>
                        <a:endParaRPr lang="sl-SI"/>
                      </a:p>
                    </c:txPr>
                    <c:dLblPos val="inEnd"/>
                    <c:showLegendKey val="0"/>
                    <c:showVal val="0"/>
                    <c:showCatName val="1"/>
                    <c:showSerName val="0"/>
                    <c:showPercent val="0"/>
                    <c:showBubbleSize val="0"/>
                    <c:extLst>
                      <c:ext xmlns:c16="http://schemas.microsoft.com/office/drawing/2014/chart" uri="{C3380CC4-5D6E-409C-BE32-E72D297353CC}">
                        <c16:uniqueId val="{00000026-BA25-4E89-BBA2-B45177037B57}"/>
                      </c:ext>
                    </c:extLst>
                  </c:dLbl>
                  <c:dLbl>
                    <c:idx val="3"/>
                    <c:spPr>
                      <a:solidFill>
                        <a:schemeClr val="lt1">
                          <a:alpha val="90000"/>
                        </a:schemeClr>
                      </a:solidFill>
                      <a:ln w="12700" cap="flat" cmpd="sng" algn="ctr">
                        <a:solidFill>
                          <a:schemeClr val="accent2">
                            <a:lumMod val="60000"/>
                          </a:schemeClr>
                        </a:solidFill>
                        <a:round/>
                      </a:ln>
                      <a:effectLst>
                        <a:outerShdw blurRad="50800" dist="38100" dir="2700000" algn="tl" rotWithShape="0">
                          <a:schemeClr val="accent2">
                            <a:lumMod val="60000"/>
                            <a:lumMod val="75000"/>
                            <a:alpha val="40000"/>
                          </a:schemeClr>
                        </a:outerShdw>
                      </a:effectLst>
                    </c:spPr>
                    <c:txPr>
                      <a:bodyPr rot="0" spcFirstLastPara="1" vertOverflow="clip" horzOverflow="clip" vert="horz" wrap="square" lIns="38100" tIns="19050" rIns="38100" bIns="19050" anchor="ctr" anchorCtr="1">
                        <a:spAutoFit/>
                      </a:bodyPr>
                      <a:lstStyle/>
                      <a:p>
                        <a:pPr>
                          <a:defRPr sz="1000" b="0" i="0" u="none" strike="noStrike" kern="1200" baseline="0">
                            <a:solidFill>
                              <a:schemeClr val="accent2">
                                <a:lumMod val="60000"/>
                              </a:schemeClr>
                            </a:solidFill>
                            <a:effectLst/>
                            <a:latin typeface="+mn-lt"/>
                            <a:ea typeface="+mn-ea"/>
                            <a:cs typeface="+mn-cs"/>
                          </a:defRPr>
                        </a:pPr>
                        <a:endParaRPr lang="sl-SI"/>
                      </a:p>
                    </c:txPr>
                    <c:dLblPos val="inEnd"/>
                    <c:showLegendKey val="0"/>
                    <c:showVal val="0"/>
                    <c:showCatName val="1"/>
                    <c:showSerName val="0"/>
                    <c:showPercent val="0"/>
                    <c:showBubbleSize val="0"/>
                    <c:extLst>
                      <c:ext xmlns:c16="http://schemas.microsoft.com/office/drawing/2014/chart" uri="{C3380CC4-5D6E-409C-BE32-E72D297353CC}">
                        <c16:uniqueId val="{00000028-BA25-4E89-BBA2-B45177037B57}"/>
                      </c:ext>
                    </c:extLst>
                  </c:dLbl>
                  <c:dLbl>
                    <c:idx val="4"/>
                    <c:spPr>
                      <a:solidFill>
                        <a:schemeClr val="lt1">
                          <a:alpha val="90000"/>
                        </a:schemeClr>
                      </a:solidFill>
                      <a:ln w="12700" cap="flat" cmpd="sng" algn="ctr">
                        <a:solidFill>
                          <a:schemeClr val="accent3">
                            <a:lumMod val="60000"/>
                          </a:schemeClr>
                        </a:solidFill>
                        <a:round/>
                      </a:ln>
                      <a:effectLst>
                        <a:outerShdw blurRad="50800" dist="38100" dir="2700000" algn="tl" rotWithShape="0">
                          <a:schemeClr val="accent3">
                            <a:lumMod val="60000"/>
                            <a:lumMod val="75000"/>
                            <a:alpha val="40000"/>
                          </a:schemeClr>
                        </a:outerShdw>
                      </a:effectLst>
                    </c:spPr>
                    <c:txPr>
                      <a:bodyPr rot="0" spcFirstLastPara="1" vertOverflow="clip" horzOverflow="clip" vert="horz" wrap="square" lIns="38100" tIns="19050" rIns="38100" bIns="19050" anchor="ctr" anchorCtr="1">
                        <a:spAutoFit/>
                      </a:bodyPr>
                      <a:lstStyle/>
                      <a:p>
                        <a:pPr>
                          <a:defRPr sz="1000" b="0" i="0" u="none" strike="noStrike" kern="1200" baseline="0">
                            <a:solidFill>
                              <a:schemeClr val="accent3">
                                <a:lumMod val="60000"/>
                              </a:schemeClr>
                            </a:solidFill>
                            <a:effectLst/>
                            <a:latin typeface="+mn-lt"/>
                            <a:ea typeface="+mn-ea"/>
                            <a:cs typeface="+mn-cs"/>
                          </a:defRPr>
                        </a:pPr>
                        <a:endParaRPr lang="sl-SI"/>
                      </a:p>
                    </c:txPr>
                    <c:dLblPos val="inEnd"/>
                    <c:showLegendKey val="0"/>
                    <c:showVal val="0"/>
                    <c:showCatName val="1"/>
                    <c:showSerName val="0"/>
                    <c:showPercent val="0"/>
                    <c:showBubbleSize val="0"/>
                    <c:extLst>
                      <c:ext xmlns:c16="http://schemas.microsoft.com/office/drawing/2014/chart" uri="{C3380CC4-5D6E-409C-BE32-E72D297353CC}">
                        <c16:uniqueId val="{0000002A-BA25-4E89-BBA2-B45177037B57}"/>
                      </c:ext>
                    </c:extLst>
                  </c:dLbl>
                  <c:spPr>
                    <a:solidFill>
                      <a:sysClr val="window" lastClr="FFFFFF">
                        <a:alpha val="90000"/>
                      </a:sysClr>
                    </a:solidFill>
                    <a:ln w="12700" cap="flat" cmpd="sng" algn="ctr">
                      <a:solidFill>
                        <a:srgbClr val="A5A5A5"/>
                      </a:solidFill>
                      <a:round/>
                    </a:ln>
                    <a:effectLst>
                      <a:outerShdw blurRad="50800" dist="38100" dir="2700000" algn="tl" rotWithShape="0">
                        <a:srgbClr val="A5A5A5">
                          <a:lumMod val="75000"/>
                          <a:alpha val="40000"/>
                        </a:srgbClr>
                      </a:outerShdw>
                    </a:effectLst>
                  </c:spPr>
                  <c:dLblPos val="inEnd"/>
                  <c:showLegendKey val="0"/>
                  <c:showVal val="0"/>
                  <c:showCatName val="1"/>
                  <c:showSerName val="0"/>
                  <c:showPercent val="0"/>
                  <c:showBubbleSize val="0"/>
                  <c:showLeaderLines val="1"/>
                  <c:leaderLines>
                    <c:spPr>
                      <a:ln w="9525">
                        <a:solidFill>
                          <a:schemeClr val="tx1">
                            <a:lumMod val="35000"/>
                            <a:lumOff val="65000"/>
                          </a:schemeClr>
                        </a:solidFill>
                      </a:ln>
                      <a:effectLst/>
                    </c:spPr>
                  </c:leaderLines>
                  <c:extLst xmlns:c15="http://schemas.microsoft.com/office/drawing/2012/chart">
                    <c:ext xmlns:c15="http://schemas.microsoft.com/office/drawing/2012/chart" uri="{CE6537A1-D6FC-4f65-9D91-7224C49458BB}"/>
                  </c:extLst>
                </c:dLbls>
                <c:cat>
                  <c:strRef>
                    <c:extLst xmlns:c15="http://schemas.microsoft.com/office/drawing/2012/chart">
                      <c:ext xmlns:c15="http://schemas.microsoft.com/office/drawing/2012/chart" uri="{02D57815-91ED-43cb-92C2-25804820EDAC}">
                        <c15:formulaRef>
                          <c15:sqref>[podatki_analiza_4.1_4.2_18.11.2022.xlsx]vrtilna!$I$7:$U$7</c15:sqref>
                        </c15:formulaRef>
                      </c:ext>
                    </c:extLst>
                    <c:strCache>
                      <c:ptCount val="5"/>
                      <c:pt idx="0">
                        <c:v>ODDANIH VLOG</c:v>
                      </c:pt>
                      <c:pt idx="1">
                        <c:v>oddobrenih vlog</c:v>
                      </c:pt>
                      <c:pt idx="2">
                        <c:v>neodobrenih v OMD</c:v>
                      </c:pt>
                      <c:pt idx="3">
                        <c:v>neodobrenih izven OMD</c:v>
                      </c:pt>
                      <c:pt idx="4">
                        <c:v>neodobrena sredstva</c:v>
                      </c:pt>
                    </c:strCache>
                  </c:strRef>
                </c:cat>
                <c:val>
                  <c:numRef>
                    <c:extLst xmlns:c15="http://schemas.microsoft.com/office/drawing/2012/chart">
                      <c:ext xmlns:c15="http://schemas.microsoft.com/office/drawing/2012/chart" uri="{02D57815-91ED-43cb-92C2-25804820EDAC}">
                        <c15:formulaRef>
                          <c15:sqref>[podatki_analiza_4.1_4.2_18.11.2022.xlsx]vrtilna!$I$10:$U$10</c15:sqref>
                        </c15:formulaRef>
                      </c:ext>
                    </c:extLst>
                    <c:numCache>
                      <c:formatCode>General</c:formatCode>
                      <c:ptCount val="5"/>
                      <c:pt idx="0">
                        <c:v>20</c:v>
                      </c:pt>
                      <c:pt idx="1">
                        <c:v>13</c:v>
                      </c:pt>
                      <c:pt idx="2">
                        <c:v>7</c:v>
                      </c:pt>
                      <c:pt idx="3">
                        <c:v>0</c:v>
                      </c:pt>
                      <c:pt idx="4" formatCode="_(* #,##0.00_);_(* \(#,##0.00\);_(* &quot;-&quot;??_);_(@_)">
                        <c:v>774940.98</c:v>
                      </c:pt>
                    </c:numCache>
                  </c:numRef>
                </c:val>
                <c:extLst xmlns:c15="http://schemas.microsoft.com/office/drawing/2012/chart">
                  <c:ext xmlns:c16="http://schemas.microsoft.com/office/drawing/2014/chart" uri="{C3380CC4-5D6E-409C-BE32-E72D297353CC}">
                    <c16:uniqueId val="{0000002B-BA25-4E89-BBA2-B45177037B57}"/>
                  </c:ext>
                </c:extLst>
              </c15:ser>
            </c15:filteredPieSeries>
            <c15:filteredPieSeries>
              <c15:ser>
                <c:idx val="3"/>
                <c:order val="3"/>
                <c:tx>
                  <c:strRef>
                    <c:extLst xmlns:c15="http://schemas.microsoft.com/office/drawing/2012/chart">
                      <c:ext xmlns:c15="http://schemas.microsoft.com/office/drawing/2012/chart" uri="{02D57815-91ED-43cb-92C2-25804820EDAC}">
                        <c15:formulaRef>
                          <c15:sqref>[podatki_analiza_4.1_4.2_18.11.2022.xlsx]vrtilna!$H$11</c15:sqref>
                        </c15:formulaRef>
                      </c:ext>
                    </c:extLst>
                    <c:strCache>
                      <c:ptCount val="1"/>
                      <c:pt idx="0">
                        <c:v>POMURSKA</c:v>
                      </c:pt>
                    </c:strCache>
                  </c:strRef>
                </c:tx>
                <c:dPt>
                  <c:idx val="0"/>
                  <c:bubble3D val="0"/>
                  <c:spPr>
                    <a:solidFill>
                      <a:schemeClr val="accent1">
                        <a:alpha val="90000"/>
                      </a:schemeClr>
                    </a:solidFill>
                    <a:ln w="19050">
                      <a:solidFill>
                        <a:schemeClr val="accent1">
                          <a:lumMod val="75000"/>
                        </a:schemeClr>
                      </a:solidFill>
                    </a:ln>
                    <a:effectLst>
                      <a:innerShdw blurRad="114300">
                        <a:schemeClr val="accent1">
                          <a:lumMod val="75000"/>
                        </a:schemeClr>
                      </a:innerShdw>
                    </a:effectLst>
                    <a:scene3d>
                      <a:camera prst="orthographicFront"/>
                      <a:lightRig rig="threePt" dir="t"/>
                    </a:scene3d>
                    <a:sp3d contourW="19050" prstMaterial="flat">
                      <a:contourClr>
                        <a:schemeClr val="accent1">
                          <a:lumMod val="75000"/>
                        </a:schemeClr>
                      </a:contourClr>
                    </a:sp3d>
                  </c:spPr>
                  <c:extLst xmlns:c15="http://schemas.microsoft.com/office/drawing/2012/chart">
                    <c:ext xmlns:c16="http://schemas.microsoft.com/office/drawing/2014/chart" uri="{C3380CC4-5D6E-409C-BE32-E72D297353CC}">
                      <c16:uniqueId val="{0000002D-BA25-4E89-BBA2-B45177037B57}"/>
                    </c:ext>
                  </c:extLst>
                </c:dPt>
                <c:dPt>
                  <c:idx val="1"/>
                  <c:bubble3D val="0"/>
                  <c:spPr>
                    <a:solidFill>
                      <a:schemeClr val="accent2">
                        <a:alpha val="90000"/>
                      </a:schemeClr>
                    </a:solidFill>
                    <a:ln w="19050">
                      <a:solidFill>
                        <a:schemeClr val="accent2">
                          <a:lumMod val="75000"/>
                        </a:schemeClr>
                      </a:solidFill>
                    </a:ln>
                    <a:effectLst>
                      <a:innerShdw blurRad="114300">
                        <a:schemeClr val="accent2">
                          <a:lumMod val="75000"/>
                        </a:schemeClr>
                      </a:innerShdw>
                    </a:effectLst>
                    <a:scene3d>
                      <a:camera prst="orthographicFront"/>
                      <a:lightRig rig="threePt" dir="t"/>
                    </a:scene3d>
                    <a:sp3d contourW="19050" prstMaterial="flat">
                      <a:contourClr>
                        <a:schemeClr val="accent2">
                          <a:lumMod val="75000"/>
                        </a:schemeClr>
                      </a:contourClr>
                    </a:sp3d>
                  </c:spPr>
                  <c:extLst xmlns:c15="http://schemas.microsoft.com/office/drawing/2012/chart">
                    <c:ext xmlns:c16="http://schemas.microsoft.com/office/drawing/2014/chart" uri="{C3380CC4-5D6E-409C-BE32-E72D297353CC}">
                      <c16:uniqueId val="{0000002F-BA25-4E89-BBA2-B45177037B57}"/>
                    </c:ext>
                  </c:extLst>
                </c:dPt>
                <c:dPt>
                  <c:idx val="2"/>
                  <c:bubble3D val="0"/>
                  <c:spPr>
                    <a:solidFill>
                      <a:schemeClr val="accent3">
                        <a:alpha val="90000"/>
                      </a:schemeClr>
                    </a:solidFill>
                    <a:ln w="19050">
                      <a:solidFill>
                        <a:schemeClr val="accent3">
                          <a:lumMod val="75000"/>
                        </a:schemeClr>
                      </a:solidFill>
                    </a:ln>
                    <a:effectLst>
                      <a:innerShdw blurRad="114300">
                        <a:schemeClr val="accent3">
                          <a:lumMod val="75000"/>
                        </a:schemeClr>
                      </a:innerShdw>
                    </a:effectLst>
                    <a:scene3d>
                      <a:camera prst="orthographicFront"/>
                      <a:lightRig rig="threePt" dir="t"/>
                    </a:scene3d>
                    <a:sp3d contourW="19050" prstMaterial="flat">
                      <a:contourClr>
                        <a:schemeClr val="accent3">
                          <a:lumMod val="75000"/>
                        </a:schemeClr>
                      </a:contourClr>
                    </a:sp3d>
                  </c:spPr>
                  <c:extLst xmlns:c15="http://schemas.microsoft.com/office/drawing/2012/chart">
                    <c:ext xmlns:c16="http://schemas.microsoft.com/office/drawing/2014/chart" uri="{C3380CC4-5D6E-409C-BE32-E72D297353CC}">
                      <c16:uniqueId val="{00000031-BA25-4E89-BBA2-B45177037B57}"/>
                    </c:ext>
                  </c:extLst>
                </c:dPt>
                <c:dPt>
                  <c:idx val="3"/>
                  <c:bubble3D val="0"/>
                  <c:spPr>
                    <a:solidFill>
                      <a:schemeClr val="accent4">
                        <a:alpha val="90000"/>
                      </a:schemeClr>
                    </a:solidFill>
                    <a:ln w="19050">
                      <a:solidFill>
                        <a:schemeClr val="accent4">
                          <a:lumMod val="75000"/>
                        </a:schemeClr>
                      </a:solidFill>
                    </a:ln>
                    <a:effectLst>
                      <a:innerShdw blurRad="114300">
                        <a:schemeClr val="accent4">
                          <a:lumMod val="75000"/>
                        </a:schemeClr>
                      </a:innerShdw>
                    </a:effectLst>
                    <a:scene3d>
                      <a:camera prst="orthographicFront"/>
                      <a:lightRig rig="threePt" dir="t"/>
                    </a:scene3d>
                    <a:sp3d contourW="19050" prstMaterial="flat">
                      <a:contourClr>
                        <a:schemeClr val="accent4">
                          <a:lumMod val="75000"/>
                        </a:schemeClr>
                      </a:contourClr>
                    </a:sp3d>
                  </c:spPr>
                  <c:extLst xmlns:c15="http://schemas.microsoft.com/office/drawing/2012/chart">
                    <c:ext xmlns:c16="http://schemas.microsoft.com/office/drawing/2014/chart" uri="{C3380CC4-5D6E-409C-BE32-E72D297353CC}">
                      <c16:uniqueId val="{00000033-BA25-4E89-BBA2-B45177037B57}"/>
                    </c:ext>
                  </c:extLst>
                </c:dPt>
                <c:dPt>
                  <c:idx val="4"/>
                  <c:bubble3D val="0"/>
                  <c:spPr>
                    <a:solidFill>
                      <a:schemeClr val="accent5">
                        <a:alpha val="90000"/>
                      </a:schemeClr>
                    </a:solidFill>
                    <a:ln w="19050">
                      <a:solidFill>
                        <a:schemeClr val="accent5">
                          <a:lumMod val="75000"/>
                        </a:schemeClr>
                      </a:solidFill>
                    </a:ln>
                    <a:effectLst>
                      <a:innerShdw blurRad="114300">
                        <a:schemeClr val="accent5">
                          <a:lumMod val="75000"/>
                        </a:schemeClr>
                      </a:innerShdw>
                    </a:effectLst>
                    <a:scene3d>
                      <a:camera prst="orthographicFront"/>
                      <a:lightRig rig="threePt" dir="t"/>
                    </a:scene3d>
                    <a:sp3d contourW="19050" prstMaterial="flat">
                      <a:contourClr>
                        <a:schemeClr val="accent5">
                          <a:lumMod val="75000"/>
                        </a:schemeClr>
                      </a:contourClr>
                    </a:sp3d>
                  </c:spPr>
                  <c:extLst xmlns:c15="http://schemas.microsoft.com/office/drawing/2012/chart">
                    <c:ext xmlns:c16="http://schemas.microsoft.com/office/drawing/2014/chart" uri="{C3380CC4-5D6E-409C-BE32-E72D297353CC}">
                      <c16:uniqueId val="{00000035-BA25-4E89-BBA2-B45177037B57}"/>
                    </c:ext>
                  </c:extLst>
                </c:dPt>
                <c:dLbls>
                  <c:dLbl>
                    <c:idx val="0"/>
                    <c:spPr>
                      <a:solidFill>
                        <a:schemeClr val="lt1">
                          <a:alpha val="90000"/>
                        </a:schemeClr>
                      </a:solidFill>
                      <a:ln w="12700" cap="flat" cmpd="sng" algn="ctr">
                        <a:solidFill>
                          <a:schemeClr val="accent1"/>
                        </a:solidFill>
                        <a:round/>
                      </a:ln>
                      <a:effectLst>
                        <a:outerShdw blurRad="50800" dist="38100" dir="2700000" algn="tl" rotWithShape="0">
                          <a:schemeClr val="accent1">
                            <a:lumMod val="75000"/>
                            <a:alpha val="40000"/>
                          </a:schemeClr>
                        </a:outerShdw>
                      </a:effectLst>
                    </c:spPr>
                    <c:txPr>
                      <a:bodyPr rot="0" spcFirstLastPara="1" vertOverflow="clip" horzOverflow="clip" vert="horz" wrap="square" lIns="38100" tIns="19050" rIns="38100" bIns="19050" anchor="ctr" anchorCtr="1">
                        <a:spAutoFit/>
                      </a:bodyPr>
                      <a:lstStyle/>
                      <a:p>
                        <a:pPr>
                          <a:defRPr sz="1000" b="0" i="0" u="none" strike="noStrike" kern="1200" baseline="0">
                            <a:solidFill>
                              <a:schemeClr val="accent1"/>
                            </a:solidFill>
                            <a:effectLst/>
                            <a:latin typeface="+mn-lt"/>
                            <a:ea typeface="+mn-ea"/>
                            <a:cs typeface="+mn-cs"/>
                          </a:defRPr>
                        </a:pPr>
                        <a:endParaRPr lang="sl-SI"/>
                      </a:p>
                    </c:txPr>
                    <c:dLblPos val="inEnd"/>
                    <c:showLegendKey val="0"/>
                    <c:showVal val="0"/>
                    <c:showCatName val="1"/>
                    <c:showSerName val="0"/>
                    <c:showPercent val="0"/>
                    <c:showBubbleSize val="0"/>
                    <c:extLst>
                      <c:ext xmlns:c16="http://schemas.microsoft.com/office/drawing/2014/chart" uri="{C3380CC4-5D6E-409C-BE32-E72D297353CC}">
                        <c16:uniqueId val="{0000002D-BA25-4E89-BBA2-B45177037B57}"/>
                      </c:ext>
                    </c:extLst>
                  </c:dLbl>
                  <c:dLbl>
                    <c:idx val="1"/>
                    <c:spPr>
                      <a:solidFill>
                        <a:schemeClr val="lt1">
                          <a:alpha val="90000"/>
                        </a:schemeClr>
                      </a:solidFill>
                      <a:ln w="12700" cap="flat" cmpd="sng" algn="ctr">
                        <a:solidFill>
                          <a:schemeClr val="accent3"/>
                        </a:solidFill>
                        <a:round/>
                      </a:ln>
                      <a:effectLst>
                        <a:outerShdw blurRad="50800" dist="38100" dir="2700000" algn="tl" rotWithShape="0">
                          <a:schemeClr val="accent3">
                            <a:lumMod val="75000"/>
                            <a:alpha val="40000"/>
                          </a:schemeClr>
                        </a:outerShdw>
                      </a:effectLst>
                    </c:spPr>
                    <c:txPr>
                      <a:bodyPr rot="0" spcFirstLastPara="1" vertOverflow="clip" horzOverflow="clip" vert="horz" wrap="square" lIns="38100" tIns="19050" rIns="38100" bIns="19050" anchor="ctr" anchorCtr="1">
                        <a:spAutoFit/>
                      </a:bodyPr>
                      <a:lstStyle/>
                      <a:p>
                        <a:pPr>
                          <a:defRPr sz="1000" b="0" i="0" u="none" strike="noStrike" kern="1200" baseline="0">
                            <a:solidFill>
                              <a:schemeClr val="accent3"/>
                            </a:solidFill>
                            <a:effectLst/>
                            <a:latin typeface="+mn-lt"/>
                            <a:ea typeface="+mn-ea"/>
                            <a:cs typeface="+mn-cs"/>
                          </a:defRPr>
                        </a:pPr>
                        <a:endParaRPr lang="sl-SI"/>
                      </a:p>
                    </c:txPr>
                    <c:dLblPos val="inEnd"/>
                    <c:showLegendKey val="0"/>
                    <c:showVal val="0"/>
                    <c:showCatName val="1"/>
                    <c:showSerName val="0"/>
                    <c:showPercent val="0"/>
                    <c:showBubbleSize val="0"/>
                    <c:extLst>
                      <c:ext xmlns:c16="http://schemas.microsoft.com/office/drawing/2014/chart" uri="{C3380CC4-5D6E-409C-BE32-E72D297353CC}">
                        <c16:uniqueId val="{0000002F-BA25-4E89-BBA2-B45177037B57}"/>
                      </c:ext>
                    </c:extLst>
                  </c:dLbl>
                  <c:dLbl>
                    <c:idx val="2"/>
                    <c:spPr>
                      <a:solidFill>
                        <a:schemeClr val="lt1">
                          <a:alpha val="90000"/>
                        </a:schemeClr>
                      </a:solidFill>
                      <a:ln w="12700" cap="flat" cmpd="sng" algn="ctr">
                        <a:solidFill>
                          <a:schemeClr val="accent1">
                            <a:lumMod val="60000"/>
                          </a:schemeClr>
                        </a:solidFill>
                        <a:round/>
                      </a:ln>
                      <a:effectLst>
                        <a:outerShdw blurRad="50800" dist="38100" dir="2700000" algn="tl" rotWithShape="0">
                          <a:schemeClr val="accent1">
                            <a:lumMod val="60000"/>
                            <a:lumMod val="75000"/>
                            <a:alpha val="40000"/>
                          </a:schemeClr>
                        </a:outerShdw>
                      </a:effectLst>
                    </c:spPr>
                    <c:txPr>
                      <a:bodyPr rot="0" spcFirstLastPara="1" vertOverflow="clip" horzOverflow="clip" vert="horz" wrap="square" lIns="38100" tIns="19050" rIns="38100" bIns="19050" anchor="ctr" anchorCtr="1">
                        <a:spAutoFit/>
                      </a:bodyPr>
                      <a:lstStyle/>
                      <a:p>
                        <a:pPr>
                          <a:defRPr sz="1000" b="0" i="0" u="none" strike="noStrike" kern="1200" baseline="0">
                            <a:solidFill>
                              <a:schemeClr val="accent1">
                                <a:lumMod val="60000"/>
                              </a:schemeClr>
                            </a:solidFill>
                            <a:effectLst/>
                            <a:latin typeface="+mn-lt"/>
                            <a:ea typeface="+mn-ea"/>
                            <a:cs typeface="+mn-cs"/>
                          </a:defRPr>
                        </a:pPr>
                        <a:endParaRPr lang="sl-SI"/>
                      </a:p>
                    </c:txPr>
                    <c:dLblPos val="inEnd"/>
                    <c:showLegendKey val="0"/>
                    <c:showVal val="0"/>
                    <c:showCatName val="1"/>
                    <c:showSerName val="0"/>
                    <c:showPercent val="0"/>
                    <c:showBubbleSize val="0"/>
                    <c:extLst>
                      <c:ext xmlns:c16="http://schemas.microsoft.com/office/drawing/2014/chart" uri="{C3380CC4-5D6E-409C-BE32-E72D297353CC}">
                        <c16:uniqueId val="{00000031-BA25-4E89-BBA2-B45177037B57}"/>
                      </c:ext>
                    </c:extLst>
                  </c:dLbl>
                  <c:dLbl>
                    <c:idx val="3"/>
                    <c:spPr>
                      <a:solidFill>
                        <a:schemeClr val="lt1">
                          <a:alpha val="90000"/>
                        </a:schemeClr>
                      </a:solidFill>
                      <a:ln w="12700" cap="flat" cmpd="sng" algn="ctr">
                        <a:solidFill>
                          <a:schemeClr val="accent2">
                            <a:lumMod val="60000"/>
                          </a:schemeClr>
                        </a:solidFill>
                        <a:round/>
                      </a:ln>
                      <a:effectLst>
                        <a:outerShdw blurRad="50800" dist="38100" dir="2700000" algn="tl" rotWithShape="0">
                          <a:schemeClr val="accent2">
                            <a:lumMod val="60000"/>
                            <a:lumMod val="75000"/>
                            <a:alpha val="40000"/>
                          </a:schemeClr>
                        </a:outerShdw>
                      </a:effectLst>
                    </c:spPr>
                    <c:txPr>
                      <a:bodyPr rot="0" spcFirstLastPara="1" vertOverflow="clip" horzOverflow="clip" vert="horz" wrap="square" lIns="38100" tIns="19050" rIns="38100" bIns="19050" anchor="ctr" anchorCtr="1">
                        <a:spAutoFit/>
                      </a:bodyPr>
                      <a:lstStyle/>
                      <a:p>
                        <a:pPr>
                          <a:defRPr sz="1000" b="0" i="0" u="none" strike="noStrike" kern="1200" baseline="0">
                            <a:solidFill>
                              <a:schemeClr val="accent2">
                                <a:lumMod val="60000"/>
                              </a:schemeClr>
                            </a:solidFill>
                            <a:effectLst/>
                            <a:latin typeface="+mn-lt"/>
                            <a:ea typeface="+mn-ea"/>
                            <a:cs typeface="+mn-cs"/>
                          </a:defRPr>
                        </a:pPr>
                        <a:endParaRPr lang="sl-SI"/>
                      </a:p>
                    </c:txPr>
                    <c:dLblPos val="inEnd"/>
                    <c:showLegendKey val="0"/>
                    <c:showVal val="0"/>
                    <c:showCatName val="1"/>
                    <c:showSerName val="0"/>
                    <c:showPercent val="0"/>
                    <c:showBubbleSize val="0"/>
                    <c:extLst>
                      <c:ext xmlns:c16="http://schemas.microsoft.com/office/drawing/2014/chart" uri="{C3380CC4-5D6E-409C-BE32-E72D297353CC}">
                        <c16:uniqueId val="{00000033-BA25-4E89-BBA2-B45177037B57}"/>
                      </c:ext>
                    </c:extLst>
                  </c:dLbl>
                  <c:dLbl>
                    <c:idx val="4"/>
                    <c:spPr>
                      <a:solidFill>
                        <a:schemeClr val="lt1">
                          <a:alpha val="90000"/>
                        </a:schemeClr>
                      </a:solidFill>
                      <a:ln w="12700" cap="flat" cmpd="sng" algn="ctr">
                        <a:solidFill>
                          <a:schemeClr val="accent3">
                            <a:lumMod val="60000"/>
                          </a:schemeClr>
                        </a:solidFill>
                        <a:round/>
                      </a:ln>
                      <a:effectLst>
                        <a:outerShdw blurRad="50800" dist="38100" dir="2700000" algn="tl" rotWithShape="0">
                          <a:schemeClr val="accent3">
                            <a:lumMod val="60000"/>
                            <a:lumMod val="75000"/>
                            <a:alpha val="40000"/>
                          </a:schemeClr>
                        </a:outerShdw>
                      </a:effectLst>
                    </c:spPr>
                    <c:txPr>
                      <a:bodyPr rot="0" spcFirstLastPara="1" vertOverflow="clip" horzOverflow="clip" vert="horz" wrap="square" lIns="38100" tIns="19050" rIns="38100" bIns="19050" anchor="ctr" anchorCtr="1">
                        <a:spAutoFit/>
                      </a:bodyPr>
                      <a:lstStyle/>
                      <a:p>
                        <a:pPr>
                          <a:defRPr sz="1000" b="0" i="0" u="none" strike="noStrike" kern="1200" baseline="0">
                            <a:solidFill>
                              <a:schemeClr val="accent3">
                                <a:lumMod val="60000"/>
                              </a:schemeClr>
                            </a:solidFill>
                            <a:effectLst/>
                            <a:latin typeface="+mn-lt"/>
                            <a:ea typeface="+mn-ea"/>
                            <a:cs typeface="+mn-cs"/>
                          </a:defRPr>
                        </a:pPr>
                        <a:endParaRPr lang="sl-SI"/>
                      </a:p>
                    </c:txPr>
                    <c:dLblPos val="inEnd"/>
                    <c:showLegendKey val="0"/>
                    <c:showVal val="0"/>
                    <c:showCatName val="1"/>
                    <c:showSerName val="0"/>
                    <c:showPercent val="0"/>
                    <c:showBubbleSize val="0"/>
                    <c:extLst>
                      <c:ext xmlns:c16="http://schemas.microsoft.com/office/drawing/2014/chart" uri="{C3380CC4-5D6E-409C-BE32-E72D297353CC}">
                        <c16:uniqueId val="{00000035-BA25-4E89-BBA2-B45177037B57}"/>
                      </c:ext>
                    </c:extLst>
                  </c:dLbl>
                  <c:spPr>
                    <a:solidFill>
                      <a:sysClr val="window" lastClr="FFFFFF">
                        <a:alpha val="90000"/>
                      </a:sysClr>
                    </a:solidFill>
                    <a:ln w="12700" cap="flat" cmpd="sng" algn="ctr">
                      <a:solidFill>
                        <a:srgbClr val="FFC000"/>
                      </a:solidFill>
                      <a:round/>
                    </a:ln>
                    <a:effectLst>
                      <a:outerShdw blurRad="50800" dist="38100" dir="2700000" algn="tl" rotWithShape="0">
                        <a:srgbClr val="FFC000">
                          <a:lumMod val="75000"/>
                          <a:alpha val="40000"/>
                        </a:srgbClr>
                      </a:outerShdw>
                    </a:effectLst>
                  </c:spPr>
                  <c:dLblPos val="inEnd"/>
                  <c:showLegendKey val="0"/>
                  <c:showVal val="0"/>
                  <c:showCatName val="1"/>
                  <c:showSerName val="0"/>
                  <c:showPercent val="0"/>
                  <c:showBubbleSize val="0"/>
                  <c:showLeaderLines val="1"/>
                  <c:leaderLines>
                    <c:spPr>
                      <a:ln w="9525">
                        <a:solidFill>
                          <a:schemeClr val="tx1">
                            <a:lumMod val="35000"/>
                            <a:lumOff val="65000"/>
                          </a:schemeClr>
                        </a:solidFill>
                      </a:ln>
                      <a:effectLst/>
                    </c:spPr>
                  </c:leaderLines>
                  <c:extLst xmlns:c15="http://schemas.microsoft.com/office/drawing/2012/chart">
                    <c:ext xmlns:c15="http://schemas.microsoft.com/office/drawing/2012/chart" uri="{CE6537A1-D6FC-4f65-9D91-7224C49458BB}"/>
                  </c:extLst>
                </c:dLbls>
                <c:cat>
                  <c:strRef>
                    <c:extLst xmlns:c15="http://schemas.microsoft.com/office/drawing/2012/chart">
                      <c:ext xmlns:c15="http://schemas.microsoft.com/office/drawing/2012/chart" uri="{02D57815-91ED-43cb-92C2-25804820EDAC}">
                        <c15:formulaRef>
                          <c15:sqref>[podatki_analiza_4.1_4.2_18.11.2022.xlsx]vrtilna!$I$7:$U$7</c15:sqref>
                        </c15:formulaRef>
                      </c:ext>
                    </c:extLst>
                    <c:strCache>
                      <c:ptCount val="5"/>
                      <c:pt idx="0">
                        <c:v>ODDANIH VLOG</c:v>
                      </c:pt>
                      <c:pt idx="1">
                        <c:v>oddobrenih vlog</c:v>
                      </c:pt>
                      <c:pt idx="2">
                        <c:v>neodobrenih v OMD</c:v>
                      </c:pt>
                      <c:pt idx="3">
                        <c:v>neodobrenih izven OMD</c:v>
                      </c:pt>
                      <c:pt idx="4">
                        <c:v>neodobrena sredstva</c:v>
                      </c:pt>
                    </c:strCache>
                  </c:strRef>
                </c:cat>
                <c:val>
                  <c:numRef>
                    <c:extLst xmlns:c15="http://schemas.microsoft.com/office/drawing/2012/chart">
                      <c:ext xmlns:c15="http://schemas.microsoft.com/office/drawing/2012/chart" uri="{02D57815-91ED-43cb-92C2-25804820EDAC}">
                        <c15:formulaRef>
                          <c15:sqref>[podatki_analiza_4.1_4.2_18.11.2022.xlsx]vrtilna!$I$11:$U$11</c15:sqref>
                        </c15:formulaRef>
                      </c:ext>
                    </c:extLst>
                    <c:numCache>
                      <c:formatCode>General</c:formatCode>
                      <c:ptCount val="5"/>
                      <c:pt idx="0">
                        <c:v>410</c:v>
                      </c:pt>
                      <c:pt idx="1">
                        <c:v>291</c:v>
                      </c:pt>
                      <c:pt idx="2">
                        <c:v>52</c:v>
                      </c:pt>
                      <c:pt idx="3">
                        <c:v>67</c:v>
                      </c:pt>
                      <c:pt idx="4" formatCode="_(* #,##0.00_);_(* \(#,##0.00\);_(* &quot;-&quot;??_);_(@_)">
                        <c:v>16363572.750000004</c:v>
                      </c:pt>
                    </c:numCache>
                  </c:numRef>
                </c:val>
                <c:extLst xmlns:c15="http://schemas.microsoft.com/office/drawing/2012/chart">
                  <c:ext xmlns:c16="http://schemas.microsoft.com/office/drawing/2014/chart" uri="{C3380CC4-5D6E-409C-BE32-E72D297353CC}">
                    <c16:uniqueId val="{00000036-BA25-4E89-BBA2-B45177037B57}"/>
                  </c:ext>
                </c:extLst>
              </c15:ser>
            </c15:filteredPieSeries>
            <c15:filteredPieSeries>
              <c15:ser>
                <c:idx val="4"/>
                <c:order val="4"/>
                <c:tx>
                  <c:strRef>
                    <c:extLst xmlns:c15="http://schemas.microsoft.com/office/drawing/2012/chart">
                      <c:ext xmlns:c15="http://schemas.microsoft.com/office/drawing/2012/chart" uri="{02D57815-91ED-43cb-92C2-25804820EDAC}">
                        <c15:formulaRef>
                          <c15:sqref>[podatki_analiza_4.1_4.2_18.11.2022.xlsx]vrtilna!$H$12</c15:sqref>
                        </c15:formulaRef>
                      </c:ext>
                    </c:extLst>
                    <c:strCache>
                      <c:ptCount val="1"/>
                      <c:pt idx="0">
                        <c:v>PODRAVSKA</c:v>
                      </c:pt>
                    </c:strCache>
                  </c:strRef>
                </c:tx>
                <c:dPt>
                  <c:idx val="0"/>
                  <c:bubble3D val="0"/>
                  <c:spPr>
                    <a:solidFill>
                      <a:schemeClr val="accent1">
                        <a:alpha val="90000"/>
                      </a:schemeClr>
                    </a:solidFill>
                    <a:ln w="19050">
                      <a:solidFill>
                        <a:schemeClr val="accent1">
                          <a:lumMod val="75000"/>
                        </a:schemeClr>
                      </a:solidFill>
                    </a:ln>
                    <a:effectLst>
                      <a:innerShdw blurRad="114300">
                        <a:schemeClr val="accent1">
                          <a:lumMod val="75000"/>
                        </a:schemeClr>
                      </a:innerShdw>
                    </a:effectLst>
                    <a:scene3d>
                      <a:camera prst="orthographicFront"/>
                      <a:lightRig rig="threePt" dir="t"/>
                    </a:scene3d>
                    <a:sp3d contourW="19050" prstMaterial="flat">
                      <a:contourClr>
                        <a:schemeClr val="accent1">
                          <a:lumMod val="75000"/>
                        </a:schemeClr>
                      </a:contourClr>
                    </a:sp3d>
                  </c:spPr>
                  <c:extLst xmlns:c15="http://schemas.microsoft.com/office/drawing/2012/chart">
                    <c:ext xmlns:c16="http://schemas.microsoft.com/office/drawing/2014/chart" uri="{C3380CC4-5D6E-409C-BE32-E72D297353CC}">
                      <c16:uniqueId val="{00000038-BA25-4E89-BBA2-B45177037B57}"/>
                    </c:ext>
                  </c:extLst>
                </c:dPt>
                <c:dPt>
                  <c:idx val="1"/>
                  <c:bubble3D val="0"/>
                  <c:spPr>
                    <a:solidFill>
                      <a:schemeClr val="accent2">
                        <a:alpha val="90000"/>
                      </a:schemeClr>
                    </a:solidFill>
                    <a:ln w="19050">
                      <a:solidFill>
                        <a:schemeClr val="accent2">
                          <a:lumMod val="75000"/>
                        </a:schemeClr>
                      </a:solidFill>
                    </a:ln>
                    <a:effectLst>
                      <a:innerShdw blurRad="114300">
                        <a:schemeClr val="accent2">
                          <a:lumMod val="75000"/>
                        </a:schemeClr>
                      </a:innerShdw>
                    </a:effectLst>
                    <a:scene3d>
                      <a:camera prst="orthographicFront"/>
                      <a:lightRig rig="threePt" dir="t"/>
                    </a:scene3d>
                    <a:sp3d contourW="19050" prstMaterial="flat">
                      <a:contourClr>
                        <a:schemeClr val="accent2">
                          <a:lumMod val="75000"/>
                        </a:schemeClr>
                      </a:contourClr>
                    </a:sp3d>
                  </c:spPr>
                  <c:extLst xmlns:c15="http://schemas.microsoft.com/office/drawing/2012/chart">
                    <c:ext xmlns:c16="http://schemas.microsoft.com/office/drawing/2014/chart" uri="{C3380CC4-5D6E-409C-BE32-E72D297353CC}">
                      <c16:uniqueId val="{0000003A-BA25-4E89-BBA2-B45177037B57}"/>
                    </c:ext>
                  </c:extLst>
                </c:dPt>
                <c:dPt>
                  <c:idx val="2"/>
                  <c:bubble3D val="0"/>
                  <c:spPr>
                    <a:solidFill>
                      <a:schemeClr val="accent3">
                        <a:alpha val="90000"/>
                      </a:schemeClr>
                    </a:solidFill>
                    <a:ln w="19050">
                      <a:solidFill>
                        <a:schemeClr val="accent3">
                          <a:lumMod val="75000"/>
                        </a:schemeClr>
                      </a:solidFill>
                    </a:ln>
                    <a:effectLst>
                      <a:innerShdw blurRad="114300">
                        <a:schemeClr val="accent3">
                          <a:lumMod val="75000"/>
                        </a:schemeClr>
                      </a:innerShdw>
                    </a:effectLst>
                    <a:scene3d>
                      <a:camera prst="orthographicFront"/>
                      <a:lightRig rig="threePt" dir="t"/>
                    </a:scene3d>
                    <a:sp3d contourW="19050" prstMaterial="flat">
                      <a:contourClr>
                        <a:schemeClr val="accent3">
                          <a:lumMod val="75000"/>
                        </a:schemeClr>
                      </a:contourClr>
                    </a:sp3d>
                  </c:spPr>
                  <c:extLst xmlns:c15="http://schemas.microsoft.com/office/drawing/2012/chart">
                    <c:ext xmlns:c16="http://schemas.microsoft.com/office/drawing/2014/chart" uri="{C3380CC4-5D6E-409C-BE32-E72D297353CC}">
                      <c16:uniqueId val="{0000003C-BA25-4E89-BBA2-B45177037B57}"/>
                    </c:ext>
                  </c:extLst>
                </c:dPt>
                <c:dPt>
                  <c:idx val="3"/>
                  <c:bubble3D val="0"/>
                  <c:spPr>
                    <a:solidFill>
                      <a:schemeClr val="accent4">
                        <a:alpha val="90000"/>
                      </a:schemeClr>
                    </a:solidFill>
                    <a:ln w="19050">
                      <a:solidFill>
                        <a:schemeClr val="accent4">
                          <a:lumMod val="75000"/>
                        </a:schemeClr>
                      </a:solidFill>
                    </a:ln>
                    <a:effectLst>
                      <a:innerShdw blurRad="114300">
                        <a:schemeClr val="accent4">
                          <a:lumMod val="75000"/>
                        </a:schemeClr>
                      </a:innerShdw>
                    </a:effectLst>
                    <a:scene3d>
                      <a:camera prst="orthographicFront"/>
                      <a:lightRig rig="threePt" dir="t"/>
                    </a:scene3d>
                    <a:sp3d contourW="19050" prstMaterial="flat">
                      <a:contourClr>
                        <a:schemeClr val="accent4">
                          <a:lumMod val="75000"/>
                        </a:schemeClr>
                      </a:contourClr>
                    </a:sp3d>
                  </c:spPr>
                  <c:extLst xmlns:c15="http://schemas.microsoft.com/office/drawing/2012/chart">
                    <c:ext xmlns:c16="http://schemas.microsoft.com/office/drawing/2014/chart" uri="{C3380CC4-5D6E-409C-BE32-E72D297353CC}">
                      <c16:uniqueId val="{0000003E-BA25-4E89-BBA2-B45177037B57}"/>
                    </c:ext>
                  </c:extLst>
                </c:dPt>
                <c:dPt>
                  <c:idx val="4"/>
                  <c:bubble3D val="0"/>
                  <c:spPr>
                    <a:solidFill>
                      <a:schemeClr val="accent5">
                        <a:alpha val="90000"/>
                      </a:schemeClr>
                    </a:solidFill>
                    <a:ln w="19050">
                      <a:solidFill>
                        <a:schemeClr val="accent5">
                          <a:lumMod val="75000"/>
                        </a:schemeClr>
                      </a:solidFill>
                    </a:ln>
                    <a:effectLst>
                      <a:innerShdw blurRad="114300">
                        <a:schemeClr val="accent5">
                          <a:lumMod val="75000"/>
                        </a:schemeClr>
                      </a:innerShdw>
                    </a:effectLst>
                    <a:scene3d>
                      <a:camera prst="orthographicFront"/>
                      <a:lightRig rig="threePt" dir="t"/>
                    </a:scene3d>
                    <a:sp3d contourW="19050" prstMaterial="flat">
                      <a:contourClr>
                        <a:schemeClr val="accent5">
                          <a:lumMod val="75000"/>
                        </a:schemeClr>
                      </a:contourClr>
                    </a:sp3d>
                  </c:spPr>
                  <c:extLst xmlns:c15="http://schemas.microsoft.com/office/drawing/2012/chart">
                    <c:ext xmlns:c16="http://schemas.microsoft.com/office/drawing/2014/chart" uri="{C3380CC4-5D6E-409C-BE32-E72D297353CC}">
                      <c16:uniqueId val="{00000040-BA25-4E89-BBA2-B45177037B57}"/>
                    </c:ext>
                  </c:extLst>
                </c:dPt>
                <c:dLbls>
                  <c:dLbl>
                    <c:idx val="0"/>
                    <c:spPr>
                      <a:solidFill>
                        <a:schemeClr val="lt1">
                          <a:alpha val="90000"/>
                        </a:schemeClr>
                      </a:solidFill>
                      <a:ln w="12700" cap="flat" cmpd="sng" algn="ctr">
                        <a:solidFill>
                          <a:schemeClr val="accent1"/>
                        </a:solidFill>
                        <a:round/>
                      </a:ln>
                      <a:effectLst>
                        <a:outerShdw blurRad="50800" dist="38100" dir="2700000" algn="tl" rotWithShape="0">
                          <a:schemeClr val="accent1">
                            <a:lumMod val="75000"/>
                            <a:alpha val="40000"/>
                          </a:schemeClr>
                        </a:outerShdw>
                      </a:effectLst>
                    </c:spPr>
                    <c:txPr>
                      <a:bodyPr rot="0" spcFirstLastPara="1" vertOverflow="clip" horzOverflow="clip" vert="horz" wrap="square" lIns="38100" tIns="19050" rIns="38100" bIns="19050" anchor="ctr" anchorCtr="1">
                        <a:spAutoFit/>
                      </a:bodyPr>
                      <a:lstStyle/>
                      <a:p>
                        <a:pPr>
                          <a:defRPr sz="1000" b="0" i="0" u="none" strike="noStrike" kern="1200" baseline="0">
                            <a:solidFill>
                              <a:schemeClr val="accent1"/>
                            </a:solidFill>
                            <a:effectLst/>
                            <a:latin typeface="+mn-lt"/>
                            <a:ea typeface="+mn-ea"/>
                            <a:cs typeface="+mn-cs"/>
                          </a:defRPr>
                        </a:pPr>
                        <a:endParaRPr lang="sl-SI"/>
                      </a:p>
                    </c:txPr>
                    <c:dLblPos val="inEnd"/>
                    <c:showLegendKey val="0"/>
                    <c:showVal val="0"/>
                    <c:showCatName val="1"/>
                    <c:showSerName val="0"/>
                    <c:showPercent val="0"/>
                    <c:showBubbleSize val="0"/>
                    <c:extLst>
                      <c:ext xmlns:c16="http://schemas.microsoft.com/office/drawing/2014/chart" uri="{C3380CC4-5D6E-409C-BE32-E72D297353CC}">
                        <c16:uniqueId val="{00000038-BA25-4E89-BBA2-B45177037B57}"/>
                      </c:ext>
                    </c:extLst>
                  </c:dLbl>
                  <c:dLbl>
                    <c:idx val="1"/>
                    <c:spPr>
                      <a:solidFill>
                        <a:schemeClr val="lt1">
                          <a:alpha val="90000"/>
                        </a:schemeClr>
                      </a:solidFill>
                      <a:ln w="12700" cap="flat" cmpd="sng" algn="ctr">
                        <a:solidFill>
                          <a:schemeClr val="accent3"/>
                        </a:solidFill>
                        <a:round/>
                      </a:ln>
                      <a:effectLst>
                        <a:outerShdw blurRad="50800" dist="38100" dir="2700000" algn="tl" rotWithShape="0">
                          <a:schemeClr val="accent3">
                            <a:lumMod val="75000"/>
                            <a:alpha val="40000"/>
                          </a:schemeClr>
                        </a:outerShdw>
                      </a:effectLst>
                    </c:spPr>
                    <c:txPr>
                      <a:bodyPr rot="0" spcFirstLastPara="1" vertOverflow="clip" horzOverflow="clip" vert="horz" wrap="square" lIns="38100" tIns="19050" rIns="38100" bIns="19050" anchor="ctr" anchorCtr="1">
                        <a:spAutoFit/>
                      </a:bodyPr>
                      <a:lstStyle/>
                      <a:p>
                        <a:pPr>
                          <a:defRPr sz="1000" b="0" i="0" u="none" strike="noStrike" kern="1200" baseline="0">
                            <a:solidFill>
                              <a:schemeClr val="accent3"/>
                            </a:solidFill>
                            <a:effectLst/>
                            <a:latin typeface="+mn-lt"/>
                            <a:ea typeface="+mn-ea"/>
                            <a:cs typeface="+mn-cs"/>
                          </a:defRPr>
                        </a:pPr>
                        <a:endParaRPr lang="sl-SI"/>
                      </a:p>
                    </c:txPr>
                    <c:dLblPos val="inEnd"/>
                    <c:showLegendKey val="0"/>
                    <c:showVal val="0"/>
                    <c:showCatName val="1"/>
                    <c:showSerName val="0"/>
                    <c:showPercent val="0"/>
                    <c:showBubbleSize val="0"/>
                    <c:extLst>
                      <c:ext xmlns:c16="http://schemas.microsoft.com/office/drawing/2014/chart" uri="{C3380CC4-5D6E-409C-BE32-E72D297353CC}">
                        <c16:uniqueId val="{0000003A-BA25-4E89-BBA2-B45177037B57}"/>
                      </c:ext>
                    </c:extLst>
                  </c:dLbl>
                  <c:dLbl>
                    <c:idx val="2"/>
                    <c:spPr>
                      <a:solidFill>
                        <a:schemeClr val="lt1">
                          <a:alpha val="90000"/>
                        </a:schemeClr>
                      </a:solidFill>
                      <a:ln w="12700" cap="flat" cmpd="sng" algn="ctr">
                        <a:solidFill>
                          <a:schemeClr val="accent1">
                            <a:lumMod val="60000"/>
                          </a:schemeClr>
                        </a:solidFill>
                        <a:round/>
                      </a:ln>
                      <a:effectLst>
                        <a:outerShdw blurRad="50800" dist="38100" dir="2700000" algn="tl" rotWithShape="0">
                          <a:schemeClr val="accent1">
                            <a:lumMod val="60000"/>
                            <a:lumMod val="75000"/>
                            <a:alpha val="40000"/>
                          </a:schemeClr>
                        </a:outerShdw>
                      </a:effectLst>
                    </c:spPr>
                    <c:txPr>
                      <a:bodyPr rot="0" spcFirstLastPara="1" vertOverflow="clip" horzOverflow="clip" vert="horz" wrap="square" lIns="38100" tIns="19050" rIns="38100" bIns="19050" anchor="ctr" anchorCtr="1">
                        <a:spAutoFit/>
                      </a:bodyPr>
                      <a:lstStyle/>
                      <a:p>
                        <a:pPr>
                          <a:defRPr sz="1000" b="0" i="0" u="none" strike="noStrike" kern="1200" baseline="0">
                            <a:solidFill>
                              <a:schemeClr val="accent1">
                                <a:lumMod val="60000"/>
                              </a:schemeClr>
                            </a:solidFill>
                            <a:effectLst/>
                            <a:latin typeface="+mn-lt"/>
                            <a:ea typeface="+mn-ea"/>
                            <a:cs typeface="+mn-cs"/>
                          </a:defRPr>
                        </a:pPr>
                        <a:endParaRPr lang="sl-SI"/>
                      </a:p>
                    </c:txPr>
                    <c:dLblPos val="inEnd"/>
                    <c:showLegendKey val="0"/>
                    <c:showVal val="0"/>
                    <c:showCatName val="1"/>
                    <c:showSerName val="0"/>
                    <c:showPercent val="0"/>
                    <c:showBubbleSize val="0"/>
                    <c:extLst>
                      <c:ext xmlns:c16="http://schemas.microsoft.com/office/drawing/2014/chart" uri="{C3380CC4-5D6E-409C-BE32-E72D297353CC}">
                        <c16:uniqueId val="{0000003C-BA25-4E89-BBA2-B45177037B57}"/>
                      </c:ext>
                    </c:extLst>
                  </c:dLbl>
                  <c:dLbl>
                    <c:idx val="3"/>
                    <c:spPr>
                      <a:solidFill>
                        <a:schemeClr val="lt1">
                          <a:alpha val="90000"/>
                        </a:schemeClr>
                      </a:solidFill>
                      <a:ln w="12700" cap="flat" cmpd="sng" algn="ctr">
                        <a:solidFill>
                          <a:schemeClr val="accent2">
                            <a:lumMod val="60000"/>
                          </a:schemeClr>
                        </a:solidFill>
                        <a:round/>
                      </a:ln>
                      <a:effectLst>
                        <a:outerShdw blurRad="50800" dist="38100" dir="2700000" algn="tl" rotWithShape="0">
                          <a:schemeClr val="accent2">
                            <a:lumMod val="60000"/>
                            <a:lumMod val="75000"/>
                            <a:alpha val="40000"/>
                          </a:schemeClr>
                        </a:outerShdw>
                      </a:effectLst>
                    </c:spPr>
                    <c:txPr>
                      <a:bodyPr rot="0" spcFirstLastPara="1" vertOverflow="clip" horzOverflow="clip" vert="horz" wrap="square" lIns="38100" tIns="19050" rIns="38100" bIns="19050" anchor="ctr" anchorCtr="1">
                        <a:spAutoFit/>
                      </a:bodyPr>
                      <a:lstStyle/>
                      <a:p>
                        <a:pPr>
                          <a:defRPr sz="1000" b="0" i="0" u="none" strike="noStrike" kern="1200" baseline="0">
                            <a:solidFill>
                              <a:schemeClr val="accent2">
                                <a:lumMod val="60000"/>
                              </a:schemeClr>
                            </a:solidFill>
                            <a:effectLst/>
                            <a:latin typeface="+mn-lt"/>
                            <a:ea typeface="+mn-ea"/>
                            <a:cs typeface="+mn-cs"/>
                          </a:defRPr>
                        </a:pPr>
                        <a:endParaRPr lang="sl-SI"/>
                      </a:p>
                    </c:txPr>
                    <c:dLblPos val="inEnd"/>
                    <c:showLegendKey val="0"/>
                    <c:showVal val="0"/>
                    <c:showCatName val="1"/>
                    <c:showSerName val="0"/>
                    <c:showPercent val="0"/>
                    <c:showBubbleSize val="0"/>
                    <c:extLst>
                      <c:ext xmlns:c16="http://schemas.microsoft.com/office/drawing/2014/chart" uri="{C3380CC4-5D6E-409C-BE32-E72D297353CC}">
                        <c16:uniqueId val="{0000003E-BA25-4E89-BBA2-B45177037B57}"/>
                      </c:ext>
                    </c:extLst>
                  </c:dLbl>
                  <c:dLbl>
                    <c:idx val="4"/>
                    <c:spPr>
                      <a:solidFill>
                        <a:schemeClr val="lt1">
                          <a:alpha val="90000"/>
                        </a:schemeClr>
                      </a:solidFill>
                      <a:ln w="12700" cap="flat" cmpd="sng" algn="ctr">
                        <a:solidFill>
                          <a:schemeClr val="accent3">
                            <a:lumMod val="60000"/>
                          </a:schemeClr>
                        </a:solidFill>
                        <a:round/>
                      </a:ln>
                      <a:effectLst>
                        <a:outerShdw blurRad="50800" dist="38100" dir="2700000" algn="tl" rotWithShape="0">
                          <a:schemeClr val="accent3">
                            <a:lumMod val="60000"/>
                            <a:lumMod val="75000"/>
                            <a:alpha val="40000"/>
                          </a:schemeClr>
                        </a:outerShdw>
                      </a:effectLst>
                    </c:spPr>
                    <c:txPr>
                      <a:bodyPr rot="0" spcFirstLastPara="1" vertOverflow="clip" horzOverflow="clip" vert="horz" wrap="square" lIns="38100" tIns="19050" rIns="38100" bIns="19050" anchor="ctr" anchorCtr="1">
                        <a:spAutoFit/>
                      </a:bodyPr>
                      <a:lstStyle/>
                      <a:p>
                        <a:pPr>
                          <a:defRPr sz="1000" b="0" i="0" u="none" strike="noStrike" kern="1200" baseline="0">
                            <a:solidFill>
                              <a:schemeClr val="accent3">
                                <a:lumMod val="60000"/>
                              </a:schemeClr>
                            </a:solidFill>
                            <a:effectLst/>
                            <a:latin typeface="+mn-lt"/>
                            <a:ea typeface="+mn-ea"/>
                            <a:cs typeface="+mn-cs"/>
                          </a:defRPr>
                        </a:pPr>
                        <a:endParaRPr lang="sl-SI"/>
                      </a:p>
                    </c:txPr>
                    <c:dLblPos val="inEnd"/>
                    <c:showLegendKey val="0"/>
                    <c:showVal val="0"/>
                    <c:showCatName val="1"/>
                    <c:showSerName val="0"/>
                    <c:showPercent val="0"/>
                    <c:showBubbleSize val="0"/>
                    <c:extLst>
                      <c:ext xmlns:c16="http://schemas.microsoft.com/office/drawing/2014/chart" uri="{C3380CC4-5D6E-409C-BE32-E72D297353CC}">
                        <c16:uniqueId val="{00000040-BA25-4E89-BBA2-B45177037B57}"/>
                      </c:ext>
                    </c:extLst>
                  </c:dLbl>
                  <c:spPr>
                    <a:solidFill>
                      <a:sysClr val="window" lastClr="FFFFFF">
                        <a:alpha val="90000"/>
                      </a:sysClr>
                    </a:solidFill>
                    <a:ln w="12700" cap="flat" cmpd="sng" algn="ctr">
                      <a:solidFill>
                        <a:srgbClr val="4472C4"/>
                      </a:solidFill>
                      <a:round/>
                    </a:ln>
                    <a:effectLst>
                      <a:outerShdw blurRad="50800" dist="38100" dir="2700000" algn="tl" rotWithShape="0">
                        <a:srgbClr val="4472C4">
                          <a:lumMod val="75000"/>
                          <a:alpha val="40000"/>
                        </a:srgbClr>
                      </a:outerShdw>
                    </a:effectLst>
                  </c:spPr>
                  <c:dLblPos val="inEnd"/>
                  <c:showLegendKey val="0"/>
                  <c:showVal val="0"/>
                  <c:showCatName val="1"/>
                  <c:showSerName val="0"/>
                  <c:showPercent val="0"/>
                  <c:showBubbleSize val="0"/>
                  <c:showLeaderLines val="1"/>
                  <c:leaderLines>
                    <c:spPr>
                      <a:ln w="9525">
                        <a:solidFill>
                          <a:schemeClr val="tx1">
                            <a:lumMod val="35000"/>
                            <a:lumOff val="65000"/>
                          </a:schemeClr>
                        </a:solidFill>
                      </a:ln>
                      <a:effectLst/>
                    </c:spPr>
                  </c:leaderLines>
                  <c:extLst xmlns:c15="http://schemas.microsoft.com/office/drawing/2012/chart">
                    <c:ext xmlns:c15="http://schemas.microsoft.com/office/drawing/2012/chart" uri="{CE6537A1-D6FC-4f65-9D91-7224C49458BB}"/>
                  </c:extLst>
                </c:dLbls>
                <c:cat>
                  <c:strRef>
                    <c:extLst xmlns:c15="http://schemas.microsoft.com/office/drawing/2012/chart">
                      <c:ext xmlns:c15="http://schemas.microsoft.com/office/drawing/2012/chart" uri="{02D57815-91ED-43cb-92C2-25804820EDAC}">
                        <c15:formulaRef>
                          <c15:sqref>[podatki_analiza_4.1_4.2_18.11.2022.xlsx]vrtilna!$I$7:$U$7</c15:sqref>
                        </c15:formulaRef>
                      </c:ext>
                    </c:extLst>
                    <c:strCache>
                      <c:ptCount val="5"/>
                      <c:pt idx="0">
                        <c:v>ODDANIH VLOG</c:v>
                      </c:pt>
                      <c:pt idx="1">
                        <c:v>oddobrenih vlog</c:v>
                      </c:pt>
                      <c:pt idx="2">
                        <c:v>neodobrenih v OMD</c:v>
                      </c:pt>
                      <c:pt idx="3">
                        <c:v>neodobrenih izven OMD</c:v>
                      </c:pt>
                      <c:pt idx="4">
                        <c:v>neodobrena sredstva</c:v>
                      </c:pt>
                    </c:strCache>
                  </c:strRef>
                </c:cat>
                <c:val>
                  <c:numRef>
                    <c:extLst xmlns:c15="http://schemas.microsoft.com/office/drawing/2012/chart">
                      <c:ext xmlns:c15="http://schemas.microsoft.com/office/drawing/2012/chart" uri="{02D57815-91ED-43cb-92C2-25804820EDAC}">
                        <c15:formulaRef>
                          <c15:sqref>[podatki_analiza_4.1_4.2_18.11.2022.xlsx]vrtilna!$I$12:$U$12</c15:sqref>
                        </c15:formulaRef>
                      </c:ext>
                    </c:extLst>
                    <c:numCache>
                      <c:formatCode>General</c:formatCode>
                      <c:ptCount val="5"/>
                      <c:pt idx="0">
                        <c:v>756</c:v>
                      </c:pt>
                      <c:pt idx="1">
                        <c:v>496</c:v>
                      </c:pt>
                      <c:pt idx="2" formatCode="_(* #,##0.00_);_(* \(#,##0.00\);_(* &quot;-&quot;??_);_(@_)">
                        <c:v>184</c:v>
                      </c:pt>
                      <c:pt idx="3">
                        <c:v>76</c:v>
                      </c:pt>
                      <c:pt idx="4" formatCode="_(* #,##0.00_);_(* \(#,##0.00\);_(* &quot;-&quot;??_);_(@_)">
                        <c:v>18265718.700000007</c:v>
                      </c:pt>
                    </c:numCache>
                  </c:numRef>
                </c:val>
                <c:extLst xmlns:c15="http://schemas.microsoft.com/office/drawing/2012/chart">
                  <c:ext xmlns:c16="http://schemas.microsoft.com/office/drawing/2014/chart" uri="{C3380CC4-5D6E-409C-BE32-E72D297353CC}">
                    <c16:uniqueId val="{00000041-BA25-4E89-BBA2-B45177037B57}"/>
                  </c:ext>
                </c:extLst>
              </c15:ser>
            </c15:filteredPieSeries>
            <c15:filteredPieSeries>
              <c15:ser>
                <c:idx val="5"/>
                <c:order val="5"/>
                <c:tx>
                  <c:strRef>
                    <c:extLst xmlns:c15="http://schemas.microsoft.com/office/drawing/2012/chart">
                      <c:ext xmlns:c15="http://schemas.microsoft.com/office/drawing/2012/chart" uri="{02D57815-91ED-43cb-92C2-25804820EDAC}">
                        <c15:formulaRef>
                          <c15:sqref>[podatki_analiza_4.1_4.2_18.11.2022.xlsx]vrtilna!$H$13</c15:sqref>
                        </c15:formulaRef>
                      </c:ext>
                    </c:extLst>
                    <c:strCache>
                      <c:ptCount val="1"/>
                      <c:pt idx="0">
                        <c:v>OSREDNJESLOVENSKA</c:v>
                      </c:pt>
                    </c:strCache>
                  </c:strRef>
                </c:tx>
                <c:dPt>
                  <c:idx val="0"/>
                  <c:bubble3D val="0"/>
                  <c:spPr>
                    <a:solidFill>
                      <a:schemeClr val="accent1">
                        <a:alpha val="90000"/>
                      </a:schemeClr>
                    </a:solidFill>
                    <a:ln w="19050">
                      <a:solidFill>
                        <a:schemeClr val="accent1">
                          <a:lumMod val="75000"/>
                        </a:schemeClr>
                      </a:solidFill>
                    </a:ln>
                    <a:effectLst>
                      <a:innerShdw blurRad="114300">
                        <a:schemeClr val="accent1">
                          <a:lumMod val="75000"/>
                        </a:schemeClr>
                      </a:innerShdw>
                    </a:effectLst>
                    <a:scene3d>
                      <a:camera prst="orthographicFront"/>
                      <a:lightRig rig="threePt" dir="t"/>
                    </a:scene3d>
                    <a:sp3d contourW="19050" prstMaterial="flat">
                      <a:contourClr>
                        <a:schemeClr val="accent1">
                          <a:lumMod val="75000"/>
                        </a:schemeClr>
                      </a:contourClr>
                    </a:sp3d>
                  </c:spPr>
                  <c:extLst xmlns:c15="http://schemas.microsoft.com/office/drawing/2012/chart">
                    <c:ext xmlns:c16="http://schemas.microsoft.com/office/drawing/2014/chart" uri="{C3380CC4-5D6E-409C-BE32-E72D297353CC}">
                      <c16:uniqueId val="{00000043-BA25-4E89-BBA2-B45177037B57}"/>
                    </c:ext>
                  </c:extLst>
                </c:dPt>
                <c:dPt>
                  <c:idx val="1"/>
                  <c:bubble3D val="0"/>
                  <c:spPr>
                    <a:solidFill>
                      <a:schemeClr val="accent2">
                        <a:alpha val="90000"/>
                      </a:schemeClr>
                    </a:solidFill>
                    <a:ln w="19050">
                      <a:solidFill>
                        <a:schemeClr val="accent2">
                          <a:lumMod val="75000"/>
                        </a:schemeClr>
                      </a:solidFill>
                    </a:ln>
                    <a:effectLst>
                      <a:innerShdw blurRad="114300">
                        <a:schemeClr val="accent2">
                          <a:lumMod val="75000"/>
                        </a:schemeClr>
                      </a:innerShdw>
                    </a:effectLst>
                    <a:scene3d>
                      <a:camera prst="orthographicFront"/>
                      <a:lightRig rig="threePt" dir="t"/>
                    </a:scene3d>
                    <a:sp3d contourW="19050" prstMaterial="flat">
                      <a:contourClr>
                        <a:schemeClr val="accent2">
                          <a:lumMod val="75000"/>
                        </a:schemeClr>
                      </a:contourClr>
                    </a:sp3d>
                  </c:spPr>
                  <c:extLst xmlns:c15="http://schemas.microsoft.com/office/drawing/2012/chart">
                    <c:ext xmlns:c16="http://schemas.microsoft.com/office/drawing/2014/chart" uri="{C3380CC4-5D6E-409C-BE32-E72D297353CC}">
                      <c16:uniqueId val="{00000045-BA25-4E89-BBA2-B45177037B57}"/>
                    </c:ext>
                  </c:extLst>
                </c:dPt>
                <c:dPt>
                  <c:idx val="2"/>
                  <c:bubble3D val="0"/>
                  <c:spPr>
                    <a:solidFill>
                      <a:schemeClr val="accent3">
                        <a:alpha val="90000"/>
                      </a:schemeClr>
                    </a:solidFill>
                    <a:ln w="19050">
                      <a:solidFill>
                        <a:schemeClr val="accent3">
                          <a:lumMod val="75000"/>
                        </a:schemeClr>
                      </a:solidFill>
                    </a:ln>
                    <a:effectLst>
                      <a:innerShdw blurRad="114300">
                        <a:schemeClr val="accent3">
                          <a:lumMod val="75000"/>
                        </a:schemeClr>
                      </a:innerShdw>
                    </a:effectLst>
                    <a:scene3d>
                      <a:camera prst="orthographicFront"/>
                      <a:lightRig rig="threePt" dir="t"/>
                    </a:scene3d>
                    <a:sp3d contourW="19050" prstMaterial="flat">
                      <a:contourClr>
                        <a:schemeClr val="accent3">
                          <a:lumMod val="75000"/>
                        </a:schemeClr>
                      </a:contourClr>
                    </a:sp3d>
                  </c:spPr>
                  <c:extLst xmlns:c15="http://schemas.microsoft.com/office/drawing/2012/chart">
                    <c:ext xmlns:c16="http://schemas.microsoft.com/office/drawing/2014/chart" uri="{C3380CC4-5D6E-409C-BE32-E72D297353CC}">
                      <c16:uniqueId val="{00000047-BA25-4E89-BBA2-B45177037B57}"/>
                    </c:ext>
                  </c:extLst>
                </c:dPt>
                <c:dPt>
                  <c:idx val="3"/>
                  <c:bubble3D val="0"/>
                  <c:spPr>
                    <a:solidFill>
                      <a:schemeClr val="accent4">
                        <a:alpha val="90000"/>
                      </a:schemeClr>
                    </a:solidFill>
                    <a:ln w="19050">
                      <a:solidFill>
                        <a:schemeClr val="accent4">
                          <a:lumMod val="75000"/>
                        </a:schemeClr>
                      </a:solidFill>
                    </a:ln>
                    <a:effectLst>
                      <a:innerShdw blurRad="114300">
                        <a:schemeClr val="accent4">
                          <a:lumMod val="75000"/>
                        </a:schemeClr>
                      </a:innerShdw>
                    </a:effectLst>
                    <a:scene3d>
                      <a:camera prst="orthographicFront"/>
                      <a:lightRig rig="threePt" dir="t"/>
                    </a:scene3d>
                    <a:sp3d contourW="19050" prstMaterial="flat">
                      <a:contourClr>
                        <a:schemeClr val="accent4">
                          <a:lumMod val="75000"/>
                        </a:schemeClr>
                      </a:contourClr>
                    </a:sp3d>
                  </c:spPr>
                  <c:extLst xmlns:c15="http://schemas.microsoft.com/office/drawing/2012/chart">
                    <c:ext xmlns:c16="http://schemas.microsoft.com/office/drawing/2014/chart" uri="{C3380CC4-5D6E-409C-BE32-E72D297353CC}">
                      <c16:uniqueId val="{00000049-BA25-4E89-BBA2-B45177037B57}"/>
                    </c:ext>
                  </c:extLst>
                </c:dPt>
                <c:dPt>
                  <c:idx val="4"/>
                  <c:bubble3D val="0"/>
                  <c:spPr>
                    <a:solidFill>
                      <a:schemeClr val="accent5">
                        <a:alpha val="90000"/>
                      </a:schemeClr>
                    </a:solidFill>
                    <a:ln w="19050">
                      <a:solidFill>
                        <a:schemeClr val="accent5">
                          <a:lumMod val="75000"/>
                        </a:schemeClr>
                      </a:solidFill>
                    </a:ln>
                    <a:effectLst>
                      <a:innerShdw blurRad="114300">
                        <a:schemeClr val="accent5">
                          <a:lumMod val="75000"/>
                        </a:schemeClr>
                      </a:innerShdw>
                    </a:effectLst>
                    <a:scene3d>
                      <a:camera prst="orthographicFront"/>
                      <a:lightRig rig="threePt" dir="t"/>
                    </a:scene3d>
                    <a:sp3d contourW="19050" prstMaterial="flat">
                      <a:contourClr>
                        <a:schemeClr val="accent5">
                          <a:lumMod val="75000"/>
                        </a:schemeClr>
                      </a:contourClr>
                    </a:sp3d>
                  </c:spPr>
                  <c:extLst xmlns:c15="http://schemas.microsoft.com/office/drawing/2012/chart">
                    <c:ext xmlns:c16="http://schemas.microsoft.com/office/drawing/2014/chart" uri="{C3380CC4-5D6E-409C-BE32-E72D297353CC}">
                      <c16:uniqueId val="{0000004B-BA25-4E89-BBA2-B45177037B57}"/>
                    </c:ext>
                  </c:extLst>
                </c:dPt>
                <c:dLbls>
                  <c:dLbl>
                    <c:idx val="0"/>
                    <c:spPr>
                      <a:solidFill>
                        <a:schemeClr val="lt1">
                          <a:alpha val="90000"/>
                        </a:schemeClr>
                      </a:solidFill>
                      <a:ln w="12700" cap="flat" cmpd="sng" algn="ctr">
                        <a:solidFill>
                          <a:schemeClr val="accent1"/>
                        </a:solidFill>
                        <a:round/>
                      </a:ln>
                      <a:effectLst>
                        <a:outerShdw blurRad="50800" dist="38100" dir="2700000" algn="tl" rotWithShape="0">
                          <a:schemeClr val="accent1">
                            <a:lumMod val="75000"/>
                            <a:alpha val="40000"/>
                          </a:schemeClr>
                        </a:outerShdw>
                      </a:effectLst>
                    </c:spPr>
                    <c:txPr>
                      <a:bodyPr rot="0" spcFirstLastPara="1" vertOverflow="clip" horzOverflow="clip" vert="horz" wrap="square" lIns="38100" tIns="19050" rIns="38100" bIns="19050" anchor="ctr" anchorCtr="1">
                        <a:spAutoFit/>
                      </a:bodyPr>
                      <a:lstStyle/>
                      <a:p>
                        <a:pPr>
                          <a:defRPr sz="1000" b="0" i="0" u="none" strike="noStrike" kern="1200" baseline="0">
                            <a:solidFill>
                              <a:schemeClr val="accent1"/>
                            </a:solidFill>
                            <a:effectLst/>
                            <a:latin typeface="+mn-lt"/>
                            <a:ea typeface="+mn-ea"/>
                            <a:cs typeface="+mn-cs"/>
                          </a:defRPr>
                        </a:pPr>
                        <a:endParaRPr lang="sl-SI"/>
                      </a:p>
                    </c:txPr>
                    <c:dLblPos val="inEnd"/>
                    <c:showLegendKey val="0"/>
                    <c:showVal val="0"/>
                    <c:showCatName val="1"/>
                    <c:showSerName val="0"/>
                    <c:showPercent val="0"/>
                    <c:showBubbleSize val="0"/>
                    <c:extLst>
                      <c:ext xmlns:c16="http://schemas.microsoft.com/office/drawing/2014/chart" uri="{C3380CC4-5D6E-409C-BE32-E72D297353CC}">
                        <c16:uniqueId val="{00000043-BA25-4E89-BBA2-B45177037B57}"/>
                      </c:ext>
                    </c:extLst>
                  </c:dLbl>
                  <c:dLbl>
                    <c:idx val="1"/>
                    <c:spPr>
                      <a:solidFill>
                        <a:schemeClr val="lt1">
                          <a:alpha val="90000"/>
                        </a:schemeClr>
                      </a:solidFill>
                      <a:ln w="12700" cap="flat" cmpd="sng" algn="ctr">
                        <a:solidFill>
                          <a:schemeClr val="accent3"/>
                        </a:solidFill>
                        <a:round/>
                      </a:ln>
                      <a:effectLst>
                        <a:outerShdw blurRad="50800" dist="38100" dir="2700000" algn="tl" rotWithShape="0">
                          <a:schemeClr val="accent3">
                            <a:lumMod val="75000"/>
                            <a:alpha val="40000"/>
                          </a:schemeClr>
                        </a:outerShdw>
                      </a:effectLst>
                    </c:spPr>
                    <c:txPr>
                      <a:bodyPr rot="0" spcFirstLastPara="1" vertOverflow="clip" horzOverflow="clip" vert="horz" wrap="square" lIns="38100" tIns="19050" rIns="38100" bIns="19050" anchor="ctr" anchorCtr="1">
                        <a:spAutoFit/>
                      </a:bodyPr>
                      <a:lstStyle/>
                      <a:p>
                        <a:pPr>
                          <a:defRPr sz="1000" b="0" i="0" u="none" strike="noStrike" kern="1200" baseline="0">
                            <a:solidFill>
                              <a:schemeClr val="accent3"/>
                            </a:solidFill>
                            <a:effectLst/>
                            <a:latin typeface="+mn-lt"/>
                            <a:ea typeface="+mn-ea"/>
                            <a:cs typeface="+mn-cs"/>
                          </a:defRPr>
                        </a:pPr>
                        <a:endParaRPr lang="sl-SI"/>
                      </a:p>
                    </c:txPr>
                    <c:dLblPos val="inEnd"/>
                    <c:showLegendKey val="0"/>
                    <c:showVal val="0"/>
                    <c:showCatName val="1"/>
                    <c:showSerName val="0"/>
                    <c:showPercent val="0"/>
                    <c:showBubbleSize val="0"/>
                    <c:extLst>
                      <c:ext xmlns:c16="http://schemas.microsoft.com/office/drawing/2014/chart" uri="{C3380CC4-5D6E-409C-BE32-E72D297353CC}">
                        <c16:uniqueId val="{00000045-BA25-4E89-BBA2-B45177037B57}"/>
                      </c:ext>
                    </c:extLst>
                  </c:dLbl>
                  <c:dLbl>
                    <c:idx val="2"/>
                    <c:spPr>
                      <a:solidFill>
                        <a:schemeClr val="lt1">
                          <a:alpha val="90000"/>
                        </a:schemeClr>
                      </a:solidFill>
                      <a:ln w="12700" cap="flat" cmpd="sng" algn="ctr">
                        <a:solidFill>
                          <a:schemeClr val="accent1">
                            <a:lumMod val="60000"/>
                          </a:schemeClr>
                        </a:solidFill>
                        <a:round/>
                      </a:ln>
                      <a:effectLst>
                        <a:outerShdw blurRad="50800" dist="38100" dir="2700000" algn="tl" rotWithShape="0">
                          <a:schemeClr val="accent1">
                            <a:lumMod val="60000"/>
                            <a:lumMod val="75000"/>
                            <a:alpha val="40000"/>
                          </a:schemeClr>
                        </a:outerShdw>
                      </a:effectLst>
                    </c:spPr>
                    <c:txPr>
                      <a:bodyPr rot="0" spcFirstLastPara="1" vertOverflow="clip" horzOverflow="clip" vert="horz" wrap="square" lIns="38100" tIns="19050" rIns="38100" bIns="19050" anchor="ctr" anchorCtr="1">
                        <a:spAutoFit/>
                      </a:bodyPr>
                      <a:lstStyle/>
                      <a:p>
                        <a:pPr>
                          <a:defRPr sz="1000" b="0" i="0" u="none" strike="noStrike" kern="1200" baseline="0">
                            <a:solidFill>
                              <a:schemeClr val="accent1">
                                <a:lumMod val="60000"/>
                              </a:schemeClr>
                            </a:solidFill>
                            <a:effectLst/>
                            <a:latin typeface="+mn-lt"/>
                            <a:ea typeface="+mn-ea"/>
                            <a:cs typeface="+mn-cs"/>
                          </a:defRPr>
                        </a:pPr>
                        <a:endParaRPr lang="sl-SI"/>
                      </a:p>
                    </c:txPr>
                    <c:dLblPos val="inEnd"/>
                    <c:showLegendKey val="0"/>
                    <c:showVal val="0"/>
                    <c:showCatName val="1"/>
                    <c:showSerName val="0"/>
                    <c:showPercent val="0"/>
                    <c:showBubbleSize val="0"/>
                    <c:extLst>
                      <c:ext xmlns:c16="http://schemas.microsoft.com/office/drawing/2014/chart" uri="{C3380CC4-5D6E-409C-BE32-E72D297353CC}">
                        <c16:uniqueId val="{00000047-BA25-4E89-BBA2-B45177037B57}"/>
                      </c:ext>
                    </c:extLst>
                  </c:dLbl>
                  <c:dLbl>
                    <c:idx val="3"/>
                    <c:spPr>
                      <a:solidFill>
                        <a:schemeClr val="lt1">
                          <a:alpha val="90000"/>
                        </a:schemeClr>
                      </a:solidFill>
                      <a:ln w="12700" cap="flat" cmpd="sng" algn="ctr">
                        <a:solidFill>
                          <a:schemeClr val="accent2">
                            <a:lumMod val="60000"/>
                          </a:schemeClr>
                        </a:solidFill>
                        <a:round/>
                      </a:ln>
                      <a:effectLst>
                        <a:outerShdw blurRad="50800" dist="38100" dir="2700000" algn="tl" rotWithShape="0">
                          <a:schemeClr val="accent2">
                            <a:lumMod val="60000"/>
                            <a:lumMod val="75000"/>
                            <a:alpha val="40000"/>
                          </a:schemeClr>
                        </a:outerShdw>
                      </a:effectLst>
                    </c:spPr>
                    <c:txPr>
                      <a:bodyPr rot="0" spcFirstLastPara="1" vertOverflow="clip" horzOverflow="clip" vert="horz" wrap="square" lIns="38100" tIns="19050" rIns="38100" bIns="19050" anchor="ctr" anchorCtr="1">
                        <a:spAutoFit/>
                      </a:bodyPr>
                      <a:lstStyle/>
                      <a:p>
                        <a:pPr>
                          <a:defRPr sz="1000" b="0" i="0" u="none" strike="noStrike" kern="1200" baseline="0">
                            <a:solidFill>
                              <a:schemeClr val="accent2">
                                <a:lumMod val="60000"/>
                              </a:schemeClr>
                            </a:solidFill>
                            <a:effectLst/>
                            <a:latin typeface="+mn-lt"/>
                            <a:ea typeface="+mn-ea"/>
                            <a:cs typeface="+mn-cs"/>
                          </a:defRPr>
                        </a:pPr>
                        <a:endParaRPr lang="sl-SI"/>
                      </a:p>
                    </c:txPr>
                    <c:dLblPos val="inEnd"/>
                    <c:showLegendKey val="0"/>
                    <c:showVal val="0"/>
                    <c:showCatName val="1"/>
                    <c:showSerName val="0"/>
                    <c:showPercent val="0"/>
                    <c:showBubbleSize val="0"/>
                    <c:extLst>
                      <c:ext xmlns:c16="http://schemas.microsoft.com/office/drawing/2014/chart" uri="{C3380CC4-5D6E-409C-BE32-E72D297353CC}">
                        <c16:uniqueId val="{00000049-BA25-4E89-BBA2-B45177037B57}"/>
                      </c:ext>
                    </c:extLst>
                  </c:dLbl>
                  <c:dLbl>
                    <c:idx val="4"/>
                    <c:spPr>
                      <a:solidFill>
                        <a:schemeClr val="lt1">
                          <a:alpha val="90000"/>
                        </a:schemeClr>
                      </a:solidFill>
                      <a:ln w="12700" cap="flat" cmpd="sng" algn="ctr">
                        <a:solidFill>
                          <a:schemeClr val="accent3">
                            <a:lumMod val="60000"/>
                          </a:schemeClr>
                        </a:solidFill>
                        <a:round/>
                      </a:ln>
                      <a:effectLst>
                        <a:outerShdw blurRad="50800" dist="38100" dir="2700000" algn="tl" rotWithShape="0">
                          <a:schemeClr val="accent3">
                            <a:lumMod val="60000"/>
                            <a:lumMod val="75000"/>
                            <a:alpha val="40000"/>
                          </a:schemeClr>
                        </a:outerShdw>
                      </a:effectLst>
                    </c:spPr>
                    <c:txPr>
                      <a:bodyPr rot="0" spcFirstLastPara="1" vertOverflow="clip" horzOverflow="clip" vert="horz" wrap="square" lIns="38100" tIns="19050" rIns="38100" bIns="19050" anchor="ctr" anchorCtr="1">
                        <a:spAutoFit/>
                      </a:bodyPr>
                      <a:lstStyle/>
                      <a:p>
                        <a:pPr>
                          <a:defRPr sz="1000" b="0" i="0" u="none" strike="noStrike" kern="1200" baseline="0">
                            <a:solidFill>
                              <a:schemeClr val="accent3">
                                <a:lumMod val="60000"/>
                              </a:schemeClr>
                            </a:solidFill>
                            <a:effectLst/>
                            <a:latin typeface="+mn-lt"/>
                            <a:ea typeface="+mn-ea"/>
                            <a:cs typeface="+mn-cs"/>
                          </a:defRPr>
                        </a:pPr>
                        <a:endParaRPr lang="sl-SI"/>
                      </a:p>
                    </c:txPr>
                    <c:dLblPos val="inEnd"/>
                    <c:showLegendKey val="0"/>
                    <c:showVal val="0"/>
                    <c:showCatName val="1"/>
                    <c:showSerName val="0"/>
                    <c:showPercent val="0"/>
                    <c:showBubbleSize val="0"/>
                    <c:extLst>
                      <c:ext xmlns:c16="http://schemas.microsoft.com/office/drawing/2014/chart" uri="{C3380CC4-5D6E-409C-BE32-E72D297353CC}">
                        <c16:uniqueId val="{0000004B-BA25-4E89-BBA2-B45177037B57}"/>
                      </c:ext>
                    </c:extLst>
                  </c:dLbl>
                  <c:spPr>
                    <a:solidFill>
                      <a:sysClr val="window" lastClr="FFFFFF">
                        <a:alpha val="90000"/>
                      </a:sysClr>
                    </a:solidFill>
                    <a:ln w="12700" cap="flat" cmpd="sng" algn="ctr">
                      <a:solidFill>
                        <a:srgbClr val="70AD47"/>
                      </a:solidFill>
                      <a:round/>
                    </a:ln>
                    <a:effectLst>
                      <a:outerShdw blurRad="50800" dist="38100" dir="2700000" algn="tl" rotWithShape="0">
                        <a:srgbClr val="70AD47">
                          <a:lumMod val="75000"/>
                          <a:alpha val="40000"/>
                        </a:srgbClr>
                      </a:outerShdw>
                    </a:effectLst>
                  </c:spPr>
                  <c:dLblPos val="inEnd"/>
                  <c:showLegendKey val="0"/>
                  <c:showVal val="0"/>
                  <c:showCatName val="1"/>
                  <c:showSerName val="0"/>
                  <c:showPercent val="0"/>
                  <c:showBubbleSize val="0"/>
                  <c:showLeaderLines val="1"/>
                  <c:leaderLines>
                    <c:spPr>
                      <a:ln w="9525">
                        <a:solidFill>
                          <a:schemeClr val="tx1">
                            <a:lumMod val="35000"/>
                            <a:lumOff val="65000"/>
                          </a:schemeClr>
                        </a:solidFill>
                      </a:ln>
                      <a:effectLst/>
                    </c:spPr>
                  </c:leaderLines>
                  <c:extLst xmlns:c15="http://schemas.microsoft.com/office/drawing/2012/chart">
                    <c:ext xmlns:c15="http://schemas.microsoft.com/office/drawing/2012/chart" uri="{CE6537A1-D6FC-4f65-9D91-7224C49458BB}"/>
                  </c:extLst>
                </c:dLbls>
                <c:cat>
                  <c:strRef>
                    <c:extLst xmlns:c15="http://schemas.microsoft.com/office/drawing/2012/chart">
                      <c:ext xmlns:c15="http://schemas.microsoft.com/office/drawing/2012/chart" uri="{02D57815-91ED-43cb-92C2-25804820EDAC}">
                        <c15:formulaRef>
                          <c15:sqref>[podatki_analiza_4.1_4.2_18.11.2022.xlsx]vrtilna!$I$7:$U$7</c15:sqref>
                        </c15:formulaRef>
                      </c:ext>
                    </c:extLst>
                    <c:strCache>
                      <c:ptCount val="5"/>
                      <c:pt idx="0">
                        <c:v>ODDANIH VLOG</c:v>
                      </c:pt>
                      <c:pt idx="1">
                        <c:v>oddobrenih vlog</c:v>
                      </c:pt>
                      <c:pt idx="2">
                        <c:v>neodobrenih v OMD</c:v>
                      </c:pt>
                      <c:pt idx="3">
                        <c:v>neodobrenih izven OMD</c:v>
                      </c:pt>
                      <c:pt idx="4">
                        <c:v>neodobrena sredstva</c:v>
                      </c:pt>
                    </c:strCache>
                  </c:strRef>
                </c:cat>
                <c:val>
                  <c:numRef>
                    <c:extLst xmlns:c15="http://schemas.microsoft.com/office/drawing/2012/chart">
                      <c:ext xmlns:c15="http://schemas.microsoft.com/office/drawing/2012/chart" uri="{02D57815-91ED-43cb-92C2-25804820EDAC}">
                        <c15:formulaRef>
                          <c15:sqref>[podatki_analiza_4.1_4.2_18.11.2022.xlsx]vrtilna!$I$13:$U$13</c15:sqref>
                        </c15:formulaRef>
                      </c:ext>
                    </c:extLst>
                    <c:numCache>
                      <c:formatCode>General</c:formatCode>
                      <c:ptCount val="5"/>
                      <c:pt idx="0">
                        <c:v>152</c:v>
                      </c:pt>
                      <c:pt idx="1">
                        <c:v>91</c:v>
                      </c:pt>
                      <c:pt idx="2">
                        <c:v>50</c:v>
                      </c:pt>
                      <c:pt idx="3">
                        <c:v>11</c:v>
                      </c:pt>
                      <c:pt idx="4" formatCode="_(* #,##0.00_);_(* \(#,##0.00\);_(* &quot;-&quot;??_);_(@_)">
                        <c:v>7284944.3899999987</c:v>
                      </c:pt>
                    </c:numCache>
                  </c:numRef>
                </c:val>
                <c:extLst xmlns:c15="http://schemas.microsoft.com/office/drawing/2012/chart">
                  <c:ext xmlns:c16="http://schemas.microsoft.com/office/drawing/2014/chart" uri="{C3380CC4-5D6E-409C-BE32-E72D297353CC}">
                    <c16:uniqueId val="{0000004C-BA25-4E89-BBA2-B45177037B57}"/>
                  </c:ext>
                </c:extLst>
              </c15:ser>
            </c15:filteredPieSeries>
            <c15:filteredPieSeries>
              <c15:ser>
                <c:idx val="6"/>
                <c:order val="6"/>
                <c:tx>
                  <c:strRef>
                    <c:extLst xmlns:c15="http://schemas.microsoft.com/office/drawing/2012/chart">
                      <c:ext xmlns:c15="http://schemas.microsoft.com/office/drawing/2012/chart" uri="{02D57815-91ED-43cb-92C2-25804820EDAC}">
                        <c15:formulaRef>
                          <c15:sqref>[podatki_analiza_4.1_4.2_18.11.2022.xlsx]vrtilna!$H$14</c15:sqref>
                        </c15:formulaRef>
                      </c:ext>
                    </c:extLst>
                    <c:strCache>
                      <c:ptCount val="1"/>
                      <c:pt idx="0">
                        <c:v>OBALNOKRAŠKA</c:v>
                      </c:pt>
                    </c:strCache>
                  </c:strRef>
                </c:tx>
                <c:dPt>
                  <c:idx val="0"/>
                  <c:bubble3D val="0"/>
                  <c:spPr>
                    <a:solidFill>
                      <a:schemeClr val="accent1">
                        <a:alpha val="90000"/>
                      </a:schemeClr>
                    </a:solidFill>
                    <a:ln w="19050">
                      <a:solidFill>
                        <a:schemeClr val="accent1">
                          <a:lumMod val="75000"/>
                        </a:schemeClr>
                      </a:solidFill>
                    </a:ln>
                    <a:effectLst>
                      <a:innerShdw blurRad="114300">
                        <a:schemeClr val="accent1">
                          <a:lumMod val="75000"/>
                        </a:schemeClr>
                      </a:innerShdw>
                    </a:effectLst>
                    <a:scene3d>
                      <a:camera prst="orthographicFront"/>
                      <a:lightRig rig="threePt" dir="t"/>
                    </a:scene3d>
                    <a:sp3d contourW="19050" prstMaterial="flat">
                      <a:contourClr>
                        <a:schemeClr val="accent1">
                          <a:lumMod val="75000"/>
                        </a:schemeClr>
                      </a:contourClr>
                    </a:sp3d>
                  </c:spPr>
                  <c:extLst xmlns:c15="http://schemas.microsoft.com/office/drawing/2012/chart">
                    <c:ext xmlns:c16="http://schemas.microsoft.com/office/drawing/2014/chart" uri="{C3380CC4-5D6E-409C-BE32-E72D297353CC}">
                      <c16:uniqueId val="{0000004E-BA25-4E89-BBA2-B45177037B57}"/>
                    </c:ext>
                  </c:extLst>
                </c:dPt>
                <c:dPt>
                  <c:idx val="1"/>
                  <c:bubble3D val="0"/>
                  <c:spPr>
                    <a:solidFill>
                      <a:schemeClr val="accent2">
                        <a:alpha val="90000"/>
                      </a:schemeClr>
                    </a:solidFill>
                    <a:ln w="19050">
                      <a:solidFill>
                        <a:schemeClr val="accent2">
                          <a:lumMod val="75000"/>
                        </a:schemeClr>
                      </a:solidFill>
                    </a:ln>
                    <a:effectLst>
                      <a:innerShdw blurRad="114300">
                        <a:schemeClr val="accent2">
                          <a:lumMod val="75000"/>
                        </a:schemeClr>
                      </a:innerShdw>
                    </a:effectLst>
                    <a:scene3d>
                      <a:camera prst="orthographicFront"/>
                      <a:lightRig rig="threePt" dir="t"/>
                    </a:scene3d>
                    <a:sp3d contourW="19050" prstMaterial="flat">
                      <a:contourClr>
                        <a:schemeClr val="accent2">
                          <a:lumMod val="75000"/>
                        </a:schemeClr>
                      </a:contourClr>
                    </a:sp3d>
                  </c:spPr>
                  <c:extLst xmlns:c15="http://schemas.microsoft.com/office/drawing/2012/chart">
                    <c:ext xmlns:c16="http://schemas.microsoft.com/office/drawing/2014/chart" uri="{C3380CC4-5D6E-409C-BE32-E72D297353CC}">
                      <c16:uniqueId val="{00000050-BA25-4E89-BBA2-B45177037B57}"/>
                    </c:ext>
                  </c:extLst>
                </c:dPt>
                <c:dPt>
                  <c:idx val="2"/>
                  <c:bubble3D val="0"/>
                  <c:spPr>
                    <a:solidFill>
                      <a:schemeClr val="accent3">
                        <a:alpha val="90000"/>
                      </a:schemeClr>
                    </a:solidFill>
                    <a:ln w="19050">
                      <a:solidFill>
                        <a:schemeClr val="accent3">
                          <a:lumMod val="75000"/>
                        </a:schemeClr>
                      </a:solidFill>
                    </a:ln>
                    <a:effectLst>
                      <a:innerShdw blurRad="114300">
                        <a:schemeClr val="accent3">
                          <a:lumMod val="75000"/>
                        </a:schemeClr>
                      </a:innerShdw>
                    </a:effectLst>
                    <a:scene3d>
                      <a:camera prst="orthographicFront"/>
                      <a:lightRig rig="threePt" dir="t"/>
                    </a:scene3d>
                    <a:sp3d contourW="19050" prstMaterial="flat">
                      <a:contourClr>
                        <a:schemeClr val="accent3">
                          <a:lumMod val="75000"/>
                        </a:schemeClr>
                      </a:contourClr>
                    </a:sp3d>
                  </c:spPr>
                  <c:extLst xmlns:c15="http://schemas.microsoft.com/office/drawing/2012/chart">
                    <c:ext xmlns:c16="http://schemas.microsoft.com/office/drawing/2014/chart" uri="{C3380CC4-5D6E-409C-BE32-E72D297353CC}">
                      <c16:uniqueId val="{00000052-BA25-4E89-BBA2-B45177037B57}"/>
                    </c:ext>
                  </c:extLst>
                </c:dPt>
                <c:dPt>
                  <c:idx val="3"/>
                  <c:bubble3D val="0"/>
                  <c:spPr>
                    <a:solidFill>
                      <a:schemeClr val="accent4">
                        <a:alpha val="90000"/>
                      </a:schemeClr>
                    </a:solidFill>
                    <a:ln w="19050">
                      <a:solidFill>
                        <a:schemeClr val="accent4">
                          <a:lumMod val="75000"/>
                        </a:schemeClr>
                      </a:solidFill>
                    </a:ln>
                    <a:effectLst>
                      <a:innerShdw blurRad="114300">
                        <a:schemeClr val="accent4">
                          <a:lumMod val="75000"/>
                        </a:schemeClr>
                      </a:innerShdw>
                    </a:effectLst>
                    <a:scene3d>
                      <a:camera prst="orthographicFront"/>
                      <a:lightRig rig="threePt" dir="t"/>
                    </a:scene3d>
                    <a:sp3d contourW="19050" prstMaterial="flat">
                      <a:contourClr>
                        <a:schemeClr val="accent4">
                          <a:lumMod val="75000"/>
                        </a:schemeClr>
                      </a:contourClr>
                    </a:sp3d>
                  </c:spPr>
                  <c:extLst xmlns:c15="http://schemas.microsoft.com/office/drawing/2012/chart">
                    <c:ext xmlns:c16="http://schemas.microsoft.com/office/drawing/2014/chart" uri="{C3380CC4-5D6E-409C-BE32-E72D297353CC}">
                      <c16:uniqueId val="{00000054-BA25-4E89-BBA2-B45177037B57}"/>
                    </c:ext>
                  </c:extLst>
                </c:dPt>
                <c:dPt>
                  <c:idx val="4"/>
                  <c:bubble3D val="0"/>
                  <c:spPr>
                    <a:solidFill>
                      <a:schemeClr val="accent5">
                        <a:alpha val="90000"/>
                      </a:schemeClr>
                    </a:solidFill>
                    <a:ln w="19050">
                      <a:solidFill>
                        <a:schemeClr val="accent5">
                          <a:lumMod val="75000"/>
                        </a:schemeClr>
                      </a:solidFill>
                    </a:ln>
                    <a:effectLst>
                      <a:innerShdw blurRad="114300">
                        <a:schemeClr val="accent5">
                          <a:lumMod val="75000"/>
                        </a:schemeClr>
                      </a:innerShdw>
                    </a:effectLst>
                    <a:scene3d>
                      <a:camera prst="orthographicFront"/>
                      <a:lightRig rig="threePt" dir="t"/>
                    </a:scene3d>
                    <a:sp3d contourW="19050" prstMaterial="flat">
                      <a:contourClr>
                        <a:schemeClr val="accent5">
                          <a:lumMod val="75000"/>
                        </a:schemeClr>
                      </a:contourClr>
                    </a:sp3d>
                  </c:spPr>
                  <c:extLst xmlns:c15="http://schemas.microsoft.com/office/drawing/2012/chart">
                    <c:ext xmlns:c16="http://schemas.microsoft.com/office/drawing/2014/chart" uri="{C3380CC4-5D6E-409C-BE32-E72D297353CC}">
                      <c16:uniqueId val="{00000056-BA25-4E89-BBA2-B45177037B57}"/>
                    </c:ext>
                  </c:extLst>
                </c:dPt>
                <c:dLbls>
                  <c:dLbl>
                    <c:idx val="0"/>
                    <c:spPr>
                      <a:solidFill>
                        <a:schemeClr val="lt1">
                          <a:alpha val="90000"/>
                        </a:schemeClr>
                      </a:solidFill>
                      <a:ln w="12700" cap="flat" cmpd="sng" algn="ctr">
                        <a:solidFill>
                          <a:schemeClr val="accent1"/>
                        </a:solidFill>
                        <a:round/>
                      </a:ln>
                      <a:effectLst>
                        <a:outerShdw blurRad="50800" dist="38100" dir="2700000" algn="tl" rotWithShape="0">
                          <a:schemeClr val="accent1">
                            <a:lumMod val="75000"/>
                            <a:alpha val="40000"/>
                          </a:schemeClr>
                        </a:outerShdw>
                      </a:effectLst>
                    </c:spPr>
                    <c:txPr>
                      <a:bodyPr rot="0" spcFirstLastPara="1" vertOverflow="clip" horzOverflow="clip" vert="horz" wrap="square" lIns="38100" tIns="19050" rIns="38100" bIns="19050" anchor="ctr" anchorCtr="1">
                        <a:spAutoFit/>
                      </a:bodyPr>
                      <a:lstStyle/>
                      <a:p>
                        <a:pPr>
                          <a:defRPr sz="1000" b="0" i="0" u="none" strike="noStrike" kern="1200" baseline="0">
                            <a:solidFill>
                              <a:schemeClr val="accent1"/>
                            </a:solidFill>
                            <a:effectLst/>
                            <a:latin typeface="+mn-lt"/>
                            <a:ea typeface="+mn-ea"/>
                            <a:cs typeface="+mn-cs"/>
                          </a:defRPr>
                        </a:pPr>
                        <a:endParaRPr lang="sl-SI"/>
                      </a:p>
                    </c:txPr>
                    <c:dLblPos val="inEnd"/>
                    <c:showLegendKey val="0"/>
                    <c:showVal val="0"/>
                    <c:showCatName val="1"/>
                    <c:showSerName val="0"/>
                    <c:showPercent val="0"/>
                    <c:showBubbleSize val="0"/>
                    <c:extLst>
                      <c:ext xmlns:c16="http://schemas.microsoft.com/office/drawing/2014/chart" uri="{C3380CC4-5D6E-409C-BE32-E72D297353CC}">
                        <c16:uniqueId val="{0000004E-BA25-4E89-BBA2-B45177037B57}"/>
                      </c:ext>
                    </c:extLst>
                  </c:dLbl>
                  <c:dLbl>
                    <c:idx val="1"/>
                    <c:spPr>
                      <a:solidFill>
                        <a:schemeClr val="lt1">
                          <a:alpha val="90000"/>
                        </a:schemeClr>
                      </a:solidFill>
                      <a:ln w="12700" cap="flat" cmpd="sng" algn="ctr">
                        <a:solidFill>
                          <a:schemeClr val="accent3"/>
                        </a:solidFill>
                        <a:round/>
                      </a:ln>
                      <a:effectLst>
                        <a:outerShdw blurRad="50800" dist="38100" dir="2700000" algn="tl" rotWithShape="0">
                          <a:schemeClr val="accent3">
                            <a:lumMod val="75000"/>
                            <a:alpha val="40000"/>
                          </a:schemeClr>
                        </a:outerShdw>
                      </a:effectLst>
                    </c:spPr>
                    <c:txPr>
                      <a:bodyPr rot="0" spcFirstLastPara="1" vertOverflow="clip" horzOverflow="clip" vert="horz" wrap="square" lIns="38100" tIns="19050" rIns="38100" bIns="19050" anchor="ctr" anchorCtr="1">
                        <a:spAutoFit/>
                      </a:bodyPr>
                      <a:lstStyle/>
                      <a:p>
                        <a:pPr>
                          <a:defRPr sz="1000" b="0" i="0" u="none" strike="noStrike" kern="1200" baseline="0">
                            <a:solidFill>
                              <a:schemeClr val="accent3"/>
                            </a:solidFill>
                            <a:effectLst/>
                            <a:latin typeface="+mn-lt"/>
                            <a:ea typeface="+mn-ea"/>
                            <a:cs typeface="+mn-cs"/>
                          </a:defRPr>
                        </a:pPr>
                        <a:endParaRPr lang="sl-SI"/>
                      </a:p>
                    </c:txPr>
                    <c:dLblPos val="inEnd"/>
                    <c:showLegendKey val="0"/>
                    <c:showVal val="0"/>
                    <c:showCatName val="1"/>
                    <c:showSerName val="0"/>
                    <c:showPercent val="0"/>
                    <c:showBubbleSize val="0"/>
                    <c:extLst>
                      <c:ext xmlns:c16="http://schemas.microsoft.com/office/drawing/2014/chart" uri="{C3380CC4-5D6E-409C-BE32-E72D297353CC}">
                        <c16:uniqueId val="{00000050-BA25-4E89-BBA2-B45177037B57}"/>
                      </c:ext>
                    </c:extLst>
                  </c:dLbl>
                  <c:dLbl>
                    <c:idx val="2"/>
                    <c:spPr>
                      <a:solidFill>
                        <a:schemeClr val="lt1">
                          <a:alpha val="90000"/>
                        </a:schemeClr>
                      </a:solidFill>
                      <a:ln w="12700" cap="flat" cmpd="sng" algn="ctr">
                        <a:solidFill>
                          <a:schemeClr val="accent1">
                            <a:lumMod val="60000"/>
                          </a:schemeClr>
                        </a:solidFill>
                        <a:round/>
                      </a:ln>
                      <a:effectLst>
                        <a:outerShdw blurRad="50800" dist="38100" dir="2700000" algn="tl" rotWithShape="0">
                          <a:schemeClr val="accent1">
                            <a:lumMod val="60000"/>
                            <a:lumMod val="75000"/>
                            <a:alpha val="40000"/>
                          </a:schemeClr>
                        </a:outerShdw>
                      </a:effectLst>
                    </c:spPr>
                    <c:txPr>
                      <a:bodyPr rot="0" spcFirstLastPara="1" vertOverflow="clip" horzOverflow="clip" vert="horz" wrap="square" lIns="38100" tIns="19050" rIns="38100" bIns="19050" anchor="ctr" anchorCtr="1">
                        <a:spAutoFit/>
                      </a:bodyPr>
                      <a:lstStyle/>
                      <a:p>
                        <a:pPr>
                          <a:defRPr sz="1000" b="0" i="0" u="none" strike="noStrike" kern="1200" baseline="0">
                            <a:solidFill>
                              <a:schemeClr val="accent1">
                                <a:lumMod val="60000"/>
                              </a:schemeClr>
                            </a:solidFill>
                            <a:effectLst/>
                            <a:latin typeface="+mn-lt"/>
                            <a:ea typeface="+mn-ea"/>
                            <a:cs typeface="+mn-cs"/>
                          </a:defRPr>
                        </a:pPr>
                        <a:endParaRPr lang="sl-SI"/>
                      </a:p>
                    </c:txPr>
                    <c:dLblPos val="inEnd"/>
                    <c:showLegendKey val="0"/>
                    <c:showVal val="0"/>
                    <c:showCatName val="1"/>
                    <c:showSerName val="0"/>
                    <c:showPercent val="0"/>
                    <c:showBubbleSize val="0"/>
                    <c:extLst>
                      <c:ext xmlns:c16="http://schemas.microsoft.com/office/drawing/2014/chart" uri="{C3380CC4-5D6E-409C-BE32-E72D297353CC}">
                        <c16:uniqueId val="{00000052-BA25-4E89-BBA2-B45177037B57}"/>
                      </c:ext>
                    </c:extLst>
                  </c:dLbl>
                  <c:dLbl>
                    <c:idx val="3"/>
                    <c:spPr>
                      <a:solidFill>
                        <a:schemeClr val="lt1">
                          <a:alpha val="90000"/>
                        </a:schemeClr>
                      </a:solidFill>
                      <a:ln w="12700" cap="flat" cmpd="sng" algn="ctr">
                        <a:solidFill>
                          <a:schemeClr val="accent2">
                            <a:lumMod val="60000"/>
                          </a:schemeClr>
                        </a:solidFill>
                        <a:round/>
                      </a:ln>
                      <a:effectLst>
                        <a:outerShdw blurRad="50800" dist="38100" dir="2700000" algn="tl" rotWithShape="0">
                          <a:schemeClr val="accent2">
                            <a:lumMod val="60000"/>
                            <a:lumMod val="75000"/>
                            <a:alpha val="40000"/>
                          </a:schemeClr>
                        </a:outerShdw>
                      </a:effectLst>
                    </c:spPr>
                    <c:txPr>
                      <a:bodyPr rot="0" spcFirstLastPara="1" vertOverflow="clip" horzOverflow="clip" vert="horz" wrap="square" lIns="38100" tIns="19050" rIns="38100" bIns="19050" anchor="ctr" anchorCtr="1">
                        <a:spAutoFit/>
                      </a:bodyPr>
                      <a:lstStyle/>
                      <a:p>
                        <a:pPr>
                          <a:defRPr sz="1000" b="0" i="0" u="none" strike="noStrike" kern="1200" baseline="0">
                            <a:solidFill>
                              <a:schemeClr val="accent2">
                                <a:lumMod val="60000"/>
                              </a:schemeClr>
                            </a:solidFill>
                            <a:effectLst/>
                            <a:latin typeface="+mn-lt"/>
                            <a:ea typeface="+mn-ea"/>
                            <a:cs typeface="+mn-cs"/>
                          </a:defRPr>
                        </a:pPr>
                        <a:endParaRPr lang="sl-SI"/>
                      </a:p>
                    </c:txPr>
                    <c:dLblPos val="inEnd"/>
                    <c:showLegendKey val="0"/>
                    <c:showVal val="0"/>
                    <c:showCatName val="1"/>
                    <c:showSerName val="0"/>
                    <c:showPercent val="0"/>
                    <c:showBubbleSize val="0"/>
                    <c:extLst>
                      <c:ext xmlns:c16="http://schemas.microsoft.com/office/drawing/2014/chart" uri="{C3380CC4-5D6E-409C-BE32-E72D297353CC}">
                        <c16:uniqueId val="{00000054-BA25-4E89-BBA2-B45177037B57}"/>
                      </c:ext>
                    </c:extLst>
                  </c:dLbl>
                  <c:dLbl>
                    <c:idx val="4"/>
                    <c:spPr>
                      <a:solidFill>
                        <a:schemeClr val="lt1">
                          <a:alpha val="90000"/>
                        </a:schemeClr>
                      </a:solidFill>
                      <a:ln w="12700" cap="flat" cmpd="sng" algn="ctr">
                        <a:solidFill>
                          <a:schemeClr val="accent3">
                            <a:lumMod val="60000"/>
                          </a:schemeClr>
                        </a:solidFill>
                        <a:round/>
                      </a:ln>
                      <a:effectLst>
                        <a:outerShdw blurRad="50800" dist="38100" dir="2700000" algn="tl" rotWithShape="0">
                          <a:schemeClr val="accent3">
                            <a:lumMod val="60000"/>
                            <a:lumMod val="75000"/>
                            <a:alpha val="40000"/>
                          </a:schemeClr>
                        </a:outerShdw>
                      </a:effectLst>
                    </c:spPr>
                    <c:txPr>
                      <a:bodyPr rot="0" spcFirstLastPara="1" vertOverflow="clip" horzOverflow="clip" vert="horz" wrap="square" lIns="38100" tIns="19050" rIns="38100" bIns="19050" anchor="ctr" anchorCtr="1">
                        <a:spAutoFit/>
                      </a:bodyPr>
                      <a:lstStyle/>
                      <a:p>
                        <a:pPr>
                          <a:defRPr sz="1000" b="0" i="0" u="none" strike="noStrike" kern="1200" baseline="0">
                            <a:solidFill>
                              <a:schemeClr val="accent3">
                                <a:lumMod val="60000"/>
                              </a:schemeClr>
                            </a:solidFill>
                            <a:effectLst/>
                            <a:latin typeface="+mn-lt"/>
                            <a:ea typeface="+mn-ea"/>
                            <a:cs typeface="+mn-cs"/>
                          </a:defRPr>
                        </a:pPr>
                        <a:endParaRPr lang="sl-SI"/>
                      </a:p>
                    </c:txPr>
                    <c:dLblPos val="inEnd"/>
                    <c:showLegendKey val="0"/>
                    <c:showVal val="0"/>
                    <c:showCatName val="1"/>
                    <c:showSerName val="0"/>
                    <c:showPercent val="0"/>
                    <c:showBubbleSize val="0"/>
                    <c:extLst>
                      <c:ext xmlns:c16="http://schemas.microsoft.com/office/drawing/2014/chart" uri="{C3380CC4-5D6E-409C-BE32-E72D297353CC}">
                        <c16:uniqueId val="{00000056-BA25-4E89-BBA2-B45177037B57}"/>
                      </c:ext>
                    </c:extLst>
                  </c:dLbl>
                  <c:spPr>
                    <a:solidFill>
                      <a:sysClr val="window" lastClr="FFFFFF">
                        <a:alpha val="90000"/>
                      </a:sysClr>
                    </a:solidFill>
                    <a:ln w="12700" cap="flat" cmpd="sng" algn="ctr">
                      <a:solidFill>
                        <a:srgbClr val="5B9BD5">
                          <a:lumMod val="60000"/>
                        </a:srgbClr>
                      </a:solidFill>
                      <a:round/>
                    </a:ln>
                    <a:effectLst>
                      <a:outerShdw blurRad="50800" dist="38100" dir="2700000" algn="tl" rotWithShape="0">
                        <a:srgbClr val="5B9BD5">
                          <a:lumMod val="60000"/>
                          <a:lumMod val="75000"/>
                          <a:alpha val="40000"/>
                        </a:srgbClr>
                      </a:outerShdw>
                    </a:effectLst>
                  </c:spPr>
                  <c:dLblPos val="inEnd"/>
                  <c:showLegendKey val="0"/>
                  <c:showVal val="0"/>
                  <c:showCatName val="1"/>
                  <c:showSerName val="0"/>
                  <c:showPercent val="0"/>
                  <c:showBubbleSize val="0"/>
                  <c:showLeaderLines val="1"/>
                  <c:leaderLines>
                    <c:spPr>
                      <a:ln w="9525">
                        <a:solidFill>
                          <a:schemeClr val="tx1">
                            <a:lumMod val="35000"/>
                            <a:lumOff val="65000"/>
                          </a:schemeClr>
                        </a:solidFill>
                      </a:ln>
                      <a:effectLst/>
                    </c:spPr>
                  </c:leaderLines>
                  <c:extLst xmlns:c15="http://schemas.microsoft.com/office/drawing/2012/chart">
                    <c:ext xmlns:c15="http://schemas.microsoft.com/office/drawing/2012/chart" uri="{CE6537A1-D6FC-4f65-9D91-7224C49458BB}"/>
                  </c:extLst>
                </c:dLbls>
                <c:cat>
                  <c:strRef>
                    <c:extLst xmlns:c15="http://schemas.microsoft.com/office/drawing/2012/chart">
                      <c:ext xmlns:c15="http://schemas.microsoft.com/office/drawing/2012/chart" uri="{02D57815-91ED-43cb-92C2-25804820EDAC}">
                        <c15:formulaRef>
                          <c15:sqref>[podatki_analiza_4.1_4.2_18.11.2022.xlsx]vrtilna!$I$7:$U$7</c15:sqref>
                        </c15:formulaRef>
                      </c:ext>
                    </c:extLst>
                    <c:strCache>
                      <c:ptCount val="5"/>
                      <c:pt idx="0">
                        <c:v>ODDANIH VLOG</c:v>
                      </c:pt>
                      <c:pt idx="1">
                        <c:v>oddobrenih vlog</c:v>
                      </c:pt>
                      <c:pt idx="2">
                        <c:v>neodobrenih v OMD</c:v>
                      </c:pt>
                      <c:pt idx="3">
                        <c:v>neodobrenih izven OMD</c:v>
                      </c:pt>
                      <c:pt idx="4">
                        <c:v>neodobrena sredstva</c:v>
                      </c:pt>
                    </c:strCache>
                  </c:strRef>
                </c:cat>
                <c:val>
                  <c:numRef>
                    <c:extLst xmlns:c15="http://schemas.microsoft.com/office/drawing/2012/chart">
                      <c:ext xmlns:c15="http://schemas.microsoft.com/office/drawing/2012/chart" uri="{02D57815-91ED-43cb-92C2-25804820EDAC}">
                        <c15:formulaRef>
                          <c15:sqref>[podatki_analiza_4.1_4.2_18.11.2022.xlsx]vrtilna!$I$14:$U$14</c15:sqref>
                        </c15:formulaRef>
                      </c:ext>
                    </c:extLst>
                    <c:numCache>
                      <c:formatCode>General</c:formatCode>
                      <c:ptCount val="5"/>
                      <c:pt idx="0">
                        <c:v>78</c:v>
                      </c:pt>
                      <c:pt idx="1">
                        <c:v>47</c:v>
                      </c:pt>
                      <c:pt idx="2" formatCode="_(* #,##0.00_);_(* \(#,##0.00\);_(* &quot;-&quot;??_);_(@_)">
                        <c:v>29</c:v>
                      </c:pt>
                      <c:pt idx="3">
                        <c:v>2</c:v>
                      </c:pt>
                      <c:pt idx="4" formatCode="_(* #,##0.00_);_(* \(#,##0.00\);_(* &quot;-&quot;??_);_(@_)">
                        <c:v>1442048.0700000003</c:v>
                      </c:pt>
                    </c:numCache>
                  </c:numRef>
                </c:val>
                <c:extLst xmlns:c15="http://schemas.microsoft.com/office/drawing/2012/chart">
                  <c:ext xmlns:c16="http://schemas.microsoft.com/office/drawing/2014/chart" uri="{C3380CC4-5D6E-409C-BE32-E72D297353CC}">
                    <c16:uniqueId val="{00000057-BA25-4E89-BBA2-B45177037B57}"/>
                  </c:ext>
                </c:extLst>
              </c15:ser>
            </c15:filteredPieSeries>
            <c15:filteredPieSeries>
              <c15:ser>
                <c:idx val="7"/>
                <c:order val="7"/>
                <c:tx>
                  <c:strRef>
                    <c:extLst xmlns:c15="http://schemas.microsoft.com/office/drawing/2012/chart">
                      <c:ext xmlns:c15="http://schemas.microsoft.com/office/drawing/2012/chart" uri="{02D57815-91ED-43cb-92C2-25804820EDAC}">
                        <c15:formulaRef>
                          <c15:sqref>[podatki_analiza_4.1_4.2_18.11.2022.xlsx]vrtilna!$H$15</c15:sqref>
                        </c15:formulaRef>
                      </c:ext>
                    </c:extLst>
                    <c:strCache>
                      <c:ptCount val="1"/>
                      <c:pt idx="0">
                        <c:v>GORENJSKA</c:v>
                      </c:pt>
                    </c:strCache>
                  </c:strRef>
                </c:tx>
                <c:dPt>
                  <c:idx val="0"/>
                  <c:bubble3D val="0"/>
                  <c:spPr>
                    <a:solidFill>
                      <a:schemeClr val="accent1">
                        <a:alpha val="90000"/>
                      </a:schemeClr>
                    </a:solidFill>
                    <a:ln w="19050">
                      <a:solidFill>
                        <a:schemeClr val="accent1">
                          <a:lumMod val="75000"/>
                        </a:schemeClr>
                      </a:solidFill>
                    </a:ln>
                    <a:effectLst>
                      <a:innerShdw blurRad="114300">
                        <a:schemeClr val="accent1">
                          <a:lumMod val="75000"/>
                        </a:schemeClr>
                      </a:innerShdw>
                    </a:effectLst>
                    <a:scene3d>
                      <a:camera prst="orthographicFront"/>
                      <a:lightRig rig="threePt" dir="t"/>
                    </a:scene3d>
                    <a:sp3d contourW="19050" prstMaterial="flat">
                      <a:contourClr>
                        <a:schemeClr val="accent1">
                          <a:lumMod val="75000"/>
                        </a:schemeClr>
                      </a:contourClr>
                    </a:sp3d>
                  </c:spPr>
                  <c:extLst xmlns:c15="http://schemas.microsoft.com/office/drawing/2012/chart">
                    <c:ext xmlns:c16="http://schemas.microsoft.com/office/drawing/2014/chart" uri="{C3380CC4-5D6E-409C-BE32-E72D297353CC}">
                      <c16:uniqueId val="{00000059-BA25-4E89-BBA2-B45177037B57}"/>
                    </c:ext>
                  </c:extLst>
                </c:dPt>
                <c:dPt>
                  <c:idx val="1"/>
                  <c:bubble3D val="0"/>
                  <c:spPr>
                    <a:solidFill>
                      <a:schemeClr val="accent2">
                        <a:alpha val="90000"/>
                      </a:schemeClr>
                    </a:solidFill>
                    <a:ln w="19050">
                      <a:solidFill>
                        <a:schemeClr val="accent2">
                          <a:lumMod val="75000"/>
                        </a:schemeClr>
                      </a:solidFill>
                    </a:ln>
                    <a:effectLst>
                      <a:innerShdw blurRad="114300">
                        <a:schemeClr val="accent2">
                          <a:lumMod val="75000"/>
                        </a:schemeClr>
                      </a:innerShdw>
                    </a:effectLst>
                    <a:scene3d>
                      <a:camera prst="orthographicFront"/>
                      <a:lightRig rig="threePt" dir="t"/>
                    </a:scene3d>
                    <a:sp3d contourW="19050" prstMaterial="flat">
                      <a:contourClr>
                        <a:schemeClr val="accent2">
                          <a:lumMod val="75000"/>
                        </a:schemeClr>
                      </a:contourClr>
                    </a:sp3d>
                  </c:spPr>
                  <c:extLst xmlns:c15="http://schemas.microsoft.com/office/drawing/2012/chart">
                    <c:ext xmlns:c16="http://schemas.microsoft.com/office/drawing/2014/chart" uri="{C3380CC4-5D6E-409C-BE32-E72D297353CC}">
                      <c16:uniqueId val="{0000005B-BA25-4E89-BBA2-B45177037B57}"/>
                    </c:ext>
                  </c:extLst>
                </c:dPt>
                <c:dPt>
                  <c:idx val="2"/>
                  <c:bubble3D val="0"/>
                  <c:spPr>
                    <a:solidFill>
                      <a:schemeClr val="accent3">
                        <a:alpha val="90000"/>
                      </a:schemeClr>
                    </a:solidFill>
                    <a:ln w="19050">
                      <a:solidFill>
                        <a:schemeClr val="accent3">
                          <a:lumMod val="75000"/>
                        </a:schemeClr>
                      </a:solidFill>
                    </a:ln>
                    <a:effectLst>
                      <a:innerShdw blurRad="114300">
                        <a:schemeClr val="accent3">
                          <a:lumMod val="75000"/>
                        </a:schemeClr>
                      </a:innerShdw>
                    </a:effectLst>
                    <a:scene3d>
                      <a:camera prst="orthographicFront"/>
                      <a:lightRig rig="threePt" dir="t"/>
                    </a:scene3d>
                    <a:sp3d contourW="19050" prstMaterial="flat">
                      <a:contourClr>
                        <a:schemeClr val="accent3">
                          <a:lumMod val="75000"/>
                        </a:schemeClr>
                      </a:contourClr>
                    </a:sp3d>
                  </c:spPr>
                  <c:extLst xmlns:c15="http://schemas.microsoft.com/office/drawing/2012/chart">
                    <c:ext xmlns:c16="http://schemas.microsoft.com/office/drawing/2014/chart" uri="{C3380CC4-5D6E-409C-BE32-E72D297353CC}">
                      <c16:uniqueId val="{0000005D-BA25-4E89-BBA2-B45177037B57}"/>
                    </c:ext>
                  </c:extLst>
                </c:dPt>
                <c:dPt>
                  <c:idx val="3"/>
                  <c:bubble3D val="0"/>
                  <c:spPr>
                    <a:solidFill>
                      <a:schemeClr val="accent4">
                        <a:alpha val="90000"/>
                      </a:schemeClr>
                    </a:solidFill>
                    <a:ln w="19050">
                      <a:solidFill>
                        <a:schemeClr val="accent4">
                          <a:lumMod val="75000"/>
                        </a:schemeClr>
                      </a:solidFill>
                    </a:ln>
                    <a:effectLst>
                      <a:innerShdw blurRad="114300">
                        <a:schemeClr val="accent4">
                          <a:lumMod val="75000"/>
                        </a:schemeClr>
                      </a:innerShdw>
                    </a:effectLst>
                    <a:scene3d>
                      <a:camera prst="orthographicFront"/>
                      <a:lightRig rig="threePt" dir="t"/>
                    </a:scene3d>
                    <a:sp3d contourW="19050" prstMaterial="flat">
                      <a:contourClr>
                        <a:schemeClr val="accent4">
                          <a:lumMod val="75000"/>
                        </a:schemeClr>
                      </a:contourClr>
                    </a:sp3d>
                  </c:spPr>
                  <c:extLst xmlns:c15="http://schemas.microsoft.com/office/drawing/2012/chart">
                    <c:ext xmlns:c16="http://schemas.microsoft.com/office/drawing/2014/chart" uri="{C3380CC4-5D6E-409C-BE32-E72D297353CC}">
                      <c16:uniqueId val="{0000005F-BA25-4E89-BBA2-B45177037B57}"/>
                    </c:ext>
                  </c:extLst>
                </c:dPt>
                <c:dPt>
                  <c:idx val="4"/>
                  <c:bubble3D val="0"/>
                  <c:spPr>
                    <a:solidFill>
                      <a:schemeClr val="accent5">
                        <a:alpha val="90000"/>
                      </a:schemeClr>
                    </a:solidFill>
                    <a:ln w="19050">
                      <a:solidFill>
                        <a:schemeClr val="accent5">
                          <a:lumMod val="75000"/>
                        </a:schemeClr>
                      </a:solidFill>
                    </a:ln>
                    <a:effectLst>
                      <a:innerShdw blurRad="114300">
                        <a:schemeClr val="accent5">
                          <a:lumMod val="75000"/>
                        </a:schemeClr>
                      </a:innerShdw>
                    </a:effectLst>
                    <a:scene3d>
                      <a:camera prst="orthographicFront"/>
                      <a:lightRig rig="threePt" dir="t"/>
                    </a:scene3d>
                    <a:sp3d contourW="19050" prstMaterial="flat">
                      <a:contourClr>
                        <a:schemeClr val="accent5">
                          <a:lumMod val="75000"/>
                        </a:schemeClr>
                      </a:contourClr>
                    </a:sp3d>
                  </c:spPr>
                  <c:extLst xmlns:c15="http://schemas.microsoft.com/office/drawing/2012/chart">
                    <c:ext xmlns:c16="http://schemas.microsoft.com/office/drawing/2014/chart" uri="{C3380CC4-5D6E-409C-BE32-E72D297353CC}">
                      <c16:uniqueId val="{00000061-BA25-4E89-BBA2-B45177037B57}"/>
                    </c:ext>
                  </c:extLst>
                </c:dPt>
                <c:dLbls>
                  <c:dLbl>
                    <c:idx val="0"/>
                    <c:spPr>
                      <a:solidFill>
                        <a:schemeClr val="lt1">
                          <a:alpha val="90000"/>
                        </a:schemeClr>
                      </a:solidFill>
                      <a:ln w="12700" cap="flat" cmpd="sng" algn="ctr">
                        <a:solidFill>
                          <a:schemeClr val="accent1"/>
                        </a:solidFill>
                        <a:round/>
                      </a:ln>
                      <a:effectLst>
                        <a:outerShdw blurRad="50800" dist="38100" dir="2700000" algn="tl" rotWithShape="0">
                          <a:schemeClr val="accent1">
                            <a:lumMod val="75000"/>
                            <a:alpha val="40000"/>
                          </a:schemeClr>
                        </a:outerShdw>
                      </a:effectLst>
                    </c:spPr>
                    <c:txPr>
                      <a:bodyPr rot="0" spcFirstLastPara="1" vertOverflow="clip" horzOverflow="clip" vert="horz" wrap="square" lIns="38100" tIns="19050" rIns="38100" bIns="19050" anchor="ctr" anchorCtr="1">
                        <a:spAutoFit/>
                      </a:bodyPr>
                      <a:lstStyle/>
                      <a:p>
                        <a:pPr>
                          <a:defRPr sz="1000" b="0" i="0" u="none" strike="noStrike" kern="1200" baseline="0">
                            <a:solidFill>
                              <a:schemeClr val="accent1"/>
                            </a:solidFill>
                            <a:effectLst/>
                            <a:latin typeface="+mn-lt"/>
                            <a:ea typeface="+mn-ea"/>
                            <a:cs typeface="+mn-cs"/>
                          </a:defRPr>
                        </a:pPr>
                        <a:endParaRPr lang="sl-SI"/>
                      </a:p>
                    </c:txPr>
                    <c:dLblPos val="inEnd"/>
                    <c:showLegendKey val="0"/>
                    <c:showVal val="0"/>
                    <c:showCatName val="1"/>
                    <c:showSerName val="0"/>
                    <c:showPercent val="0"/>
                    <c:showBubbleSize val="0"/>
                    <c:extLst>
                      <c:ext xmlns:c16="http://schemas.microsoft.com/office/drawing/2014/chart" uri="{C3380CC4-5D6E-409C-BE32-E72D297353CC}">
                        <c16:uniqueId val="{00000059-BA25-4E89-BBA2-B45177037B57}"/>
                      </c:ext>
                    </c:extLst>
                  </c:dLbl>
                  <c:dLbl>
                    <c:idx val="1"/>
                    <c:spPr>
                      <a:solidFill>
                        <a:schemeClr val="lt1">
                          <a:alpha val="90000"/>
                        </a:schemeClr>
                      </a:solidFill>
                      <a:ln w="12700" cap="flat" cmpd="sng" algn="ctr">
                        <a:solidFill>
                          <a:schemeClr val="accent3"/>
                        </a:solidFill>
                        <a:round/>
                      </a:ln>
                      <a:effectLst>
                        <a:outerShdw blurRad="50800" dist="38100" dir="2700000" algn="tl" rotWithShape="0">
                          <a:schemeClr val="accent3">
                            <a:lumMod val="75000"/>
                            <a:alpha val="40000"/>
                          </a:schemeClr>
                        </a:outerShdw>
                      </a:effectLst>
                    </c:spPr>
                    <c:txPr>
                      <a:bodyPr rot="0" spcFirstLastPara="1" vertOverflow="clip" horzOverflow="clip" vert="horz" wrap="square" lIns="38100" tIns="19050" rIns="38100" bIns="19050" anchor="ctr" anchorCtr="1">
                        <a:spAutoFit/>
                      </a:bodyPr>
                      <a:lstStyle/>
                      <a:p>
                        <a:pPr>
                          <a:defRPr sz="1000" b="0" i="0" u="none" strike="noStrike" kern="1200" baseline="0">
                            <a:solidFill>
                              <a:schemeClr val="accent3"/>
                            </a:solidFill>
                            <a:effectLst/>
                            <a:latin typeface="+mn-lt"/>
                            <a:ea typeface="+mn-ea"/>
                            <a:cs typeface="+mn-cs"/>
                          </a:defRPr>
                        </a:pPr>
                        <a:endParaRPr lang="sl-SI"/>
                      </a:p>
                    </c:txPr>
                    <c:dLblPos val="inEnd"/>
                    <c:showLegendKey val="0"/>
                    <c:showVal val="0"/>
                    <c:showCatName val="1"/>
                    <c:showSerName val="0"/>
                    <c:showPercent val="0"/>
                    <c:showBubbleSize val="0"/>
                    <c:extLst>
                      <c:ext xmlns:c16="http://schemas.microsoft.com/office/drawing/2014/chart" uri="{C3380CC4-5D6E-409C-BE32-E72D297353CC}">
                        <c16:uniqueId val="{0000005B-BA25-4E89-BBA2-B45177037B57}"/>
                      </c:ext>
                    </c:extLst>
                  </c:dLbl>
                  <c:dLbl>
                    <c:idx val="2"/>
                    <c:spPr>
                      <a:solidFill>
                        <a:schemeClr val="lt1">
                          <a:alpha val="90000"/>
                        </a:schemeClr>
                      </a:solidFill>
                      <a:ln w="12700" cap="flat" cmpd="sng" algn="ctr">
                        <a:solidFill>
                          <a:schemeClr val="accent1">
                            <a:lumMod val="60000"/>
                          </a:schemeClr>
                        </a:solidFill>
                        <a:round/>
                      </a:ln>
                      <a:effectLst>
                        <a:outerShdw blurRad="50800" dist="38100" dir="2700000" algn="tl" rotWithShape="0">
                          <a:schemeClr val="accent1">
                            <a:lumMod val="60000"/>
                            <a:lumMod val="75000"/>
                            <a:alpha val="40000"/>
                          </a:schemeClr>
                        </a:outerShdw>
                      </a:effectLst>
                    </c:spPr>
                    <c:txPr>
                      <a:bodyPr rot="0" spcFirstLastPara="1" vertOverflow="clip" horzOverflow="clip" vert="horz" wrap="square" lIns="38100" tIns="19050" rIns="38100" bIns="19050" anchor="ctr" anchorCtr="1">
                        <a:spAutoFit/>
                      </a:bodyPr>
                      <a:lstStyle/>
                      <a:p>
                        <a:pPr>
                          <a:defRPr sz="1000" b="0" i="0" u="none" strike="noStrike" kern="1200" baseline="0">
                            <a:solidFill>
                              <a:schemeClr val="accent1">
                                <a:lumMod val="60000"/>
                              </a:schemeClr>
                            </a:solidFill>
                            <a:effectLst/>
                            <a:latin typeface="+mn-lt"/>
                            <a:ea typeface="+mn-ea"/>
                            <a:cs typeface="+mn-cs"/>
                          </a:defRPr>
                        </a:pPr>
                        <a:endParaRPr lang="sl-SI"/>
                      </a:p>
                    </c:txPr>
                    <c:dLblPos val="inEnd"/>
                    <c:showLegendKey val="0"/>
                    <c:showVal val="0"/>
                    <c:showCatName val="1"/>
                    <c:showSerName val="0"/>
                    <c:showPercent val="0"/>
                    <c:showBubbleSize val="0"/>
                    <c:extLst>
                      <c:ext xmlns:c16="http://schemas.microsoft.com/office/drawing/2014/chart" uri="{C3380CC4-5D6E-409C-BE32-E72D297353CC}">
                        <c16:uniqueId val="{0000005D-BA25-4E89-BBA2-B45177037B57}"/>
                      </c:ext>
                    </c:extLst>
                  </c:dLbl>
                  <c:dLbl>
                    <c:idx val="3"/>
                    <c:spPr>
                      <a:solidFill>
                        <a:schemeClr val="lt1">
                          <a:alpha val="90000"/>
                        </a:schemeClr>
                      </a:solidFill>
                      <a:ln w="12700" cap="flat" cmpd="sng" algn="ctr">
                        <a:solidFill>
                          <a:schemeClr val="accent2">
                            <a:lumMod val="60000"/>
                          </a:schemeClr>
                        </a:solidFill>
                        <a:round/>
                      </a:ln>
                      <a:effectLst>
                        <a:outerShdw blurRad="50800" dist="38100" dir="2700000" algn="tl" rotWithShape="0">
                          <a:schemeClr val="accent2">
                            <a:lumMod val="60000"/>
                            <a:lumMod val="75000"/>
                            <a:alpha val="40000"/>
                          </a:schemeClr>
                        </a:outerShdw>
                      </a:effectLst>
                    </c:spPr>
                    <c:txPr>
                      <a:bodyPr rot="0" spcFirstLastPara="1" vertOverflow="clip" horzOverflow="clip" vert="horz" wrap="square" lIns="38100" tIns="19050" rIns="38100" bIns="19050" anchor="ctr" anchorCtr="1">
                        <a:spAutoFit/>
                      </a:bodyPr>
                      <a:lstStyle/>
                      <a:p>
                        <a:pPr>
                          <a:defRPr sz="1000" b="0" i="0" u="none" strike="noStrike" kern="1200" baseline="0">
                            <a:solidFill>
                              <a:schemeClr val="accent2">
                                <a:lumMod val="60000"/>
                              </a:schemeClr>
                            </a:solidFill>
                            <a:effectLst/>
                            <a:latin typeface="+mn-lt"/>
                            <a:ea typeface="+mn-ea"/>
                            <a:cs typeface="+mn-cs"/>
                          </a:defRPr>
                        </a:pPr>
                        <a:endParaRPr lang="sl-SI"/>
                      </a:p>
                    </c:txPr>
                    <c:dLblPos val="inEnd"/>
                    <c:showLegendKey val="0"/>
                    <c:showVal val="0"/>
                    <c:showCatName val="1"/>
                    <c:showSerName val="0"/>
                    <c:showPercent val="0"/>
                    <c:showBubbleSize val="0"/>
                    <c:extLst>
                      <c:ext xmlns:c16="http://schemas.microsoft.com/office/drawing/2014/chart" uri="{C3380CC4-5D6E-409C-BE32-E72D297353CC}">
                        <c16:uniqueId val="{0000005F-BA25-4E89-BBA2-B45177037B57}"/>
                      </c:ext>
                    </c:extLst>
                  </c:dLbl>
                  <c:dLbl>
                    <c:idx val="4"/>
                    <c:spPr>
                      <a:solidFill>
                        <a:schemeClr val="lt1">
                          <a:alpha val="90000"/>
                        </a:schemeClr>
                      </a:solidFill>
                      <a:ln w="12700" cap="flat" cmpd="sng" algn="ctr">
                        <a:solidFill>
                          <a:schemeClr val="accent3">
                            <a:lumMod val="60000"/>
                          </a:schemeClr>
                        </a:solidFill>
                        <a:round/>
                      </a:ln>
                      <a:effectLst>
                        <a:outerShdw blurRad="50800" dist="38100" dir="2700000" algn="tl" rotWithShape="0">
                          <a:schemeClr val="accent3">
                            <a:lumMod val="60000"/>
                            <a:lumMod val="75000"/>
                            <a:alpha val="40000"/>
                          </a:schemeClr>
                        </a:outerShdw>
                      </a:effectLst>
                    </c:spPr>
                    <c:txPr>
                      <a:bodyPr rot="0" spcFirstLastPara="1" vertOverflow="clip" horzOverflow="clip" vert="horz" wrap="square" lIns="38100" tIns="19050" rIns="38100" bIns="19050" anchor="ctr" anchorCtr="1">
                        <a:spAutoFit/>
                      </a:bodyPr>
                      <a:lstStyle/>
                      <a:p>
                        <a:pPr>
                          <a:defRPr sz="1000" b="0" i="0" u="none" strike="noStrike" kern="1200" baseline="0">
                            <a:solidFill>
                              <a:schemeClr val="accent3">
                                <a:lumMod val="60000"/>
                              </a:schemeClr>
                            </a:solidFill>
                            <a:effectLst/>
                            <a:latin typeface="+mn-lt"/>
                            <a:ea typeface="+mn-ea"/>
                            <a:cs typeface="+mn-cs"/>
                          </a:defRPr>
                        </a:pPr>
                        <a:endParaRPr lang="sl-SI"/>
                      </a:p>
                    </c:txPr>
                    <c:dLblPos val="inEnd"/>
                    <c:showLegendKey val="0"/>
                    <c:showVal val="0"/>
                    <c:showCatName val="1"/>
                    <c:showSerName val="0"/>
                    <c:showPercent val="0"/>
                    <c:showBubbleSize val="0"/>
                    <c:extLst>
                      <c:ext xmlns:c16="http://schemas.microsoft.com/office/drawing/2014/chart" uri="{C3380CC4-5D6E-409C-BE32-E72D297353CC}">
                        <c16:uniqueId val="{00000061-BA25-4E89-BBA2-B45177037B57}"/>
                      </c:ext>
                    </c:extLst>
                  </c:dLbl>
                  <c:spPr>
                    <a:solidFill>
                      <a:sysClr val="window" lastClr="FFFFFF">
                        <a:alpha val="90000"/>
                      </a:sysClr>
                    </a:solidFill>
                    <a:ln w="12700" cap="flat" cmpd="sng" algn="ctr">
                      <a:solidFill>
                        <a:srgbClr val="ED7D31">
                          <a:lumMod val="60000"/>
                        </a:srgbClr>
                      </a:solidFill>
                      <a:round/>
                    </a:ln>
                    <a:effectLst>
                      <a:outerShdw blurRad="50800" dist="38100" dir="2700000" algn="tl" rotWithShape="0">
                        <a:srgbClr val="ED7D31">
                          <a:lumMod val="60000"/>
                          <a:lumMod val="75000"/>
                          <a:alpha val="40000"/>
                        </a:srgbClr>
                      </a:outerShdw>
                    </a:effectLst>
                  </c:spPr>
                  <c:dLblPos val="inEnd"/>
                  <c:showLegendKey val="0"/>
                  <c:showVal val="0"/>
                  <c:showCatName val="1"/>
                  <c:showSerName val="0"/>
                  <c:showPercent val="0"/>
                  <c:showBubbleSize val="0"/>
                  <c:showLeaderLines val="1"/>
                  <c:leaderLines>
                    <c:spPr>
                      <a:ln w="9525">
                        <a:solidFill>
                          <a:schemeClr val="tx1">
                            <a:lumMod val="35000"/>
                            <a:lumOff val="65000"/>
                          </a:schemeClr>
                        </a:solidFill>
                      </a:ln>
                      <a:effectLst/>
                    </c:spPr>
                  </c:leaderLines>
                  <c:extLst xmlns:c15="http://schemas.microsoft.com/office/drawing/2012/chart">
                    <c:ext xmlns:c15="http://schemas.microsoft.com/office/drawing/2012/chart" uri="{CE6537A1-D6FC-4f65-9D91-7224C49458BB}"/>
                  </c:extLst>
                </c:dLbls>
                <c:cat>
                  <c:strRef>
                    <c:extLst xmlns:c15="http://schemas.microsoft.com/office/drawing/2012/chart">
                      <c:ext xmlns:c15="http://schemas.microsoft.com/office/drawing/2012/chart" uri="{02D57815-91ED-43cb-92C2-25804820EDAC}">
                        <c15:formulaRef>
                          <c15:sqref>[podatki_analiza_4.1_4.2_18.11.2022.xlsx]vrtilna!$I$7:$U$7</c15:sqref>
                        </c15:formulaRef>
                      </c:ext>
                    </c:extLst>
                    <c:strCache>
                      <c:ptCount val="5"/>
                      <c:pt idx="0">
                        <c:v>ODDANIH VLOG</c:v>
                      </c:pt>
                      <c:pt idx="1">
                        <c:v>oddobrenih vlog</c:v>
                      </c:pt>
                      <c:pt idx="2">
                        <c:v>neodobrenih v OMD</c:v>
                      </c:pt>
                      <c:pt idx="3">
                        <c:v>neodobrenih izven OMD</c:v>
                      </c:pt>
                      <c:pt idx="4">
                        <c:v>neodobrena sredstva</c:v>
                      </c:pt>
                    </c:strCache>
                  </c:strRef>
                </c:cat>
                <c:val>
                  <c:numRef>
                    <c:extLst xmlns:c15="http://schemas.microsoft.com/office/drawing/2012/chart">
                      <c:ext xmlns:c15="http://schemas.microsoft.com/office/drawing/2012/chart" uri="{02D57815-91ED-43cb-92C2-25804820EDAC}">
                        <c15:formulaRef>
                          <c15:sqref>[podatki_analiza_4.1_4.2_18.11.2022.xlsx]vrtilna!$I$15:$U$15</c15:sqref>
                        </c15:formulaRef>
                      </c:ext>
                    </c:extLst>
                    <c:numCache>
                      <c:formatCode>General</c:formatCode>
                      <c:ptCount val="5"/>
                      <c:pt idx="0">
                        <c:v>114</c:v>
                      </c:pt>
                      <c:pt idx="1">
                        <c:v>70</c:v>
                      </c:pt>
                      <c:pt idx="2">
                        <c:v>40</c:v>
                      </c:pt>
                      <c:pt idx="3">
                        <c:v>4</c:v>
                      </c:pt>
                      <c:pt idx="4" formatCode="_(* #,##0.00_);_(* \(#,##0.00\);_(* &quot;-&quot;??_);_(@_)">
                        <c:v>2488786.0299999998</c:v>
                      </c:pt>
                    </c:numCache>
                  </c:numRef>
                </c:val>
                <c:extLst xmlns:c15="http://schemas.microsoft.com/office/drawing/2012/chart">
                  <c:ext xmlns:c16="http://schemas.microsoft.com/office/drawing/2014/chart" uri="{C3380CC4-5D6E-409C-BE32-E72D297353CC}">
                    <c16:uniqueId val="{00000062-BA25-4E89-BBA2-B45177037B57}"/>
                  </c:ext>
                </c:extLst>
              </c15:ser>
            </c15:filteredPieSeries>
            <c15:filteredPieSeries>
              <c15:ser>
                <c:idx val="8"/>
                <c:order val="8"/>
                <c:tx>
                  <c:strRef>
                    <c:extLst xmlns:c15="http://schemas.microsoft.com/office/drawing/2012/chart">
                      <c:ext xmlns:c15="http://schemas.microsoft.com/office/drawing/2012/chart" uri="{02D57815-91ED-43cb-92C2-25804820EDAC}">
                        <c15:formulaRef>
                          <c15:sqref>[podatki_analiza_4.1_4.2_18.11.2022.xlsx]vrtilna!$H$16</c15:sqref>
                        </c15:formulaRef>
                      </c:ext>
                    </c:extLst>
                    <c:strCache>
                      <c:ptCount val="1"/>
                      <c:pt idx="0">
                        <c:v>GORIŠKA</c:v>
                      </c:pt>
                    </c:strCache>
                  </c:strRef>
                </c:tx>
                <c:dPt>
                  <c:idx val="0"/>
                  <c:bubble3D val="0"/>
                  <c:spPr>
                    <a:solidFill>
                      <a:schemeClr val="accent1">
                        <a:alpha val="90000"/>
                      </a:schemeClr>
                    </a:solidFill>
                    <a:ln w="19050">
                      <a:solidFill>
                        <a:schemeClr val="accent1">
                          <a:lumMod val="75000"/>
                        </a:schemeClr>
                      </a:solidFill>
                    </a:ln>
                    <a:effectLst>
                      <a:innerShdw blurRad="114300">
                        <a:schemeClr val="accent1">
                          <a:lumMod val="75000"/>
                        </a:schemeClr>
                      </a:innerShdw>
                    </a:effectLst>
                    <a:scene3d>
                      <a:camera prst="orthographicFront"/>
                      <a:lightRig rig="threePt" dir="t"/>
                    </a:scene3d>
                    <a:sp3d contourW="19050" prstMaterial="flat">
                      <a:contourClr>
                        <a:schemeClr val="accent1">
                          <a:lumMod val="75000"/>
                        </a:schemeClr>
                      </a:contourClr>
                    </a:sp3d>
                  </c:spPr>
                  <c:extLst xmlns:c15="http://schemas.microsoft.com/office/drawing/2012/chart">
                    <c:ext xmlns:c16="http://schemas.microsoft.com/office/drawing/2014/chart" uri="{C3380CC4-5D6E-409C-BE32-E72D297353CC}">
                      <c16:uniqueId val="{00000064-BA25-4E89-BBA2-B45177037B57}"/>
                    </c:ext>
                  </c:extLst>
                </c:dPt>
                <c:dPt>
                  <c:idx val="1"/>
                  <c:bubble3D val="0"/>
                  <c:spPr>
                    <a:solidFill>
                      <a:schemeClr val="accent2">
                        <a:alpha val="90000"/>
                      </a:schemeClr>
                    </a:solidFill>
                    <a:ln w="19050">
                      <a:solidFill>
                        <a:schemeClr val="accent2">
                          <a:lumMod val="75000"/>
                        </a:schemeClr>
                      </a:solidFill>
                    </a:ln>
                    <a:effectLst>
                      <a:innerShdw blurRad="114300">
                        <a:schemeClr val="accent2">
                          <a:lumMod val="75000"/>
                        </a:schemeClr>
                      </a:innerShdw>
                    </a:effectLst>
                    <a:scene3d>
                      <a:camera prst="orthographicFront"/>
                      <a:lightRig rig="threePt" dir="t"/>
                    </a:scene3d>
                    <a:sp3d contourW="19050" prstMaterial="flat">
                      <a:contourClr>
                        <a:schemeClr val="accent2">
                          <a:lumMod val="75000"/>
                        </a:schemeClr>
                      </a:contourClr>
                    </a:sp3d>
                  </c:spPr>
                  <c:extLst xmlns:c15="http://schemas.microsoft.com/office/drawing/2012/chart">
                    <c:ext xmlns:c16="http://schemas.microsoft.com/office/drawing/2014/chart" uri="{C3380CC4-5D6E-409C-BE32-E72D297353CC}">
                      <c16:uniqueId val="{00000066-BA25-4E89-BBA2-B45177037B57}"/>
                    </c:ext>
                  </c:extLst>
                </c:dPt>
                <c:dPt>
                  <c:idx val="2"/>
                  <c:bubble3D val="0"/>
                  <c:spPr>
                    <a:solidFill>
                      <a:schemeClr val="accent3">
                        <a:alpha val="90000"/>
                      </a:schemeClr>
                    </a:solidFill>
                    <a:ln w="19050">
                      <a:solidFill>
                        <a:schemeClr val="accent3">
                          <a:lumMod val="75000"/>
                        </a:schemeClr>
                      </a:solidFill>
                    </a:ln>
                    <a:effectLst>
                      <a:innerShdw blurRad="114300">
                        <a:schemeClr val="accent3">
                          <a:lumMod val="75000"/>
                        </a:schemeClr>
                      </a:innerShdw>
                    </a:effectLst>
                    <a:scene3d>
                      <a:camera prst="orthographicFront"/>
                      <a:lightRig rig="threePt" dir="t"/>
                    </a:scene3d>
                    <a:sp3d contourW="19050" prstMaterial="flat">
                      <a:contourClr>
                        <a:schemeClr val="accent3">
                          <a:lumMod val="75000"/>
                        </a:schemeClr>
                      </a:contourClr>
                    </a:sp3d>
                  </c:spPr>
                  <c:extLst xmlns:c15="http://schemas.microsoft.com/office/drawing/2012/chart">
                    <c:ext xmlns:c16="http://schemas.microsoft.com/office/drawing/2014/chart" uri="{C3380CC4-5D6E-409C-BE32-E72D297353CC}">
                      <c16:uniqueId val="{00000068-BA25-4E89-BBA2-B45177037B57}"/>
                    </c:ext>
                  </c:extLst>
                </c:dPt>
                <c:dPt>
                  <c:idx val="3"/>
                  <c:bubble3D val="0"/>
                  <c:spPr>
                    <a:solidFill>
                      <a:schemeClr val="accent4">
                        <a:alpha val="90000"/>
                      </a:schemeClr>
                    </a:solidFill>
                    <a:ln w="19050">
                      <a:solidFill>
                        <a:schemeClr val="accent4">
                          <a:lumMod val="75000"/>
                        </a:schemeClr>
                      </a:solidFill>
                    </a:ln>
                    <a:effectLst>
                      <a:innerShdw blurRad="114300">
                        <a:schemeClr val="accent4">
                          <a:lumMod val="75000"/>
                        </a:schemeClr>
                      </a:innerShdw>
                    </a:effectLst>
                    <a:scene3d>
                      <a:camera prst="orthographicFront"/>
                      <a:lightRig rig="threePt" dir="t"/>
                    </a:scene3d>
                    <a:sp3d contourW="19050" prstMaterial="flat">
                      <a:contourClr>
                        <a:schemeClr val="accent4">
                          <a:lumMod val="75000"/>
                        </a:schemeClr>
                      </a:contourClr>
                    </a:sp3d>
                  </c:spPr>
                  <c:extLst xmlns:c15="http://schemas.microsoft.com/office/drawing/2012/chart">
                    <c:ext xmlns:c16="http://schemas.microsoft.com/office/drawing/2014/chart" uri="{C3380CC4-5D6E-409C-BE32-E72D297353CC}">
                      <c16:uniqueId val="{0000006A-BA25-4E89-BBA2-B45177037B57}"/>
                    </c:ext>
                  </c:extLst>
                </c:dPt>
                <c:dPt>
                  <c:idx val="4"/>
                  <c:bubble3D val="0"/>
                  <c:spPr>
                    <a:solidFill>
                      <a:schemeClr val="accent5">
                        <a:alpha val="90000"/>
                      </a:schemeClr>
                    </a:solidFill>
                    <a:ln w="19050">
                      <a:solidFill>
                        <a:schemeClr val="accent5">
                          <a:lumMod val="75000"/>
                        </a:schemeClr>
                      </a:solidFill>
                    </a:ln>
                    <a:effectLst>
                      <a:innerShdw blurRad="114300">
                        <a:schemeClr val="accent5">
                          <a:lumMod val="75000"/>
                        </a:schemeClr>
                      </a:innerShdw>
                    </a:effectLst>
                    <a:scene3d>
                      <a:camera prst="orthographicFront"/>
                      <a:lightRig rig="threePt" dir="t"/>
                    </a:scene3d>
                    <a:sp3d contourW="19050" prstMaterial="flat">
                      <a:contourClr>
                        <a:schemeClr val="accent5">
                          <a:lumMod val="75000"/>
                        </a:schemeClr>
                      </a:contourClr>
                    </a:sp3d>
                  </c:spPr>
                  <c:extLst xmlns:c15="http://schemas.microsoft.com/office/drawing/2012/chart">
                    <c:ext xmlns:c16="http://schemas.microsoft.com/office/drawing/2014/chart" uri="{C3380CC4-5D6E-409C-BE32-E72D297353CC}">
                      <c16:uniqueId val="{0000006C-BA25-4E89-BBA2-B45177037B57}"/>
                    </c:ext>
                  </c:extLst>
                </c:dPt>
                <c:dLbls>
                  <c:dLbl>
                    <c:idx val="0"/>
                    <c:spPr>
                      <a:solidFill>
                        <a:schemeClr val="lt1">
                          <a:alpha val="90000"/>
                        </a:schemeClr>
                      </a:solidFill>
                      <a:ln w="12700" cap="flat" cmpd="sng" algn="ctr">
                        <a:solidFill>
                          <a:schemeClr val="accent1"/>
                        </a:solidFill>
                        <a:round/>
                      </a:ln>
                      <a:effectLst>
                        <a:outerShdw blurRad="50800" dist="38100" dir="2700000" algn="tl" rotWithShape="0">
                          <a:schemeClr val="accent1">
                            <a:lumMod val="75000"/>
                            <a:alpha val="40000"/>
                          </a:schemeClr>
                        </a:outerShdw>
                      </a:effectLst>
                    </c:spPr>
                    <c:txPr>
                      <a:bodyPr rot="0" spcFirstLastPara="1" vertOverflow="clip" horzOverflow="clip" vert="horz" wrap="square" lIns="38100" tIns="19050" rIns="38100" bIns="19050" anchor="ctr" anchorCtr="1">
                        <a:spAutoFit/>
                      </a:bodyPr>
                      <a:lstStyle/>
                      <a:p>
                        <a:pPr>
                          <a:defRPr sz="1000" b="0" i="0" u="none" strike="noStrike" kern="1200" baseline="0">
                            <a:solidFill>
                              <a:schemeClr val="accent1"/>
                            </a:solidFill>
                            <a:effectLst/>
                            <a:latin typeface="+mn-lt"/>
                            <a:ea typeface="+mn-ea"/>
                            <a:cs typeface="+mn-cs"/>
                          </a:defRPr>
                        </a:pPr>
                        <a:endParaRPr lang="sl-SI"/>
                      </a:p>
                    </c:txPr>
                    <c:dLblPos val="inEnd"/>
                    <c:showLegendKey val="0"/>
                    <c:showVal val="0"/>
                    <c:showCatName val="1"/>
                    <c:showSerName val="0"/>
                    <c:showPercent val="0"/>
                    <c:showBubbleSize val="0"/>
                    <c:extLst>
                      <c:ext xmlns:c16="http://schemas.microsoft.com/office/drawing/2014/chart" uri="{C3380CC4-5D6E-409C-BE32-E72D297353CC}">
                        <c16:uniqueId val="{00000064-BA25-4E89-BBA2-B45177037B57}"/>
                      </c:ext>
                    </c:extLst>
                  </c:dLbl>
                  <c:dLbl>
                    <c:idx val="1"/>
                    <c:spPr>
                      <a:solidFill>
                        <a:schemeClr val="lt1">
                          <a:alpha val="90000"/>
                        </a:schemeClr>
                      </a:solidFill>
                      <a:ln w="12700" cap="flat" cmpd="sng" algn="ctr">
                        <a:solidFill>
                          <a:schemeClr val="accent3"/>
                        </a:solidFill>
                        <a:round/>
                      </a:ln>
                      <a:effectLst>
                        <a:outerShdw blurRad="50800" dist="38100" dir="2700000" algn="tl" rotWithShape="0">
                          <a:schemeClr val="accent3">
                            <a:lumMod val="75000"/>
                            <a:alpha val="40000"/>
                          </a:schemeClr>
                        </a:outerShdw>
                      </a:effectLst>
                    </c:spPr>
                    <c:txPr>
                      <a:bodyPr rot="0" spcFirstLastPara="1" vertOverflow="clip" horzOverflow="clip" vert="horz" wrap="square" lIns="38100" tIns="19050" rIns="38100" bIns="19050" anchor="ctr" anchorCtr="1">
                        <a:spAutoFit/>
                      </a:bodyPr>
                      <a:lstStyle/>
                      <a:p>
                        <a:pPr>
                          <a:defRPr sz="1000" b="0" i="0" u="none" strike="noStrike" kern="1200" baseline="0">
                            <a:solidFill>
                              <a:schemeClr val="accent3"/>
                            </a:solidFill>
                            <a:effectLst/>
                            <a:latin typeface="+mn-lt"/>
                            <a:ea typeface="+mn-ea"/>
                            <a:cs typeface="+mn-cs"/>
                          </a:defRPr>
                        </a:pPr>
                        <a:endParaRPr lang="sl-SI"/>
                      </a:p>
                    </c:txPr>
                    <c:dLblPos val="inEnd"/>
                    <c:showLegendKey val="0"/>
                    <c:showVal val="0"/>
                    <c:showCatName val="1"/>
                    <c:showSerName val="0"/>
                    <c:showPercent val="0"/>
                    <c:showBubbleSize val="0"/>
                    <c:extLst>
                      <c:ext xmlns:c16="http://schemas.microsoft.com/office/drawing/2014/chart" uri="{C3380CC4-5D6E-409C-BE32-E72D297353CC}">
                        <c16:uniqueId val="{00000066-BA25-4E89-BBA2-B45177037B57}"/>
                      </c:ext>
                    </c:extLst>
                  </c:dLbl>
                  <c:dLbl>
                    <c:idx val="2"/>
                    <c:spPr>
                      <a:solidFill>
                        <a:schemeClr val="lt1">
                          <a:alpha val="90000"/>
                        </a:schemeClr>
                      </a:solidFill>
                      <a:ln w="12700" cap="flat" cmpd="sng" algn="ctr">
                        <a:solidFill>
                          <a:schemeClr val="accent1">
                            <a:lumMod val="60000"/>
                          </a:schemeClr>
                        </a:solidFill>
                        <a:round/>
                      </a:ln>
                      <a:effectLst>
                        <a:outerShdw blurRad="50800" dist="38100" dir="2700000" algn="tl" rotWithShape="0">
                          <a:schemeClr val="accent1">
                            <a:lumMod val="60000"/>
                            <a:lumMod val="75000"/>
                            <a:alpha val="40000"/>
                          </a:schemeClr>
                        </a:outerShdw>
                      </a:effectLst>
                    </c:spPr>
                    <c:txPr>
                      <a:bodyPr rot="0" spcFirstLastPara="1" vertOverflow="clip" horzOverflow="clip" vert="horz" wrap="square" lIns="38100" tIns="19050" rIns="38100" bIns="19050" anchor="ctr" anchorCtr="1">
                        <a:spAutoFit/>
                      </a:bodyPr>
                      <a:lstStyle/>
                      <a:p>
                        <a:pPr>
                          <a:defRPr sz="1000" b="0" i="0" u="none" strike="noStrike" kern="1200" baseline="0">
                            <a:solidFill>
                              <a:schemeClr val="accent1">
                                <a:lumMod val="60000"/>
                              </a:schemeClr>
                            </a:solidFill>
                            <a:effectLst/>
                            <a:latin typeface="+mn-lt"/>
                            <a:ea typeface="+mn-ea"/>
                            <a:cs typeface="+mn-cs"/>
                          </a:defRPr>
                        </a:pPr>
                        <a:endParaRPr lang="sl-SI"/>
                      </a:p>
                    </c:txPr>
                    <c:dLblPos val="inEnd"/>
                    <c:showLegendKey val="0"/>
                    <c:showVal val="0"/>
                    <c:showCatName val="1"/>
                    <c:showSerName val="0"/>
                    <c:showPercent val="0"/>
                    <c:showBubbleSize val="0"/>
                    <c:extLst>
                      <c:ext xmlns:c16="http://schemas.microsoft.com/office/drawing/2014/chart" uri="{C3380CC4-5D6E-409C-BE32-E72D297353CC}">
                        <c16:uniqueId val="{00000068-BA25-4E89-BBA2-B45177037B57}"/>
                      </c:ext>
                    </c:extLst>
                  </c:dLbl>
                  <c:dLbl>
                    <c:idx val="3"/>
                    <c:spPr>
                      <a:solidFill>
                        <a:schemeClr val="lt1">
                          <a:alpha val="90000"/>
                        </a:schemeClr>
                      </a:solidFill>
                      <a:ln w="12700" cap="flat" cmpd="sng" algn="ctr">
                        <a:solidFill>
                          <a:schemeClr val="accent2">
                            <a:lumMod val="60000"/>
                          </a:schemeClr>
                        </a:solidFill>
                        <a:round/>
                      </a:ln>
                      <a:effectLst>
                        <a:outerShdw blurRad="50800" dist="38100" dir="2700000" algn="tl" rotWithShape="0">
                          <a:schemeClr val="accent2">
                            <a:lumMod val="60000"/>
                            <a:lumMod val="75000"/>
                            <a:alpha val="40000"/>
                          </a:schemeClr>
                        </a:outerShdw>
                      </a:effectLst>
                    </c:spPr>
                    <c:txPr>
                      <a:bodyPr rot="0" spcFirstLastPara="1" vertOverflow="clip" horzOverflow="clip" vert="horz" wrap="square" lIns="38100" tIns="19050" rIns="38100" bIns="19050" anchor="ctr" anchorCtr="1">
                        <a:spAutoFit/>
                      </a:bodyPr>
                      <a:lstStyle/>
                      <a:p>
                        <a:pPr>
                          <a:defRPr sz="1000" b="0" i="0" u="none" strike="noStrike" kern="1200" baseline="0">
                            <a:solidFill>
                              <a:schemeClr val="accent2">
                                <a:lumMod val="60000"/>
                              </a:schemeClr>
                            </a:solidFill>
                            <a:effectLst/>
                            <a:latin typeface="+mn-lt"/>
                            <a:ea typeface="+mn-ea"/>
                            <a:cs typeface="+mn-cs"/>
                          </a:defRPr>
                        </a:pPr>
                        <a:endParaRPr lang="sl-SI"/>
                      </a:p>
                    </c:txPr>
                    <c:dLblPos val="inEnd"/>
                    <c:showLegendKey val="0"/>
                    <c:showVal val="0"/>
                    <c:showCatName val="1"/>
                    <c:showSerName val="0"/>
                    <c:showPercent val="0"/>
                    <c:showBubbleSize val="0"/>
                    <c:extLst>
                      <c:ext xmlns:c16="http://schemas.microsoft.com/office/drawing/2014/chart" uri="{C3380CC4-5D6E-409C-BE32-E72D297353CC}">
                        <c16:uniqueId val="{0000006A-BA25-4E89-BBA2-B45177037B57}"/>
                      </c:ext>
                    </c:extLst>
                  </c:dLbl>
                  <c:dLbl>
                    <c:idx val="4"/>
                    <c:spPr>
                      <a:solidFill>
                        <a:schemeClr val="lt1">
                          <a:alpha val="90000"/>
                        </a:schemeClr>
                      </a:solidFill>
                      <a:ln w="12700" cap="flat" cmpd="sng" algn="ctr">
                        <a:solidFill>
                          <a:schemeClr val="accent3">
                            <a:lumMod val="60000"/>
                          </a:schemeClr>
                        </a:solidFill>
                        <a:round/>
                      </a:ln>
                      <a:effectLst>
                        <a:outerShdw blurRad="50800" dist="38100" dir="2700000" algn="tl" rotWithShape="0">
                          <a:schemeClr val="accent3">
                            <a:lumMod val="60000"/>
                            <a:lumMod val="75000"/>
                            <a:alpha val="40000"/>
                          </a:schemeClr>
                        </a:outerShdw>
                      </a:effectLst>
                    </c:spPr>
                    <c:txPr>
                      <a:bodyPr rot="0" spcFirstLastPara="1" vertOverflow="clip" horzOverflow="clip" vert="horz" wrap="square" lIns="38100" tIns="19050" rIns="38100" bIns="19050" anchor="ctr" anchorCtr="1">
                        <a:spAutoFit/>
                      </a:bodyPr>
                      <a:lstStyle/>
                      <a:p>
                        <a:pPr>
                          <a:defRPr sz="1000" b="0" i="0" u="none" strike="noStrike" kern="1200" baseline="0">
                            <a:solidFill>
                              <a:schemeClr val="accent3">
                                <a:lumMod val="60000"/>
                              </a:schemeClr>
                            </a:solidFill>
                            <a:effectLst/>
                            <a:latin typeface="+mn-lt"/>
                            <a:ea typeface="+mn-ea"/>
                            <a:cs typeface="+mn-cs"/>
                          </a:defRPr>
                        </a:pPr>
                        <a:endParaRPr lang="sl-SI"/>
                      </a:p>
                    </c:txPr>
                    <c:dLblPos val="inEnd"/>
                    <c:showLegendKey val="0"/>
                    <c:showVal val="0"/>
                    <c:showCatName val="1"/>
                    <c:showSerName val="0"/>
                    <c:showPercent val="0"/>
                    <c:showBubbleSize val="0"/>
                    <c:extLst>
                      <c:ext xmlns:c16="http://schemas.microsoft.com/office/drawing/2014/chart" uri="{C3380CC4-5D6E-409C-BE32-E72D297353CC}">
                        <c16:uniqueId val="{0000006C-BA25-4E89-BBA2-B45177037B57}"/>
                      </c:ext>
                    </c:extLst>
                  </c:dLbl>
                  <c:spPr>
                    <a:solidFill>
                      <a:sysClr val="window" lastClr="FFFFFF">
                        <a:alpha val="90000"/>
                      </a:sysClr>
                    </a:solidFill>
                    <a:ln w="12700" cap="flat" cmpd="sng" algn="ctr">
                      <a:solidFill>
                        <a:srgbClr val="A5A5A5">
                          <a:lumMod val="60000"/>
                        </a:srgbClr>
                      </a:solidFill>
                      <a:round/>
                    </a:ln>
                    <a:effectLst>
                      <a:outerShdw blurRad="50800" dist="38100" dir="2700000" algn="tl" rotWithShape="0">
                        <a:srgbClr val="A5A5A5">
                          <a:lumMod val="60000"/>
                          <a:lumMod val="75000"/>
                          <a:alpha val="40000"/>
                        </a:srgbClr>
                      </a:outerShdw>
                    </a:effectLst>
                  </c:spPr>
                  <c:dLblPos val="inEnd"/>
                  <c:showLegendKey val="0"/>
                  <c:showVal val="0"/>
                  <c:showCatName val="1"/>
                  <c:showSerName val="0"/>
                  <c:showPercent val="0"/>
                  <c:showBubbleSize val="0"/>
                  <c:showLeaderLines val="1"/>
                  <c:leaderLines>
                    <c:spPr>
                      <a:ln w="9525">
                        <a:solidFill>
                          <a:schemeClr val="tx1">
                            <a:lumMod val="35000"/>
                            <a:lumOff val="65000"/>
                          </a:schemeClr>
                        </a:solidFill>
                      </a:ln>
                      <a:effectLst/>
                    </c:spPr>
                  </c:leaderLines>
                  <c:extLst xmlns:c15="http://schemas.microsoft.com/office/drawing/2012/chart">
                    <c:ext xmlns:c15="http://schemas.microsoft.com/office/drawing/2012/chart" uri="{CE6537A1-D6FC-4f65-9D91-7224C49458BB}"/>
                  </c:extLst>
                </c:dLbls>
                <c:cat>
                  <c:strRef>
                    <c:extLst xmlns:c15="http://schemas.microsoft.com/office/drawing/2012/chart">
                      <c:ext xmlns:c15="http://schemas.microsoft.com/office/drawing/2012/chart" uri="{02D57815-91ED-43cb-92C2-25804820EDAC}">
                        <c15:formulaRef>
                          <c15:sqref>[podatki_analiza_4.1_4.2_18.11.2022.xlsx]vrtilna!$I$7:$U$7</c15:sqref>
                        </c15:formulaRef>
                      </c:ext>
                    </c:extLst>
                    <c:strCache>
                      <c:ptCount val="5"/>
                      <c:pt idx="0">
                        <c:v>ODDANIH VLOG</c:v>
                      </c:pt>
                      <c:pt idx="1">
                        <c:v>oddobrenih vlog</c:v>
                      </c:pt>
                      <c:pt idx="2">
                        <c:v>neodobrenih v OMD</c:v>
                      </c:pt>
                      <c:pt idx="3">
                        <c:v>neodobrenih izven OMD</c:v>
                      </c:pt>
                      <c:pt idx="4">
                        <c:v>neodobrena sredstva</c:v>
                      </c:pt>
                    </c:strCache>
                  </c:strRef>
                </c:cat>
                <c:val>
                  <c:numRef>
                    <c:extLst xmlns:c15="http://schemas.microsoft.com/office/drawing/2012/chart">
                      <c:ext xmlns:c15="http://schemas.microsoft.com/office/drawing/2012/chart" uri="{02D57815-91ED-43cb-92C2-25804820EDAC}">
                        <c15:formulaRef>
                          <c15:sqref>[podatki_analiza_4.1_4.2_18.11.2022.xlsx]vrtilna!$I$16:$U$16</c15:sqref>
                        </c15:formulaRef>
                      </c:ext>
                    </c:extLst>
                    <c:numCache>
                      <c:formatCode>General</c:formatCode>
                      <c:ptCount val="5"/>
                      <c:pt idx="0">
                        <c:v>161</c:v>
                      </c:pt>
                      <c:pt idx="1">
                        <c:v>78</c:v>
                      </c:pt>
                      <c:pt idx="2">
                        <c:v>81</c:v>
                      </c:pt>
                      <c:pt idx="3">
                        <c:v>2</c:v>
                      </c:pt>
                      <c:pt idx="4" formatCode="_(* #,##0.00_);_(* \(#,##0.00\);_(* &quot;-&quot;??_);_(@_)">
                        <c:v>3526799.959999999</c:v>
                      </c:pt>
                    </c:numCache>
                  </c:numRef>
                </c:val>
                <c:extLst xmlns:c15="http://schemas.microsoft.com/office/drawing/2012/chart">
                  <c:ext xmlns:c16="http://schemas.microsoft.com/office/drawing/2014/chart" uri="{C3380CC4-5D6E-409C-BE32-E72D297353CC}">
                    <c16:uniqueId val="{0000006D-BA25-4E89-BBA2-B45177037B57}"/>
                  </c:ext>
                </c:extLst>
              </c15:ser>
            </c15:filteredPieSeries>
            <c15:filteredPieSeries>
              <c15:ser>
                <c:idx val="9"/>
                <c:order val="9"/>
                <c:tx>
                  <c:strRef>
                    <c:extLst xmlns:c15="http://schemas.microsoft.com/office/drawing/2012/chart">
                      <c:ext xmlns:c15="http://schemas.microsoft.com/office/drawing/2012/chart" uri="{02D57815-91ED-43cb-92C2-25804820EDAC}">
                        <c15:formulaRef>
                          <c15:sqref>[podatki_analiza_4.1_4.2_18.11.2022.xlsx]vrtilna!$H$17</c15:sqref>
                        </c15:formulaRef>
                      </c:ext>
                    </c:extLst>
                    <c:strCache>
                      <c:ptCount val="1"/>
                      <c:pt idx="0">
                        <c:v>JV SLOVENIJA</c:v>
                      </c:pt>
                    </c:strCache>
                  </c:strRef>
                </c:tx>
                <c:dPt>
                  <c:idx val="0"/>
                  <c:bubble3D val="0"/>
                  <c:spPr>
                    <a:solidFill>
                      <a:schemeClr val="accent1">
                        <a:alpha val="90000"/>
                      </a:schemeClr>
                    </a:solidFill>
                    <a:ln w="19050">
                      <a:solidFill>
                        <a:schemeClr val="accent1">
                          <a:lumMod val="75000"/>
                        </a:schemeClr>
                      </a:solidFill>
                    </a:ln>
                    <a:effectLst>
                      <a:innerShdw blurRad="114300">
                        <a:schemeClr val="accent1">
                          <a:lumMod val="75000"/>
                        </a:schemeClr>
                      </a:innerShdw>
                    </a:effectLst>
                    <a:scene3d>
                      <a:camera prst="orthographicFront"/>
                      <a:lightRig rig="threePt" dir="t"/>
                    </a:scene3d>
                    <a:sp3d contourW="19050" prstMaterial="flat">
                      <a:contourClr>
                        <a:schemeClr val="accent1">
                          <a:lumMod val="75000"/>
                        </a:schemeClr>
                      </a:contourClr>
                    </a:sp3d>
                  </c:spPr>
                  <c:extLst xmlns:c15="http://schemas.microsoft.com/office/drawing/2012/chart">
                    <c:ext xmlns:c16="http://schemas.microsoft.com/office/drawing/2014/chart" uri="{C3380CC4-5D6E-409C-BE32-E72D297353CC}">
                      <c16:uniqueId val="{0000006F-BA25-4E89-BBA2-B45177037B57}"/>
                    </c:ext>
                  </c:extLst>
                </c:dPt>
                <c:dPt>
                  <c:idx val="1"/>
                  <c:bubble3D val="0"/>
                  <c:spPr>
                    <a:solidFill>
                      <a:schemeClr val="accent2">
                        <a:alpha val="90000"/>
                      </a:schemeClr>
                    </a:solidFill>
                    <a:ln w="19050">
                      <a:solidFill>
                        <a:schemeClr val="accent2">
                          <a:lumMod val="75000"/>
                        </a:schemeClr>
                      </a:solidFill>
                    </a:ln>
                    <a:effectLst>
                      <a:innerShdw blurRad="114300">
                        <a:schemeClr val="accent2">
                          <a:lumMod val="75000"/>
                        </a:schemeClr>
                      </a:innerShdw>
                    </a:effectLst>
                    <a:scene3d>
                      <a:camera prst="orthographicFront"/>
                      <a:lightRig rig="threePt" dir="t"/>
                    </a:scene3d>
                    <a:sp3d contourW="19050" prstMaterial="flat">
                      <a:contourClr>
                        <a:schemeClr val="accent2">
                          <a:lumMod val="75000"/>
                        </a:schemeClr>
                      </a:contourClr>
                    </a:sp3d>
                  </c:spPr>
                  <c:extLst xmlns:c15="http://schemas.microsoft.com/office/drawing/2012/chart">
                    <c:ext xmlns:c16="http://schemas.microsoft.com/office/drawing/2014/chart" uri="{C3380CC4-5D6E-409C-BE32-E72D297353CC}">
                      <c16:uniqueId val="{00000071-BA25-4E89-BBA2-B45177037B57}"/>
                    </c:ext>
                  </c:extLst>
                </c:dPt>
                <c:dPt>
                  <c:idx val="2"/>
                  <c:bubble3D val="0"/>
                  <c:spPr>
                    <a:solidFill>
                      <a:schemeClr val="accent3">
                        <a:alpha val="90000"/>
                      </a:schemeClr>
                    </a:solidFill>
                    <a:ln w="19050">
                      <a:solidFill>
                        <a:schemeClr val="accent3">
                          <a:lumMod val="75000"/>
                        </a:schemeClr>
                      </a:solidFill>
                    </a:ln>
                    <a:effectLst>
                      <a:innerShdw blurRad="114300">
                        <a:schemeClr val="accent3">
                          <a:lumMod val="75000"/>
                        </a:schemeClr>
                      </a:innerShdw>
                    </a:effectLst>
                    <a:scene3d>
                      <a:camera prst="orthographicFront"/>
                      <a:lightRig rig="threePt" dir="t"/>
                    </a:scene3d>
                    <a:sp3d contourW="19050" prstMaterial="flat">
                      <a:contourClr>
                        <a:schemeClr val="accent3">
                          <a:lumMod val="75000"/>
                        </a:schemeClr>
                      </a:contourClr>
                    </a:sp3d>
                  </c:spPr>
                  <c:extLst xmlns:c15="http://schemas.microsoft.com/office/drawing/2012/chart">
                    <c:ext xmlns:c16="http://schemas.microsoft.com/office/drawing/2014/chart" uri="{C3380CC4-5D6E-409C-BE32-E72D297353CC}">
                      <c16:uniqueId val="{00000073-BA25-4E89-BBA2-B45177037B57}"/>
                    </c:ext>
                  </c:extLst>
                </c:dPt>
                <c:dPt>
                  <c:idx val="3"/>
                  <c:bubble3D val="0"/>
                  <c:spPr>
                    <a:solidFill>
                      <a:schemeClr val="accent4">
                        <a:alpha val="90000"/>
                      </a:schemeClr>
                    </a:solidFill>
                    <a:ln w="19050">
                      <a:solidFill>
                        <a:schemeClr val="accent4">
                          <a:lumMod val="75000"/>
                        </a:schemeClr>
                      </a:solidFill>
                    </a:ln>
                    <a:effectLst>
                      <a:innerShdw blurRad="114300">
                        <a:schemeClr val="accent4">
                          <a:lumMod val="75000"/>
                        </a:schemeClr>
                      </a:innerShdw>
                    </a:effectLst>
                    <a:scene3d>
                      <a:camera prst="orthographicFront"/>
                      <a:lightRig rig="threePt" dir="t"/>
                    </a:scene3d>
                    <a:sp3d contourW="19050" prstMaterial="flat">
                      <a:contourClr>
                        <a:schemeClr val="accent4">
                          <a:lumMod val="75000"/>
                        </a:schemeClr>
                      </a:contourClr>
                    </a:sp3d>
                  </c:spPr>
                  <c:extLst xmlns:c15="http://schemas.microsoft.com/office/drawing/2012/chart">
                    <c:ext xmlns:c16="http://schemas.microsoft.com/office/drawing/2014/chart" uri="{C3380CC4-5D6E-409C-BE32-E72D297353CC}">
                      <c16:uniqueId val="{00000075-BA25-4E89-BBA2-B45177037B57}"/>
                    </c:ext>
                  </c:extLst>
                </c:dPt>
                <c:dPt>
                  <c:idx val="4"/>
                  <c:bubble3D val="0"/>
                  <c:spPr>
                    <a:solidFill>
                      <a:schemeClr val="accent5">
                        <a:alpha val="90000"/>
                      </a:schemeClr>
                    </a:solidFill>
                    <a:ln w="19050">
                      <a:solidFill>
                        <a:schemeClr val="accent5">
                          <a:lumMod val="75000"/>
                        </a:schemeClr>
                      </a:solidFill>
                    </a:ln>
                    <a:effectLst>
                      <a:innerShdw blurRad="114300">
                        <a:schemeClr val="accent5">
                          <a:lumMod val="75000"/>
                        </a:schemeClr>
                      </a:innerShdw>
                    </a:effectLst>
                    <a:scene3d>
                      <a:camera prst="orthographicFront"/>
                      <a:lightRig rig="threePt" dir="t"/>
                    </a:scene3d>
                    <a:sp3d contourW="19050" prstMaterial="flat">
                      <a:contourClr>
                        <a:schemeClr val="accent5">
                          <a:lumMod val="75000"/>
                        </a:schemeClr>
                      </a:contourClr>
                    </a:sp3d>
                  </c:spPr>
                  <c:extLst xmlns:c15="http://schemas.microsoft.com/office/drawing/2012/chart">
                    <c:ext xmlns:c16="http://schemas.microsoft.com/office/drawing/2014/chart" uri="{C3380CC4-5D6E-409C-BE32-E72D297353CC}">
                      <c16:uniqueId val="{00000077-BA25-4E89-BBA2-B45177037B57}"/>
                    </c:ext>
                  </c:extLst>
                </c:dPt>
                <c:dLbls>
                  <c:dLbl>
                    <c:idx val="0"/>
                    <c:spPr>
                      <a:solidFill>
                        <a:schemeClr val="lt1">
                          <a:alpha val="90000"/>
                        </a:schemeClr>
                      </a:solidFill>
                      <a:ln w="12700" cap="flat" cmpd="sng" algn="ctr">
                        <a:solidFill>
                          <a:schemeClr val="accent1"/>
                        </a:solidFill>
                        <a:round/>
                      </a:ln>
                      <a:effectLst>
                        <a:outerShdw blurRad="50800" dist="38100" dir="2700000" algn="tl" rotWithShape="0">
                          <a:schemeClr val="accent1">
                            <a:lumMod val="75000"/>
                            <a:alpha val="40000"/>
                          </a:schemeClr>
                        </a:outerShdw>
                      </a:effectLst>
                    </c:spPr>
                    <c:txPr>
                      <a:bodyPr rot="0" spcFirstLastPara="1" vertOverflow="clip" horzOverflow="clip" vert="horz" wrap="square" lIns="38100" tIns="19050" rIns="38100" bIns="19050" anchor="ctr" anchorCtr="1">
                        <a:spAutoFit/>
                      </a:bodyPr>
                      <a:lstStyle/>
                      <a:p>
                        <a:pPr>
                          <a:defRPr sz="1000" b="0" i="0" u="none" strike="noStrike" kern="1200" baseline="0">
                            <a:solidFill>
                              <a:schemeClr val="accent1"/>
                            </a:solidFill>
                            <a:effectLst/>
                            <a:latin typeface="+mn-lt"/>
                            <a:ea typeface="+mn-ea"/>
                            <a:cs typeface="+mn-cs"/>
                          </a:defRPr>
                        </a:pPr>
                        <a:endParaRPr lang="sl-SI"/>
                      </a:p>
                    </c:txPr>
                    <c:dLblPos val="inEnd"/>
                    <c:showLegendKey val="0"/>
                    <c:showVal val="0"/>
                    <c:showCatName val="1"/>
                    <c:showSerName val="0"/>
                    <c:showPercent val="0"/>
                    <c:showBubbleSize val="0"/>
                    <c:extLst>
                      <c:ext xmlns:c16="http://schemas.microsoft.com/office/drawing/2014/chart" uri="{C3380CC4-5D6E-409C-BE32-E72D297353CC}">
                        <c16:uniqueId val="{0000006F-BA25-4E89-BBA2-B45177037B57}"/>
                      </c:ext>
                    </c:extLst>
                  </c:dLbl>
                  <c:dLbl>
                    <c:idx val="1"/>
                    <c:spPr>
                      <a:solidFill>
                        <a:schemeClr val="lt1">
                          <a:alpha val="90000"/>
                        </a:schemeClr>
                      </a:solidFill>
                      <a:ln w="12700" cap="flat" cmpd="sng" algn="ctr">
                        <a:solidFill>
                          <a:schemeClr val="accent3"/>
                        </a:solidFill>
                        <a:round/>
                      </a:ln>
                      <a:effectLst>
                        <a:outerShdw blurRad="50800" dist="38100" dir="2700000" algn="tl" rotWithShape="0">
                          <a:schemeClr val="accent3">
                            <a:lumMod val="75000"/>
                            <a:alpha val="40000"/>
                          </a:schemeClr>
                        </a:outerShdw>
                      </a:effectLst>
                    </c:spPr>
                    <c:txPr>
                      <a:bodyPr rot="0" spcFirstLastPara="1" vertOverflow="clip" horzOverflow="clip" vert="horz" wrap="square" lIns="38100" tIns="19050" rIns="38100" bIns="19050" anchor="ctr" anchorCtr="1">
                        <a:spAutoFit/>
                      </a:bodyPr>
                      <a:lstStyle/>
                      <a:p>
                        <a:pPr>
                          <a:defRPr sz="1000" b="0" i="0" u="none" strike="noStrike" kern="1200" baseline="0">
                            <a:solidFill>
                              <a:schemeClr val="accent3"/>
                            </a:solidFill>
                            <a:effectLst/>
                            <a:latin typeface="+mn-lt"/>
                            <a:ea typeface="+mn-ea"/>
                            <a:cs typeface="+mn-cs"/>
                          </a:defRPr>
                        </a:pPr>
                        <a:endParaRPr lang="sl-SI"/>
                      </a:p>
                    </c:txPr>
                    <c:dLblPos val="inEnd"/>
                    <c:showLegendKey val="0"/>
                    <c:showVal val="0"/>
                    <c:showCatName val="1"/>
                    <c:showSerName val="0"/>
                    <c:showPercent val="0"/>
                    <c:showBubbleSize val="0"/>
                    <c:extLst>
                      <c:ext xmlns:c16="http://schemas.microsoft.com/office/drawing/2014/chart" uri="{C3380CC4-5D6E-409C-BE32-E72D297353CC}">
                        <c16:uniqueId val="{00000071-BA25-4E89-BBA2-B45177037B57}"/>
                      </c:ext>
                    </c:extLst>
                  </c:dLbl>
                  <c:dLbl>
                    <c:idx val="2"/>
                    <c:spPr>
                      <a:solidFill>
                        <a:schemeClr val="lt1">
                          <a:alpha val="90000"/>
                        </a:schemeClr>
                      </a:solidFill>
                      <a:ln w="12700" cap="flat" cmpd="sng" algn="ctr">
                        <a:solidFill>
                          <a:schemeClr val="accent1">
                            <a:lumMod val="60000"/>
                          </a:schemeClr>
                        </a:solidFill>
                        <a:round/>
                      </a:ln>
                      <a:effectLst>
                        <a:outerShdw blurRad="50800" dist="38100" dir="2700000" algn="tl" rotWithShape="0">
                          <a:schemeClr val="accent1">
                            <a:lumMod val="60000"/>
                            <a:lumMod val="75000"/>
                            <a:alpha val="40000"/>
                          </a:schemeClr>
                        </a:outerShdw>
                      </a:effectLst>
                    </c:spPr>
                    <c:txPr>
                      <a:bodyPr rot="0" spcFirstLastPara="1" vertOverflow="clip" horzOverflow="clip" vert="horz" wrap="square" lIns="38100" tIns="19050" rIns="38100" bIns="19050" anchor="ctr" anchorCtr="1">
                        <a:spAutoFit/>
                      </a:bodyPr>
                      <a:lstStyle/>
                      <a:p>
                        <a:pPr>
                          <a:defRPr sz="1000" b="0" i="0" u="none" strike="noStrike" kern="1200" baseline="0">
                            <a:solidFill>
                              <a:schemeClr val="accent1">
                                <a:lumMod val="60000"/>
                              </a:schemeClr>
                            </a:solidFill>
                            <a:effectLst/>
                            <a:latin typeface="+mn-lt"/>
                            <a:ea typeface="+mn-ea"/>
                            <a:cs typeface="+mn-cs"/>
                          </a:defRPr>
                        </a:pPr>
                        <a:endParaRPr lang="sl-SI"/>
                      </a:p>
                    </c:txPr>
                    <c:dLblPos val="inEnd"/>
                    <c:showLegendKey val="0"/>
                    <c:showVal val="0"/>
                    <c:showCatName val="1"/>
                    <c:showSerName val="0"/>
                    <c:showPercent val="0"/>
                    <c:showBubbleSize val="0"/>
                    <c:extLst>
                      <c:ext xmlns:c16="http://schemas.microsoft.com/office/drawing/2014/chart" uri="{C3380CC4-5D6E-409C-BE32-E72D297353CC}">
                        <c16:uniqueId val="{00000073-BA25-4E89-BBA2-B45177037B57}"/>
                      </c:ext>
                    </c:extLst>
                  </c:dLbl>
                  <c:dLbl>
                    <c:idx val="3"/>
                    <c:spPr>
                      <a:solidFill>
                        <a:schemeClr val="lt1">
                          <a:alpha val="90000"/>
                        </a:schemeClr>
                      </a:solidFill>
                      <a:ln w="12700" cap="flat" cmpd="sng" algn="ctr">
                        <a:solidFill>
                          <a:schemeClr val="accent2">
                            <a:lumMod val="60000"/>
                          </a:schemeClr>
                        </a:solidFill>
                        <a:round/>
                      </a:ln>
                      <a:effectLst>
                        <a:outerShdw blurRad="50800" dist="38100" dir="2700000" algn="tl" rotWithShape="0">
                          <a:schemeClr val="accent2">
                            <a:lumMod val="60000"/>
                            <a:lumMod val="75000"/>
                            <a:alpha val="40000"/>
                          </a:schemeClr>
                        </a:outerShdw>
                      </a:effectLst>
                    </c:spPr>
                    <c:txPr>
                      <a:bodyPr rot="0" spcFirstLastPara="1" vertOverflow="clip" horzOverflow="clip" vert="horz" wrap="square" lIns="38100" tIns="19050" rIns="38100" bIns="19050" anchor="ctr" anchorCtr="1">
                        <a:spAutoFit/>
                      </a:bodyPr>
                      <a:lstStyle/>
                      <a:p>
                        <a:pPr>
                          <a:defRPr sz="1000" b="0" i="0" u="none" strike="noStrike" kern="1200" baseline="0">
                            <a:solidFill>
                              <a:schemeClr val="accent2">
                                <a:lumMod val="60000"/>
                              </a:schemeClr>
                            </a:solidFill>
                            <a:effectLst/>
                            <a:latin typeface="+mn-lt"/>
                            <a:ea typeface="+mn-ea"/>
                            <a:cs typeface="+mn-cs"/>
                          </a:defRPr>
                        </a:pPr>
                        <a:endParaRPr lang="sl-SI"/>
                      </a:p>
                    </c:txPr>
                    <c:dLblPos val="inEnd"/>
                    <c:showLegendKey val="0"/>
                    <c:showVal val="0"/>
                    <c:showCatName val="1"/>
                    <c:showSerName val="0"/>
                    <c:showPercent val="0"/>
                    <c:showBubbleSize val="0"/>
                    <c:extLst>
                      <c:ext xmlns:c16="http://schemas.microsoft.com/office/drawing/2014/chart" uri="{C3380CC4-5D6E-409C-BE32-E72D297353CC}">
                        <c16:uniqueId val="{00000075-BA25-4E89-BBA2-B45177037B57}"/>
                      </c:ext>
                    </c:extLst>
                  </c:dLbl>
                  <c:dLbl>
                    <c:idx val="4"/>
                    <c:spPr>
                      <a:solidFill>
                        <a:schemeClr val="lt1">
                          <a:alpha val="90000"/>
                        </a:schemeClr>
                      </a:solidFill>
                      <a:ln w="12700" cap="flat" cmpd="sng" algn="ctr">
                        <a:solidFill>
                          <a:schemeClr val="accent3">
                            <a:lumMod val="60000"/>
                          </a:schemeClr>
                        </a:solidFill>
                        <a:round/>
                      </a:ln>
                      <a:effectLst>
                        <a:outerShdw blurRad="50800" dist="38100" dir="2700000" algn="tl" rotWithShape="0">
                          <a:schemeClr val="accent3">
                            <a:lumMod val="60000"/>
                            <a:lumMod val="75000"/>
                            <a:alpha val="40000"/>
                          </a:schemeClr>
                        </a:outerShdw>
                      </a:effectLst>
                    </c:spPr>
                    <c:txPr>
                      <a:bodyPr rot="0" spcFirstLastPara="1" vertOverflow="clip" horzOverflow="clip" vert="horz" wrap="square" lIns="38100" tIns="19050" rIns="38100" bIns="19050" anchor="ctr" anchorCtr="1">
                        <a:spAutoFit/>
                      </a:bodyPr>
                      <a:lstStyle/>
                      <a:p>
                        <a:pPr>
                          <a:defRPr sz="1000" b="0" i="0" u="none" strike="noStrike" kern="1200" baseline="0">
                            <a:solidFill>
                              <a:schemeClr val="accent3">
                                <a:lumMod val="60000"/>
                              </a:schemeClr>
                            </a:solidFill>
                            <a:effectLst/>
                            <a:latin typeface="+mn-lt"/>
                            <a:ea typeface="+mn-ea"/>
                            <a:cs typeface="+mn-cs"/>
                          </a:defRPr>
                        </a:pPr>
                        <a:endParaRPr lang="sl-SI"/>
                      </a:p>
                    </c:txPr>
                    <c:dLblPos val="inEnd"/>
                    <c:showLegendKey val="0"/>
                    <c:showVal val="0"/>
                    <c:showCatName val="1"/>
                    <c:showSerName val="0"/>
                    <c:showPercent val="0"/>
                    <c:showBubbleSize val="0"/>
                    <c:extLst>
                      <c:ext xmlns:c16="http://schemas.microsoft.com/office/drawing/2014/chart" uri="{C3380CC4-5D6E-409C-BE32-E72D297353CC}">
                        <c16:uniqueId val="{00000077-BA25-4E89-BBA2-B45177037B57}"/>
                      </c:ext>
                    </c:extLst>
                  </c:dLbl>
                  <c:spPr>
                    <a:solidFill>
                      <a:sysClr val="window" lastClr="FFFFFF">
                        <a:alpha val="90000"/>
                      </a:sysClr>
                    </a:solidFill>
                    <a:ln w="12700" cap="flat" cmpd="sng" algn="ctr">
                      <a:solidFill>
                        <a:srgbClr val="FFC000">
                          <a:lumMod val="60000"/>
                        </a:srgbClr>
                      </a:solidFill>
                      <a:round/>
                    </a:ln>
                    <a:effectLst>
                      <a:outerShdw blurRad="50800" dist="38100" dir="2700000" algn="tl" rotWithShape="0">
                        <a:srgbClr val="FFC000">
                          <a:lumMod val="60000"/>
                          <a:lumMod val="75000"/>
                          <a:alpha val="40000"/>
                        </a:srgbClr>
                      </a:outerShdw>
                    </a:effectLst>
                  </c:spPr>
                  <c:dLblPos val="inEnd"/>
                  <c:showLegendKey val="0"/>
                  <c:showVal val="0"/>
                  <c:showCatName val="1"/>
                  <c:showSerName val="0"/>
                  <c:showPercent val="0"/>
                  <c:showBubbleSize val="0"/>
                  <c:showLeaderLines val="1"/>
                  <c:leaderLines>
                    <c:spPr>
                      <a:ln w="9525">
                        <a:solidFill>
                          <a:schemeClr val="tx1">
                            <a:lumMod val="35000"/>
                            <a:lumOff val="65000"/>
                          </a:schemeClr>
                        </a:solidFill>
                      </a:ln>
                      <a:effectLst/>
                    </c:spPr>
                  </c:leaderLines>
                  <c:extLst xmlns:c15="http://schemas.microsoft.com/office/drawing/2012/chart">
                    <c:ext xmlns:c15="http://schemas.microsoft.com/office/drawing/2012/chart" uri="{CE6537A1-D6FC-4f65-9D91-7224C49458BB}"/>
                  </c:extLst>
                </c:dLbls>
                <c:cat>
                  <c:strRef>
                    <c:extLst xmlns:c15="http://schemas.microsoft.com/office/drawing/2012/chart">
                      <c:ext xmlns:c15="http://schemas.microsoft.com/office/drawing/2012/chart" uri="{02D57815-91ED-43cb-92C2-25804820EDAC}">
                        <c15:formulaRef>
                          <c15:sqref>[podatki_analiza_4.1_4.2_18.11.2022.xlsx]vrtilna!$I$7:$U$7</c15:sqref>
                        </c15:formulaRef>
                      </c:ext>
                    </c:extLst>
                    <c:strCache>
                      <c:ptCount val="5"/>
                      <c:pt idx="0">
                        <c:v>ODDANIH VLOG</c:v>
                      </c:pt>
                      <c:pt idx="1">
                        <c:v>oddobrenih vlog</c:v>
                      </c:pt>
                      <c:pt idx="2">
                        <c:v>neodobrenih v OMD</c:v>
                      </c:pt>
                      <c:pt idx="3">
                        <c:v>neodobrenih izven OMD</c:v>
                      </c:pt>
                      <c:pt idx="4">
                        <c:v>neodobrena sredstva</c:v>
                      </c:pt>
                    </c:strCache>
                  </c:strRef>
                </c:cat>
                <c:val>
                  <c:numRef>
                    <c:extLst xmlns:c15="http://schemas.microsoft.com/office/drawing/2012/chart">
                      <c:ext xmlns:c15="http://schemas.microsoft.com/office/drawing/2012/chart" uri="{02D57815-91ED-43cb-92C2-25804820EDAC}">
                        <c15:formulaRef>
                          <c15:sqref>[podatki_analiza_4.1_4.2_18.11.2022.xlsx]vrtilna!$I$17:$U$17</c15:sqref>
                        </c15:formulaRef>
                      </c:ext>
                    </c:extLst>
                    <c:numCache>
                      <c:formatCode>General</c:formatCode>
                      <c:ptCount val="5"/>
                      <c:pt idx="0">
                        <c:v>236</c:v>
                      </c:pt>
                      <c:pt idx="1">
                        <c:v>146</c:v>
                      </c:pt>
                      <c:pt idx="2">
                        <c:v>84</c:v>
                      </c:pt>
                      <c:pt idx="3">
                        <c:v>6</c:v>
                      </c:pt>
                      <c:pt idx="4" formatCode="_(* #,##0.00_);_(* \(#,##0.00\);_(* &quot;-&quot;??_);_(@_)">
                        <c:v>7351509.5100000007</c:v>
                      </c:pt>
                    </c:numCache>
                  </c:numRef>
                </c:val>
                <c:extLst xmlns:c15="http://schemas.microsoft.com/office/drawing/2012/chart">
                  <c:ext xmlns:c16="http://schemas.microsoft.com/office/drawing/2014/chart" uri="{C3380CC4-5D6E-409C-BE32-E72D297353CC}">
                    <c16:uniqueId val="{00000078-BA25-4E89-BBA2-B45177037B57}"/>
                  </c:ext>
                </c:extLst>
              </c15:ser>
            </c15:filteredPieSeries>
            <c15:filteredPieSeries>
              <c15:ser>
                <c:idx val="10"/>
                <c:order val="10"/>
                <c:tx>
                  <c:strRef>
                    <c:extLst xmlns:c15="http://schemas.microsoft.com/office/drawing/2012/chart">
                      <c:ext xmlns:c15="http://schemas.microsoft.com/office/drawing/2012/chart" uri="{02D57815-91ED-43cb-92C2-25804820EDAC}">
                        <c15:formulaRef>
                          <c15:sqref>[podatki_analiza_4.1_4.2_18.11.2022.xlsx]vrtilna!$H$18</c15:sqref>
                        </c15:formulaRef>
                      </c:ext>
                    </c:extLst>
                    <c:strCache>
                      <c:ptCount val="1"/>
                      <c:pt idx="0">
                        <c:v>KOROŠKA</c:v>
                      </c:pt>
                    </c:strCache>
                  </c:strRef>
                </c:tx>
                <c:dPt>
                  <c:idx val="0"/>
                  <c:bubble3D val="0"/>
                  <c:spPr>
                    <a:solidFill>
                      <a:schemeClr val="accent1">
                        <a:alpha val="90000"/>
                      </a:schemeClr>
                    </a:solidFill>
                    <a:ln w="19050">
                      <a:solidFill>
                        <a:schemeClr val="accent1">
                          <a:lumMod val="75000"/>
                        </a:schemeClr>
                      </a:solidFill>
                    </a:ln>
                    <a:effectLst>
                      <a:innerShdw blurRad="114300">
                        <a:schemeClr val="accent1">
                          <a:lumMod val="75000"/>
                        </a:schemeClr>
                      </a:innerShdw>
                    </a:effectLst>
                    <a:scene3d>
                      <a:camera prst="orthographicFront"/>
                      <a:lightRig rig="threePt" dir="t"/>
                    </a:scene3d>
                    <a:sp3d contourW="19050" prstMaterial="flat">
                      <a:contourClr>
                        <a:schemeClr val="accent1">
                          <a:lumMod val="75000"/>
                        </a:schemeClr>
                      </a:contourClr>
                    </a:sp3d>
                  </c:spPr>
                  <c:extLst xmlns:c15="http://schemas.microsoft.com/office/drawing/2012/chart">
                    <c:ext xmlns:c16="http://schemas.microsoft.com/office/drawing/2014/chart" uri="{C3380CC4-5D6E-409C-BE32-E72D297353CC}">
                      <c16:uniqueId val="{0000007A-BA25-4E89-BBA2-B45177037B57}"/>
                    </c:ext>
                  </c:extLst>
                </c:dPt>
                <c:dPt>
                  <c:idx val="1"/>
                  <c:bubble3D val="0"/>
                  <c:spPr>
                    <a:solidFill>
                      <a:schemeClr val="accent2">
                        <a:alpha val="90000"/>
                      </a:schemeClr>
                    </a:solidFill>
                    <a:ln w="19050">
                      <a:solidFill>
                        <a:schemeClr val="accent2">
                          <a:lumMod val="75000"/>
                        </a:schemeClr>
                      </a:solidFill>
                    </a:ln>
                    <a:effectLst>
                      <a:innerShdw blurRad="114300">
                        <a:schemeClr val="accent2">
                          <a:lumMod val="75000"/>
                        </a:schemeClr>
                      </a:innerShdw>
                    </a:effectLst>
                    <a:scene3d>
                      <a:camera prst="orthographicFront"/>
                      <a:lightRig rig="threePt" dir="t"/>
                    </a:scene3d>
                    <a:sp3d contourW="19050" prstMaterial="flat">
                      <a:contourClr>
                        <a:schemeClr val="accent2">
                          <a:lumMod val="75000"/>
                        </a:schemeClr>
                      </a:contourClr>
                    </a:sp3d>
                  </c:spPr>
                  <c:extLst xmlns:c15="http://schemas.microsoft.com/office/drawing/2012/chart">
                    <c:ext xmlns:c16="http://schemas.microsoft.com/office/drawing/2014/chart" uri="{C3380CC4-5D6E-409C-BE32-E72D297353CC}">
                      <c16:uniqueId val="{0000007C-BA25-4E89-BBA2-B45177037B57}"/>
                    </c:ext>
                  </c:extLst>
                </c:dPt>
                <c:dPt>
                  <c:idx val="2"/>
                  <c:bubble3D val="0"/>
                  <c:spPr>
                    <a:solidFill>
                      <a:schemeClr val="accent3">
                        <a:alpha val="90000"/>
                      </a:schemeClr>
                    </a:solidFill>
                    <a:ln w="19050">
                      <a:solidFill>
                        <a:schemeClr val="accent3">
                          <a:lumMod val="75000"/>
                        </a:schemeClr>
                      </a:solidFill>
                    </a:ln>
                    <a:effectLst>
                      <a:innerShdw blurRad="114300">
                        <a:schemeClr val="accent3">
                          <a:lumMod val="75000"/>
                        </a:schemeClr>
                      </a:innerShdw>
                    </a:effectLst>
                    <a:scene3d>
                      <a:camera prst="orthographicFront"/>
                      <a:lightRig rig="threePt" dir="t"/>
                    </a:scene3d>
                    <a:sp3d contourW="19050" prstMaterial="flat">
                      <a:contourClr>
                        <a:schemeClr val="accent3">
                          <a:lumMod val="75000"/>
                        </a:schemeClr>
                      </a:contourClr>
                    </a:sp3d>
                  </c:spPr>
                  <c:extLst xmlns:c15="http://schemas.microsoft.com/office/drawing/2012/chart">
                    <c:ext xmlns:c16="http://schemas.microsoft.com/office/drawing/2014/chart" uri="{C3380CC4-5D6E-409C-BE32-E72D297353CC}">
                      <c16:uniqueId val="{0000007E-BA25-4E89-BBA2-B45177037B57}"/>
                    </c:ext>
                  </c:extLst>
                </c:dPt>
                <c:dPt>
                  <c:idx val="3"/>
                  <c:bubble3D val="0"/>
                  <c:spPr>
                    <a:solidFill>
                      <a:schemeClr val="accent4">
                        <a:alpha val="90000"/>
                      </a:schemeClr>
                    </a:solidFill>
                    <a:ln w="19050">
                      <a:solidFill>
                        <a:schemeClr val="accent4">
                          <a:lumMod val="75000"/>
                        </a:schemeClr>
                      </a:solidFill>
                    </a:ln>
                    <a:effectLst>
                      <a:innerShdw blurRad="114300">
                        <a:schemeClr val="accent4">
                          <a:lumMod val="75000"/>
                        </a:schemeClr>
                      </a:innerShdw>
                    </a:effectLst>
                    <a:scene3d>
                      <a:camera prst="orthographicFront"/>
                      <a:lightRig rig="threePt" dir="t"/>
                    </a:scene3d>
                    <a:sp3d contourW="19050" prstMaterial="flat">
                      <a:contourClr>
                        <a:schemeClr val="accent4">
                          <a:lumMod val="75000"/>
                        </a:schemeClr>
                      </a:contourClr>
                    </a:sp3d>
                  </c:spPr>
                  <c:extLst xmlns:c15="http://schemas.microsoft.com/office/drawing/2012/chart">
                    <c:ext xmlns:c16="http://schemas.microsoft.com/office/drawing/2014/chart" uri="{C3380CC4-5D6E-409C-BE32-E72D297353CC}">
                      <c16:uniqueId val="{00000080-BA25-4E89-BBA2-B45177037B57}"/>
                    </c:ext>
                  </c:extLst>
                </c:dPt>
                <c:dPt>
                  <c:idx val="4"/>
                  <c:bubble3D val="0"/>
                  <c:spPr>
                    <a:solidFill>
                      <a:schemeClr val="accent5">
                        <a:alpha val="90000"/>
                      </a:schemeClr>
                    </a:solidFill>
                    <a:ln w="19050">
                      <a:solidFill>
                        <a:schemeClr val="accent5">
                          <a:lumMod val="75000"/>
                        </a:schemeClr>
                      </a:solidFill>
                    </a:ln>
                    <a:effectLst>
                      <a:innerShdw blurRad="114300">
                        <a:schemeClr val="accent5">
                          <a:lumMod val="75000"/>
                        </a:schemeClr>
                      </a:innerShdw>
                    </a:effectLst>
                    <a:scene3d>
                      <a:camera prst="orthographicFront"/>
                      <a:lightRig rig="threePt" dir="t"/>
                    </a:scene3d>
                    <a:sp3d contourW="19050" prstMaterial="flat">
                      <a:contourClr>
                        <a:schemeClr val="accent5">
                          <a:lumMod val="75000"/>
                        </a:schemeClr>
                      </a:contourClr>
                    </a:sp3d>
                  </c:spPr>
                  <c:extLst xmlns:c15="http://schemas.microsoft.com/office/drawing/2012/chart">
                    <c:ext xmlns:c16="http://schemas.microsoft.com/office/drawing/2014/chart" uri="{C3380CC4-5D6E-409C-BE32-E72D297353CC}">
                      <c16:uniqueId val="{00000082-BA25-4E89-BBA2-B45177037B57}"/>
                    </c:ext>
                  </c:extLst>
                </c:dPt>
                <c:dLbls>
                  <c:dLbl>
                    <c:idx val="0"/>
                    <c:spPr>
                      <a:solidFill>
                        <a:schemeClr val="lt1">
                          <a:alpha val="90000"/>
                        </a:schemeClr>
                      </a:solidFill>
                      <a:ln w="12700" cap="flat" cmpd="sng" algn="ctr">
                        <a:solidFill>
                          <a:schemeClr val="accent1"/>
                        </a:solidFill>
                        <a:round/>
                      </a:ln>
                      <a:effectLst>
                        <a:outerShdw blurRad="50800" dist="38100" dir="2700000" algn="tl" rotWithShape="0">
                          <a:schemeClr val="accent1">
                            <a:lumMod val="75000"/>
                            <a:alpha val="40000"/>
                          </a:schemeClr>
                        </a:outerShdw>
                      </a:effectLst>
                    </c:spPr>
                    <c:txPr>
                      <a:bodyPr rot="0" spcFirstLastPara="1" vertOverflow="clip" horzOverflow="clip" vert="horz" wrap="square" lIns="38100" tIns="19050" rIns="38100" bIns="19050" anchor="ctr" anchorCtr="1">
                        <a:spAutoFit/>
                      </a:bodyPr>
                      <a:lstStyle/>
                      <a:p>
                        <a:pPr>
                          <a:defRPr sz="1000" b="0" i="0" u="none" strike="noStrike" kern="1200" baseline="0">
                            <a:solidFill>
                              <a:schemeClr val="accent1"/>
                            </a:solidFill>
                            <a:effectLst/>
                            <a:latin typeface="+mn-lt"/>
                            <a:ea typeface="+mn-ea"/>
                            <a:cs typeface="+mn-cs"/>
                          </a:defRPr>
                        </a:pPr>
                        <a:endParaRPr lang="sl-SI"/>
                      </a:p>
                    </c:txPr>
                    <c:dLblPos val="inEnd"/>
                    <c:showLegendKey val="0"/>
                    <c:showVal val="0"/>
                    <c:showCatName val="1"/>
                    <c:showSerName val="0"/>
                    <c:showPercent val="0"/>
                    <c:showBubbleSize val="0"/>
                    <c:extLst>
                      <c:ext xmlns:c16="http://schemas.microsoft.com/office/drawing/2014/chart" uri="{C3380CC4-5D6E-409C-BE32-E72D297353CC}">
                        <c16:uniqueId val="{0000007A-BA25-4E89-BBA2-B45177037B57}"/>
                      </c:ext>
                    </c:extLst>
                  </c:dLbl>
                  <c:dLbl>
                    <c:idx val="1"/>
                    <c:spPr>
                      <a:solidFill>
                        <a:schemeClr val="lt1">
                          <a:alpha val="90000"/>
                        </a:schemeClr>
                      </a:solidFill>
                      <a:ln w="12700" cap="flat" cmpd="sng" algn="ctr">
                        <a:solidFill>
                          <a:schemeClr val="accent3"/>
                        </a:solidFill>
                        <a:round/>
                      </a:ln>
                      <a:effectLst>
                        <a:outerShdw blurRad="50800" dist="38100" dir="2700000" algn="tl" rotWithShape="0">
                          <a:schemeClr val="accent3">
                            <a:lumMod val="75000"/>
                            <a:alpha val="40000"/>
                          </a:schemeClr>
                        </a:outerShdw>
                      </a:effectLst>
                    </c:spPr>
                    <c:txPr>
                      <a:bodyPr rot="0" spcFirstLastPara="1" vertOverflow="clip" horzOverflow="clip" vert="horz" wrap="square" lIns="38100" tIns="19050" rIns="38100" bIns="19050" anchor="ctr" anchorCtr="1">
                        <a:spAutoFit/>
                      </a:bodyPr>
                      <a:lstStyle/>
                      <a:p>
                        <a:pPr>
                          <a:defRPr sz="1000" b="0" i="0" u="none" strike="noStrike" kern="1200" baseline="0">
                            <a:solidFill>
                              <a:schemeClr val="accent3"/>
                            </a:solidFill>
                            <a:effectLst/>
                            <a:latin typeface="+mn-lt"/>
                            <a:ea typeface="+mn-ea"/>
                            <a:cs typeface="+mn-cs"/>
                          </a:defRPr>
                        </a:pPr>
                        <a:endParaRPr lang="sl-SI"/>
                      </a:p>
                    </c:txPr>
                    <c:dLblPos val="inEnd"/>
                    <c:showLegendKey val="0"/>
                    <c:showVal val="0"/>
                    <c:showCatName val="1"/>
                    <c:showSerName val="0"/>
                    <c:showPercent val="0"/>
                    <c:showBubbleSize val="0"/>
                    <c:extLst>
                      <c:ext xmlns:c16="http://schemas.microsoft.com/office/drawing/2014/chart" uri="{C3380CC4-5D6E-409C-BE32-E72D297353CC}">
                        <c16:uniqueId val="{0000007C-BA25-4E89-BBA2-B45177037B57}"/>
                      </c:ext>
                    </c:extLst>
                  </c:dLbl>
                  <c:dLbl>
                    <c:idx val="2"/>
                    <c:spPr>
                      <a:solidFill>
                        <a:schemeClr val="lt1">
                          <a:alpha val="90000"/>
                        </a:schemeClr>
                      </a:solidFill>
                      <a:ln w="12700" cap="flat" cmpd="sng" algn="ctr">
                        <a:solidFill>
                          <a:schemeClr val="accent1">
                            <a:lumMod val="60000"/>
                          </a:schemeClr>
                        </a:solidFill>
                        <a:round/>
                      </a:ln>
                      <a:effectLst>
                        <a:outerShdw blurRad="50800" dist="38100" dir="2700000" algn="tl" rotWithShape="0">
                          <a:schemeClr val="accent1">
                            <a:lumMod val="60000"/>
                            <a:lumMod val="75000"/>
                            <a:alpha val="40000"/>
                          </a:schemeClr>
                        </a:outerShdw>
                      </a:effectLst>
                    </c:spPr>
                    <c:txPr>
                      <a:bodyPr rot="0" spcFirstLastPara="1" vertOverflow="clip" horzOverflow="clip" vert="horz" wrap="square" lIns="38100" tIns="19050" rIns="38100" bIns="19050" anchor="ctr" anchorCtr="1">
                        <a:spAutoFit/>
                      </a:bodyPr>
                      <a:lstStyle/>
                      <a:p>
                        <a:pPr>
                          <a:defRPr sz="1000" b="0" i="0" u="none" strike="noStrike" kern="1200" baseline="0">
                            <a:solidFill>
                              <a:schemeClr val="accent1">
                                <a:lumMod val="60000"/>
                              </a:schemeClr>
                            </a:solidFill>
                            <a:effectLst/>
                            <a:latin typeface="+mn-lt"/>
                            <a:ea typeface="+mn-ea"/>
                            <a:cs typeface="+mn-cs"/>
                          </a:defRPr>
                        </a:pPr>
                        <a:endParaRPr lang="sl-SI"/>
                      </a:p>
                    </c:txPr>
                    <c:dLblPos val="inEnd"/>
                    <c:showLegendKey val="0"/>
                    <c:showVal val="0"/>
                    <c:showCatName val="1"/>
                    <c:showSerName val="0"/>
                    <c:showPercent val="0"/>
                    <c:showBubbleSize val="0"/>
                    <c:extLst>
                      <c:ext xmlns:c16="http://schemas.microsoft.com/office/drawing/2014/chart" uri="{C3380CC4-5D6E-409C-BE32-E72D297353CC}">
                        <c16:uniqueId val="{0000007E-BA25-4E89-BBA2-B45177037B57}"/>
                      </c:ext>
                    </c:extLst>
                  </c:dLbl>
                  <c:dLbl>
                    <c:idx val="3"/>
                    <c:spPr>
                      <a:solidFill>
                        <a:schemeClr val="lt1">
                          <a:alpha val="90000"/>
                        </a:schemeClr>
                      </a:solidFill>
                      <a:ln w="12700" cap="flat" cmpd="sng" algn="ctr">
                        <a:solidFill>
                          <a:schemeClr val="accent2">
                            <a:lumMod val="60000"/>
                          </a:schemeClr>
                        </a:solidFill>
                        <a:round/>
                      </a:ln>
                      <a:effectLst>
                        <a:outerShdw blurRad="50800" dist="38100" dir="2700000" algn="tl" rotWithShape="0">
                          <a:schemeClr val="accent2">
                            <a:lumMod val="60000"/>
                            <a:lumMod val="75000"/>
                            <a:alpha val="40000"/>
                          </a:schemeClr>
                        </a:outerShdw>
                      </a:effectLst>
                    </c:spPr>
                    <c:txPr>
                      <a:bodyPr rot="0" spcFirstLastPara="1" vertOverflow="clip" horzOverflow="clip" vert="horz" wrap="square" lIns="38100" tIns="19050" rIns="38100" bIns="19050" anchor="ctr" anchorCtr="1">
                        <a:spAutoFit/>
                      </a:bodyPr>
                      <a:lstStyle/>
                      <a:p>
                        <a:pPr>
                          <a:defRPr sz="1000" b="0" i="0" u="none" strike="noStrike" kern="1200" baseline="0">
                            <a:solidFill>
                              <a:schemeClr val="accent2">
                                <a:lumMod val="60000"/>
                              </a:schemeClr>
                            </a:solidFill>
                            <a:effectLst/>
                            <a:latin typeface="+mn-lt"/>
                            <a:ea typeface="+mn-ea"/>
                            <a:cs typeface="+mn-cs"/>
                          </a:defRPr>
                        </a:pPr>
                        <a:endParaRPr lang="sl-SI"/>
                      </a:p>
                    </c:txPr>
                    <c:dLblPos val="inEnd"/>
                    <c:showLegendKey val="0"/>
                    <c:showVal val="0"/>
                    <c:showCatName val="1"/>
                    <c:showSerName val="0"/>
                    <c:showPercent val="0"/>
                    <c:showBubbleSize val="0"/>
                    <c:extLst>
                      <c:ext xmlns:c16="http://schemas.microsoft.com/office/drawing/2014/chart" uri="{C3380CC4-5D6E-409C-BE32-E72D297353CC}">
                        <c16:uniqueId val="{00000080-BA25-4E89-BBA2-B45177037B57}"/>
                      </c:ext>
                    </c:extLst>
                  </c:dLbl>
                  <c:dLbl>
                    <c:idx val="4"/>
                    <c:spPr>
                      <a:solidFill>
                        <a:schemeClr val="lt1">
                          <a:alpha val="90000"/>
                        </a:schemeClr>
                      </a:solidFill>
                      <a:ln w="12700" cap="flat" cmpd="sng" algn="ctr">
                        <a:solidFill>
                          <a:schemeClr val="accent3">
                            <a:lumMod val="60000"/>
                          </a:schemeClr>
                        </a:solidFill>
                        <a:round/>
                      </a:ln>
                      <a:effectLst>
                        <a:outerShdw blurRad="50800" dist="38100" dir="2700000" algn="tl" rotWithShape="0">
                          <a:schemeClr val="accent3">
                            <a:lumMod val="60000"/>
                            <a:lumMod val="75000"/>
                            <a:alpha val="40000"/>
                          </a:schemeClr>
                        </a:outerShdw>
                      </a:effectLst>
                    </c:spPr>
                    <c:txPr>
                      <a:bodyPr rot="0" spcFirstLastPara="1" vertOverflow="clip" horzOverflow="clip" vert="horz" wrap="square" lIns="38100" tIns="19050" rIns="38100" bIns="19050" anchor="ctr" anchorCtr="1">
                        <a:spAutoFit/>
                      </a:bodyPr>
                      <a:lstStyle/>
                      <a:p>
                        <a:pPr>
                          <a:defRPr sz="1000" b="0" i="0" u="none" strike="noStrike" kern="1200" baseline="0">
                            <a:solidFill>
                              <a:schemeClr val="accent3">
                                <a:lumMod val="60000"/>
                              </a:schemeClr>
                            </a:solidFill>
                            <a:effectLst/>
                            <a:latin typeface="+mn-lt"/>
                            <a:ea typeface="+mn-ea"/>
                            <a:cs typeface="+mn-cs"/>
                          </a:defRPr>
                        </a:pPr>
                        <a:endParaRPr lang="sl-SI"/>
                      </a:p>
                    </c:txPr>
                    <c:dLblPos val="inEnd"/>
                    <c:showLegendKey val="0"/>
                    <c:showVal val="0"/>
                    <c:showCatName val="1"/>
                    <c:showSerName val="0"/>
                    <c:showPercent val="0"/>
                    <c:showBubbleSize val="0"/>
                    <c:extLst>
                      <c:ext xmlns:c16="http://schemas.microsoft.com/office/drawing/2014/chart" uri="{C3380CC4-5D6E-409C-BE32-E72D297353CC}">
                        <c16:uniqueId val="{00000082-BA25-4E89-BBA2-B45177037B57}"/>
                      </c:ext>
                    </c:extLst>
                  </c:dLbl>
                  <c:spPr>
                    <a:solidFill>
                      <a:sysClr val="window" lastClr="FFFFFF">
                        <a:alpha val="90000"/>
                      </a:sysClr>
                    </a:solidFill>
                    <a:ln w="12700" cap="flat" cmpd="sng" algn="ctr">
                      <a:solidFill>
                        <a:srgbClr val="4472C4">
                          <a:lumMod val="60000"/>
                        </a:srgbClr>
                      </a:solidFill>
                      <a:round/>
                    </a:ln>
                    <a:effectLst>
                      <a:outerShdw blurRad="50800" dist="38100" dir="2700000" algn="tl" rotWithShape="0">
                        <a:srgbClr val="4472C4">
                          <a:lumMod val="60000"/>
                          <a:lumMod val="75000"/>
                          <a:alpha val="40000"/>
                        </a:srgbClr>
                      </a:outerShdw>
                    </a:effectLst>
                  </c:spPr>
                  <c:dLblPos val="inEnd"/>
                  <c:showLegendKey val="0"/>
                  <c:showVal val="0"/>
                  <c:showCatName val="1"/>
                  <c:showSerName val="0"/>
                  <c:showPercent val="0"/>
                  <c:showBubbleSize val="0"/>
                  <c:showLeaderLines val="1"/>
                  <c:leaderLines>
                    <c:spPr>
                      <a:ln w="9525">
                        <a:solidFill>
                          <a:schemeClr val="tx1">
                            <a:lumMod val="35000"/>
                            <a:lumOff val="65000"/>
                          </a:schemeClr>
                        </a:solidFill>
                      </a:ln>
                      <a:effectLst/>
                    </c:spPr>
                  </c:leaderLines>
                  <c:extLst xmlns:c15="http://schemas.microsoft.com/office/drawing/2012/chart">
                    <c:ext xmlns:c15="http://schemas.microsoft.com/office/drawing/2012/chart" uri="{CE6537A1-D6FC-4f65-9D91-7224C49458BB}"/>
                  </c:extLst>
                </c:dLbls>
                <c:cat>
                  <c:strRef>
                    <c:extLst xmlns:c15="http://schemas.microsoft.com/office/drawing/2012/chart">
                      <c:ext xmlns:c15="http://schemas.microsoft.com/office/drawing/2012/chart" uri="{02D57815-91ED-43cb-92C2-25804820EDAC}">
                        <c15:formulaRef>
                          <c15:sqref>[podatki_analiza_4.1_4.2_18.11.2022.xlsx]vrtilna!$I$7:$U$7</c15:sqref>
                        </c15:formulaRef>
                      </c:ext>
                    </c:extLst>
                    <c:strCache>
                      <c:ptCount val="5"/>
                      <c:pt idx="0">
                        <c:v>ODDANIH VLOG</c:v>
                      </c:pt>
                      <c:pt idx="1">
                        <c:v>oddobrenih vlog</c:v>
                      </c:pt>
                      <c:pt idx="2">
                        <c:v>neodobrenih v OMD</c:v>
                      </c:pt>
                      <c:pt idx="3">
                        <c:v>neodobrenih izven OMD</c:v>
                      </c:pt>
                      <c:pt idx="4">
                        <c:v>neodobrena sredstva</c:v>
                      </c:pt>
                    </c:strCache>
                  </c:strRef>
                </c:cat>
                <c:val>
                  <c:numRef>
                    <c:extLst xmlns:c15="http://schemas.microsoft.com/office/drawing/2012/chart">
                      <c:ext xmlns:c15="http://schemas.microsoft.com/office/drawing/2012/chart" uri="{02D57815-91ED-43cb-92C2-25804820EDAC}">
                        <c15:formulaRef>
                          <c15:sqref>[podatki_analiza_4.1_4.2_18.11.2022.xlsx]vrtilna!$I$18:$U$18</c15:sqref>
                        </c15:formulaRef>
                      </c:ext>
                    </c:extLst>
                    <c:numCache>
                      <c:formatCode>General</c:formatCode>
                      <c:ptCount val="5"/>
                      <c:pt idx="0">
                        <c:v>241</c:v>
                      </c:pt>
                      <c:pt idx="1">
                        <c:v>160</c:v>
                      </c:pt>
                      <c:pt idx="2" formatCode="_(* #,##0.00_);_(* \(#,##0.00\);_(* &quot;-&quot;??_);_(@_)">
                        <c:v>81</c:v>
                      </c:pt>
                      <c:pt idx="3">
                        <c:v>0</c:v>
                      </c:pt>
                      <c:pt idx="4" formatCode="_(* #,##0.00_);_(* \(#,##0.00\);_(* &quot;-&quot;??_);_(@_)">
                        <c:v>3407934.1800000006</c:v>
                      </c:pt>
                    </c:numCache>
                  </c:numRef>
                </c:val>
                <c:extLst xmlns:c15="http://schemas.microsoft.com/office/drawing/2012/chart">
                  <c:ext xmlns:c16="http://schemas.microsoft.com/office/drawing/2014/chart" uri="{C3380CC4-5D6E-409C-BE32-E72D297353CC}">
                    <c16:uniqueId val="{00000083-BA25-4E89-BBA2-B45177037B57}"/>
                  </c:ext>
                </c:extLst>
              </c15:ser>
            </c15:filteredPieSeries>
            <c15:filteredPieSeries>
              <c15:ser>
                <c:idx val="11"/>
                <c:order val="11"/>
                <c:tx>
                  <c:strRef>
                    <c:extLst xmlns:c15="http://schemas.microsoft.com/office/drawing/2012/chart">
                      <c:ext xmlns:c15="http://schemas.microsoft.com/office/drawing/2012/chart" uri="{02D57815-91ED-43cb-92C2-25804820EDAC}">
                        <c15:formulaRef>
                          <c15:sqref>[podatki_analiza_4.1_4.2_18.11.2022.xlsx]vrtilna!$H$19</c15:sqref>
                        </c15:formulaRef>
                      </c:ext>
                    </c:extLst>
                    <c:strCache>
                      <c:ptCount val="1"/>
                      <c:pt idx="0">
                        <c:v>NOTRANJSKO KRAŠKA</c:v>
                      </c:pt>
                    </c:strCache>
                  </c:strRef>
                </c:tx>
                <c:dPt>
                  <c:idx val="0"/>
                  <c:bubble3D val="0"/>
                  <c:spPr>
                    <a:solidFill>
                      <a:schemeClr val="accent1">
                        <a:alpha val="90000"/>
                      </a:schemeClr>
                    </a:solidFill>
                    <a:ln w="19050">
                      <a:solidFill>
                        <a:schemeClr val="accent1">
                          <a:lumMod val="75000"/>
                        </a:schemeClr>
                      </a:solidFill>
                    </a:ln>
                    <a:effectLst>
                      <a:innerShdw blurRad="114300">
                        <a:schemeClr val="accent1">
                          <a:lumMod val="75000"/>
                        </a:schemeClr>
                      </a:innerShdw>
                    </a:effectLst>
                    <a:scene3d>
                      <a:camera prst="orthographicFront"/>
                      <a:lightRig rig="threePt" dir="t"/>
                    </a:scene3d>
                    <a:sp3d contourW="19050" prstMaterial="flat">
                      <a:contourClr>
                        <a:schemeClr val="accent1">
                          <a:lumMod val="75000"/>
                        </a:schemeClr>
                      </a:contourClr>
                    </a:sp3d>
                  </c:spPr>
                  <c:extLst xmlns:c15="http://schemas.microsoft.com/office/drawing/2012/chart">
                    <c:ext xmlns:c16="http://schemas.microsoft.com/office/drawing/2014/chart" uri="{C3380CC4-5D6E-409C-BE32-E72D297353CC}">
                      <c16:uniqueId val="{00000085-BA25-4E89-BBA2-B45177037B57}"/>
                    </c:ext>
                  </c:extLst>
                </c:dPt>
                <c:dPt>
                  <c:idx val="1"/>
                  <c:bubble3D val="0"/>
                  <c:spPr>
                    <a:solidFill>
                      <a:schemeClr val="accent2">
                        <a:alpha val="90000"/>
                      </a:schemeClr>
                    </a:solidFill>
                    <a:ln w="19050">
                      <a:solidFill>
                        <a:schemeClr val="accent2">
                          <a:lumMod val="75000"/>
                        </a:schemeClr>
                      </a:solidFill>
                    </a:ln>
                    <a:effectLst>
                      <a:innerShdw blurRad="114300">
                        <a:schemeClr val="accent2">
                          <a:lumMod val="75000"/>
                        </a:schemeClr>
                      </a:innerShdw>
                    </a:effectLst>
                    <a:scene3d>
                      <a:camera prst="orthographicFront"/>
                      <a:lightRig rig="threePt" dir="t"/>
                    </a:scene3d>
                    <a:sp3d contourW="19050" prstMaterial="flat">
                      <a:contourClr>
                        <a:schemeClr val="accent2">
                          <a:lumMod val="75000"/>
                        </a:schemeClr>
                      </a:contourClr>
                    </a:sp3d>
                  </c:spPr>
                  <c:extLst xmlns:c15="http://schemas.microsoft.com/office/drawing/2012/chart">
                    <c:ext xmlns:c16="http://schemas.microsoft.com/office/drawing/2014/chart" uri="{C3380CC4-5D6E-409C-BE32-E72D297353CC}">
                      <c16:uniqueId val="{00000087-BA25-4E89-BBA2-B45177037B57}"/>
                    </c:ext>
                  </c:extLst>
                </c:dPt>
                <c:dPt>
                  <c:idx val="2"/>
                  <c:bubble3D val="0"/>
                  <c:spPr>
                    <a:solidFill>
                      <a:schemeClr val="accent3">
                        <a:alpha val="90000"/>
                      </a:schemeClr>
                    </a:solidFill>
                    <a:ln w="19050">
                      <a:solidFill>
                        <a:schemeClr val="accent3">
                          <a:lumMod val="75000"/>
                        </a:schemeClr>
                      </a:solidFill>
                    </a:ln>
                    <a:effectLst>
                      <a:innerShdw blurRad="114300">
                        <a:schemeClr val="accent3">
                          <a:lumMod val="75000"/>
                        </a:schemeClr>
                      </a:innerShdw>
                    </a:effectLst>
                    <a:scene3d>
                      <a:camera prst="orthographicFront"/>
                      <a:lightRig rig="threePt" dir="t"/>
                    </a:scene3d>
                    <a:sp3d contourW="19050" prstMaterial="flat">
                      <a:contourClr>
                        <a:schemeClr val="accent3">
                          <a:lumMod val="75000"/>
                        </a:schemeClr>
                      </a:contourClr>
                    </a:sp3d>
                  </c:spPr>
                  <c:extLst xmlns:c15="http://schemas.microsoft.com/office/drawing/2012/chart">
                    <c:ext xmlns:c16="http://schemas.microsoft.com/office/drawing/2014/chart" uri="{C3380CC4-5D6E-409C-BE32-E72D297353CC}">
                      <c16:uniqueId val="{00000089-BA25-4E89-BBA2-B45177037B57}"/>
                    </c:ext>
                  </c:extLst>
                </c:dPt>
                <c:dPt>
                  <c:idx val="3"/>
                  <c:bubble3D val="0"/>
                  <c:spPr>
                    <a:solidFill>
                      <a:schemeClr val="accent4">
                        <a:alpha val="90000"/>
                      </a:schemeClr>
                    </a:solidFill>
                    <a:ln w="19050">
                      <a:solidFill>
                        <a:schemeClr val="accent4">
                          <a:lumMod val="75000"/>
                        </a:schemeClr>
                      </a:solidFill>
                    </a:ln>
                    <a:effectLst>
                      <a:innerShdw blurRad="114300">
                        <a:schemeClr val="accent4">
                          <a:lumMod val="75000"/>
                        </a:schemeClr>
                      </a:innerShdw>
                    </a:effectLst>
                    <a:scene3d>
                      <a:camera prst="orthographicFront"/>
                      <a:lightRig rig="threePt" dir="t"/>
                    </a:scene3d>
                    <a:sp3d contourW="19050" prstMaterial="flat">
                      <a:contourClr>
                        <a:schemeClr val="accent4">
                          <a:lumMod val="75000"/>
                        </a:schemeClr>
                      </a:contourClr>
                    </a:sp3d>
                  </c:spPr>
                  <c:extLst xmlns:c15="http://schemas.microsoft.com/office/drawing/2012/chart">
                    <c:ext xmlns:c16="http://schemas.microsoft.com/office/drawing/2014/chart" uri="{C3380CC4-5D6E-409C-BE32-E72D297353CC}">
                      <c16:uniqueId val="{0000008B-BA25-4E89-BBA2-B45177037B57}"/>
                    </c:ext>
                  </c:extLst>
                </c:dPt>
                <c:dPt>
                  <c:idx val="4"/>
                  <c:bubble3D val="0"/>
                  <c:spPr>
                    <a:solidFill>
                      <a:schemeClr val="accent5">
                        <a:alpha val="90000"/>
                      </a:schemeClr>
                    </a:solidFill>
                    <a:ln w="19050">
                      <a:solidFill>
                        <a:schemeClr val="accent5">
                          <a:lumMod val="75000"/>
                        </a:schemeClr>
                      </a:solidFill>
                    </a:ln>
                    <a:effectLst>
                      <a:innerShdw blurRad="114300">
                        <a:schemeClr val="accent5">
                          <a:lumMod val="75000"/>
                        </a:schemeClr>
                      </a:innerShdw>
                    </a:effectLst>
                    <a:scene3d>
                      <a:camera prst="orthographicFront"/>
                      <a:lightRig rig="threePt" dir="t"/>
                    </a:scene3d>
                    <a:sp3d contourW="19050" prstMaterial="flat">
                      <a:contourClr>
                        <a:schemeClr val="accent5">
                          <a:lumMod val="75000"/>
                        </a:schemeClr>
                      </a:contourClr>
                    </a:sp3d>
                  </c:spPr>
                  <c:extLst xmlns:c15="http://schemas.microsoft.com/office/drawing/2012/chart">
                    <c:ext xmlns:c16="http://schemas.microsoft.com/office/drawing/2014/chart" uri="{C3380CC4-5D6E-409C-BE32-E72D297353CC}">
                      <c16:uniqueId val="{0000008D-BA25-4E89-BBA2-B45177037B57}"/>
                    </c:ext>
                  </c:extLst>
                </c:dPt>
                <c:dLbls>
                  <c:dLbl>
                    <c:idx val="0"/>
                    <c:spPr>
                      <a:solidFill>
                        <a:schemeClr val="lt1">
                          <a:alpha val="90000"/>
                        </a:schemeClr>
                      </a:solidFill>
                      <a:ln w="12700" cap="flat" cmpd="sng" algn="ctr">
                        <a:solidFill>
                          <a:schemeClr val="accent1"/>
                        </a:solidFill>
                        <a:round/>
                      </a:ln>
                      <a:effectLst>
                        <a:outerShdw blurRad="50800" dist="38100" dir="2700000" algn="tl" rotWithShape="0">
                          <a:schemeClr val="accent1">
                            <a:lumMod val="75000"/>
                            <a:alpha val="40000"/>
                          </a:schemeClr>
                        </a:outerShdw>
                      </a:effectLst>
                    </c:spPr>
                    <c:txPr>
                      <a:bodyPr rot="0" spcFirstLastPara="1" vertOverflow="clip" horzOverflow="clip" vert="horz" wrap="square" lIns="38100" tIns="19050" rIns="38100" bIns="19050" anchor="ctr" anchorCtr="1">
                        <a:spAutoFit/>
                      </a:bodyPr>
                      <a:lstStyle/>
                      <a:p>
                        <a:pPr>
                          <a:defRPr sz="1000" b="0" i="0" u="none" strike="noStrike" kern="1200" baseline="0">
                            <a:solidFill>
                              <a:schemeClr val="accent1"/>
                            </a:solidFill>
                            <a:effectLst/>
                            <a:latin typeface="+mn-lt"/>
                            <a:ea typeface="+mn-ea"/>
                            <a:cs typeface="+mn-cs"/>
                          </a:defRPr>
                        </a:pPr>
                        <a:endParaRPr lang="sl-SI"/>
                      </a:p>
                    </c:txPr>
                    <c:dLblPos val="inEnd"/>
                    <c:showLegendKey val="0"/>
                    <c:showVal val="0"/>
                    <c:showCatName val="1"/>
                    <c:showSerName val="0"/>
                    <c:showPercent val="0"/>
                    <c:showBubbleSize val="0"/>
                    <c:extLst>
                      <c:ext xmlns:c16="http://schemas.microsoft.com/office/drawing/2014/chart" uri="{C3380CC4-5D6E-409C-BE32-E72D297353CC}">
                        <c16:uniqueId val="{00000085-BA25-4E89-BBA2-B45177037B57}"/>
                      </c:ext>
                    </c:extLst>
                  </c:dLbl>
                  <c:dLbl>
                    <c:idx val="1"/>
                    <c:spPr>
                      <a:solidFill>
                        <a:schemeClr val="lt1">
                          <a:alpha val="90000"/>
                        </a:schemeClr>
                      </a:solidFill>
                      <a:ln w="12700" cap="flat" cmpd="sng" algn="ctr">
                        <a:solidFill>
                          <a:schemeClr val="accent3"/>
                        </a:solidFill>
                        <a:round/>
                      </a:ln>
                      <a:effectLst>
                        <a:outerShdw blurRad="50800" dist="38100" dir="2700000" algn="tl" rotWithShape="0">
                          <a:schemeClr val="accent3">
                            <a:lumMod val="75000"/>
                            <a:alpha val="40000"/>
                          </a:schemeClr>
                        </a:outerShdw>
                      </a:effectLst>
                    </c:spPr>
                    <c:txPr>
                      <a:bodyPr rot="0" spcFirstLastPara="1" vertOverflow="clip" horzOverflow="clip" vert="horz" wrap="square" lIns="38100" tIns="19050" rIns="38100" bIns="19050" anchor="ctr" anchorCtr="1">
                        <a:spAutoFit/>
                      </a:bodyPr>
                      <a:lstStyle/>
                      <a:p>
                        <a:pPr>
                          <a:defRPr sz="1000" b="0" i="0" u="none" strike="noStrike" kern="1200" baseline="0">
                            <a:solidFill>
                              <a:schemeClr val="accent3"/>
                            </a:solidFill>
                            <a:effectLst/>
                            <a:latin typeface="+mn-lt"/>
                            <a:ea typeface="+mn-ea"/>
                            <a:cs typeface="+mn-cs"/>
                          </a:defRPr>
                        </a:pPr>
                        <a:endParaRPr lang="sl-SI"/>
                      </a:p>
                    </c:txPr>
                    <c:dLblPos val="inEnd"/>
                    <c:showLegendKey val="0"/>
                    <c:showVal val="0"/>
                    <c:showCatName val="1"/>
                    <c:showSerName val="0"/>
                    <c:showPercent val="0"/>
                    <c:showBubbleSize val="0"/>
                    <c:extLst>
                      <c:ext xmlns:c16="http://schemas.microsoft.com/office/drawing/2014/chart" uri="{C3380CC4-5D6E-409C-BE32-E72D297353CC}">
                        <c16:uniqueId val="{00000087-BA25-4E89-BBA2-B45177037B57}"/>
                      </c:ext>
                    </c:extLst>
                  </c:dLbl>
                  <c:dLbl>
                    <c:idx val="2"/>
                    <c:spPr>
                      <a:solidFill>
                        <a:schemeClr val="lt1">
                          <a:alpha val="90000"/>
                        </a:schemeClr>
                      </a:solidFill>
                      <a:ln w="12700" cap="flat" cmpd="sng" algn="ctr">
                        <a:solidFill>
                          <a:schemeClr val="accent1">
                            <a:lumMod val="60000"/>
                          </a:schemeClr>
                        </a:solidFill>
                        <a:round/>
                      </a:ln>
                      <a:effectLst>
                        <a:outerShdw blurRad="50800" dist="38100" dir="2700000" algn="tl" rotWithShape="0">
                          <a:schemeClr val="accent1">
                            <a:lumMod val="60000"/>
                            <a:lumMod val="75000"/>
                            <a:alpha val="40000"/>
                          </a:schemeClr>
                        </a:outerShdw>
                      </a:effectLst>
                    </c:spPr>
                    <c:txPr>
                      <a:bodyPr rot="0" spcFirstLastPara="1" vertOverflow="clip" horzOverflow="clip" vert="horz" wrap="square" lIns="38100" tIns="19050" rIns="38100" bIns="19050" anchor="ctr" anchorCtr="1">
                        <a:spAutoFit/>
                      </a:bodyPr>
                      <a:lstStyle/>
                      <a:p>
                        <a:pPr>
                          <a:defRPr sz="1000" b="0" i="0" u="none" strike="noStrike" kern="1200" baseline="0">
                            <a:solidFill>
                              <a:schemeClr val="accent1">
                                <a:lumMod val="60000"/>
                              </a:schemeClr>
                            </a:solidFill>
                            <a:effectLst/>
                            <a:latin typeface="+mn-lt"/>
                            <a:ea typeface="+mn-ea"/>
                            <a:cs typeface="+mn-cs"/>
                          </a:defRPr>
                        </a:pPr>
                        <a:endParaRPr lang="sl-SI"/>
                      </a:p>
                    </c:txPr>
                    <c:dLblPos val="inEnd"/>
                    <c:showLegendKey val="0"/>
                    <c:showVal val="0"/>
                    <c:showCatName val="1"/>
                    <c:showSerName val="0"/>
                    <c:showPercent val="0"/>
                    <c:showBubbleSize val="0"/>
                    <c:extLst>
                      <c:ext xmlns:c16="http://schemas.microsoft.com/office/drawing/2014/chart" uri="{C3380CC4-5D6E-409C-BE32-E72D297353CC}">
                        <c16:uniqueId val="{00000089-BA25-4E89-BBA2-B45177037B57}"/>
                      </c:ext>
                    </c:extLst>
                  </c:dLbl>
                  <c:dLbl>
                    <c:idx val="3"/>
                    <c:spPr>
                      <a:solidFill>
                        <a:schemeClr val="lt1">
                          <a:alpha val="90000"/>
                        </a:schemeClr>
                      </a:solidFill>
                      <a:ln w="12700" cap="flat" cmpd="sng" algn="ctr">
                        <a:solidFill>
                          <a:schemeClr val="accent2">
                            <a:lumMod val="60000"/>
                          </a:schemeClr>
                        </a:solidFill>
                        <a:round/>
                      </a:ln>
                      <a:effectLst>
                        <a:outerShdw blurRad="50800" dist="38100" dir="2700000" algn="tl" rotWithShape="0">
                          <a:schemeClr val="accent2">
                            <a:lumMod val="60000"/>
                            <a:lumMod val="75000"/>
                            <a:alpha val="40000"/>
                          </a:schemeClr>
                        </a:outerShdw>
                      </a:effectLst>
                    </c:spPr>
                    <c:txPr>
                      <a:bodyPr rot="0" spcFirstLastPara="1" vertOverflow="clip" horzOverflow="clip" vert="horz" wrap="square" lIns="38100" tIns="19050" rIns="38100" bIns="19050" anchor="ctr" anchorCtr="1">
                        <a:spAutoFit/>
                      </a:bodyPr>
                      <a:lstStyle/>
                      <a:p>
                        <a:pPr>
                          <a:defRPr sz="1000" b="0" i="0" u="none" strike="noStrike" kern="1200" baseline="0">
                            <a:solidFill>
                              <a:schemeClr val="accent2">
                                <a:lumMod val="60000"/>
                              </a:schemeClr>
                            </a:solidFill>
                            <a:effectLst/>
                            <a:latin typeface="+mn-lt"/>
                            <a:ea typeface="+mn-ea"/>
                            <a:cs typeface="+mn-cs"/>
                          </a:defRPr>
                        </a:pPr>
                        <a:endParaRPr lang="sl-SI"/>
                      </a:p>
                    </c:txPr>
                    <c:dLblPos val="inEnd"/>
                    <c:showLegendKey val="0"/>
                    <c:showVal val="0"/>
                    <c:showCatName val="1"/>
                    <c:showSerName val="0"/>
                    <c:showPercent val="0"/>
                    <c:showBubbleSize val="0"/>
                    <c:extLst>
                      <c:ext xmlns:c16="http://schemas.microsoft.com/office/drawing/2014/chart" uri="{C3380CC4-5D6E-409C-BE32-E72D297353CC}">
                        <c16:uniqueId val="{0000008B-BA25-4E89-BBA2-B45177037B57}"/>
                      </c:ext>
                    </c:extLst>
                  </c:dLbl>
                  <c:dLbl>
                    <c:idx val="4"/>
                    <c:spPr>
                      <a:solidFill>
                        <a:schemeClr val="lt1">
                          <a:alpha val="90000"/>
                        </a:schemeClr>
                      </a:solidFill>
                      <a:ln w="12700" cap="flat" cmpd="sng" algn="ctr">
                        <a:solidFill>
                          <a:schemeClr val="accent3">
                            <a:lumMod val="60000"/>
                          </a:schemeClr>
                        </a:solidFill>
                        <a:round/>
                      </a:ln>
                      <a:effectLst>
                        <a:outerShdw blurRad="50800" dist="38100" dir="2700000" algn="tl" rotWithShape="0">
                          <a:schemeClr val="accent3">
                            <a:lumMod val="60000"/>
                            <a:lumMod val="75000"/>
                            <a:alpha val="40000"/>
                          </a:schemeClr>
                        </a:outerShdw>
                      </a:effectLst>
                    </c:spPr>
                    <c:txPr>
                      <a:bodyPr rot="0" spcFirstLastPara="1" vertOverflow="clip" horzOverflow="clip" vert="horz" wrap="square" lIns="38100" tIns="19050" rIns="38100" bIns="19050" anchor="ctr" anchorCtr="1">
                        <a:spAutoFit/>
                      </a:bodyPr>
                      <a:lstStyle/>
                      <a:p>
                        <a:pPr>
                          <a:defRPr sz="1000" b="0" i="0" u="none" strike="noStrike" kern="1200" baseline="0">
                            <a:solidFill>
                              <a:schemeClr val="accent3">
                                <a:lumMod val="60000"/>
                              </a:schemeClr>
                            </a:solidFill>
                            <a:effectLst/>
                            <a:latin typeface="+mn-lt"/>
                            <a:ea typeface="+mn-ea"/>
                            <a:cs typeface="+mn-cs"/>
                          </a:defRPr>
                        </a:pPr>
                        <a:endParaRPr lang="sl-SI"/>
                      </a:p>
                    </c:txPr>
                    <c:dLblPos val="inEnd"/>
                    <c:showLegendKey val="0"/>
                    <c:showVal val="0"/>
                    <c:showCatName val="1"/>
                    <c:showSerName val="0"/>
                    <c:showPercent val="0"/>
                    <c:showBubbleSize val="0"/>
                    <c:extLst>
                      <c:ext xmlns:c16="http://schemas.microsoft.com/office/drawing/2014/chart" uri="{C3380CC4-5D6E-409C-BE32-E72D297353CC}">
                        <c16:uniqueId val="{0000008D-BA25-4E89-BBA2-B45177037B57}"/>
                      </c:ext>
                    </c:extLst>
                  </c:dLbl>
                  <c:spPr>
                    <a:solidFill>
                      <a:sysClr val="window" lastClr="FFFFFF">
                        <a:alpha val="90000"/>
                      </a:sysClr>
                    </a:solidFill>
                    <a:ln w="12700" cap="flat" cmpd="sng" algn="ctr">
                      <a:solidFill>
                        <a:srgbClr val="70AD47">
                          <a:lumMod val="60000"/>
                        </a:srgbClr>
                      </a:solidFill>
                      <a:round/>
                    </a:ln>
                    <a:effectLst>
                      <a:outerShdw blurRad="50800" dist="38100" dir="2700000" algn="tl" rotWithShape="0">
                        <a:srgbClr val="70AD47">
                          <a:lumMod val="60000"/>
                          <a:lumMod val="75000"/>
                          <a:alpha val="40000"/>
                        </a:srgbClr>
                      </a:outerShdw>
                    </a:effectLst>
                  </c:spPr>
                  <c:dLblPos val="inEnd"/>
                  <c:showLegendKey val="0"/>
                  <c:showVal val="0"/>
                  <c:showCatName val="1"/>
                  <c:showSerName val="0"/>
                  <c:showPercent val="0"/>
                  <c:showBubbleSize val="0"/>
                  <c:showLeaderLines val="1"/>
                  <c:leaderLines>
                    <c:spPr>
                      <a:ln w="9525">
                        <a:solidFill>
                          <a:schemeClr val="tx1">
                            <a:lumMod val="35000"/>
                            <a:lumOff val="65000"/>
                          </a:schemeClr>
                        </a:solidFill>
                      </a:ln>
                      <a:effectLst/>
                    </c:spPr>
                  </c:leaderLines>
                  <c:extLst xmlns:c15="http://schemas.microsoft.com/office/drawing/2012/chart">
                    <c:ext xmlns:c15="http://schemas.microsoft.com/office/drawing/2012/chart" uri="{CE6537A1-D6FC-4f65-9D91-7224C49458BB}"/>
                  </c:extLst>
                </c:dLbls>
                <c:cat>
                  <c:strRef>
                    <c:extLst xmlns:c15="http://schemas.microsoft.com/office/drawing/2012/chart">
                      <c:ext xmlns:c15="http://schemas.microsoft.com/office/drawing/2012/chart" uri="{02D57815-91ED-43cb-92C2-25804820EDAC}">
                        <c15:formulaRef>
                          <c15:sqref>[podatki_analiza_4.1_4.2_18.11.2022.xlsx]vrtilna!$I$7:$U$7</c15:sqref>
                        </c15:formulaRef>
                      </c:ext>
                    </c:extLst>
                    <c:strCache>
                      <c:ptCount val="5"/>
                      <c:pt idx="0">
                        <c:v>ODDANIH VLOG</c:v>
                      </c:pt>
                      <c:pt idx="1">
                        <c:v>oddobrenih vlog</c:v>
                      </c:pt>
                      <c:pt idx="2">
                        <c:v>neodobrenih v OMD</c:v>
                      </c:pt>
                      <c:pt idx="3">
                        <c:v>neodobrenih izven OMD</c:v>
                      </c:pt>
                      <c:pt idx="4">
                        <c:v>neodobrena sredstva</c:v>
                      </c:pt>
                    </c:strCache>
                  </c:strRef>
                </c:cat>
                <c:val>
                  <c:numRef>
                    <c:extLst xmlns:c15="http://schemas.microsoft.com/office/drawing/2012/chart">
                      <c:ext xmlns:c15="http://schemas.microsoft.com/office/drawing/2012/chart" uri="{02D57815-91ED-43cb-92C2-25804820EDAC}">
                        <c15:formulaRef>
                          <c15:sqref>[podatki_analiza_4.1_4.2_18.11.2022.xlsx]vrtilna!$I$19:$U$19</c15:sqref>
                        </c15:formulaRef>
                      </c:ext>
                    </c:extLst>
                    <c:numCache>
                      <c:formatCode>General</c:formatCode>
                      <c:ptCount val="5"/>
                      <c:pt idx="0">
                        <c:v>60</c:v>
                      </c:pt>
                      <c:pt idx="1">
                        <c:v>60</c:v>
                      </c:pt>
                      <c:pt idx="2">
                        <c:v>0</c:v>
                      </c:pt>
                      <c:pt idx="3">
                        <c:v>0</c:v>
                      </c:pt>
                      <c:pt idx="4" formatCode="_(* #,##0.00_);_(* \(#,##0.00\);_(* &quot;-&quot;??_);_(@_)">
                        <c:v>0</c:v>
                      </c:pt>
                    </c:numCache>
                  </c:numRef>
                </c:val>
                <c:extLst xmlns:c15="http://schemas.microsoft.com/office/drawing/2012/chart">
                  <c:ext xmlns:c16="http://schemas.microsoft.com/office/drawing/2014/chart" uri="{C3380CC4-5D6E-409C-BE32-E72D297353CC}">
                    <c16:uniqueId val="{0000008E-BA25-4E89-BBA2-B45177037B57}"/>
                  </c:ext>
                </c:extLst>
              </c15:ser>
            </c15:filteredPieSeries>
            <c15:filteredPieSeries>
              <c15:ser>
                <c:idx val="12"/>
                <c:order val="12"/>
                <c:tx>
                  <c:strRef>
                    <c:extLst xmlns:c15="http://schemas.microsoft.com/office/drawing/2012/chart">
                      <c:ext xmlns:c15="http://schemas.microsoft.com/office/drawing/2012/chart" uri="{02D57815-91ED-43cb-92C2-25804820EDAC}">
                        <c15:formulaRef>
                          <c15:sqref>[podatki_analiza_4.1_4.2_18.11.2022.xlsx]vrtilna!$H$20</c15:sqref>
                        </c15:formulaRef>
                      </c:ext>
                    </c:extLst>
                    <c:strCache>
                      <c:ptCount val="1"/>
                    </c:strCache>
                  </c:strRef>
                </c:tx>
                <c:dPt>
                  <c:idx val="0"/>
                  <c:bubble3D val="0"/>
                  <c:spPr>
                    <a:solidFill>
                      <a:schemeClr val="accent1">
                        <a:alpha val="90000"/>
                      </a:schemeClr>
                    </a:solidFill>
                    <a:ln w="19050">
                      <a:solidFill>
                        <a:schemeClr val="accent1">
                          <a:lumMod val="75000"/>
                        </a:schemeClr>
                      </a:solidFill>
                    </a:ln>
                    <a:effectLst>
                      <a:innerShdw blurRad="114300">
                        <a:schemeClr val="accent1">
                          <a:lumMod val="75000"/>
                        </a:schemeClr>
                      </a:innerShdw>
                    </a:effectLst>
                    <a:scene3d>
                      <a:camera prst="orthographicFront"/>
                      <a:lightRig rig="threePt" dir="t"/>
                    </a:scene3d>
                    <a:sp3d contourW="19050" prstMaterial="flat">
                      <a:contourClr>
                        <a:schemeClr val="accent1">
                          <a:lumMod val="75000"/>
                        </a:schemeClr>
                      </a:contourClr>
                    </a:sp3d>
                  </c:spPr>
                  <c:extLst xmlns:c15="http://schemas.microsoft.com/office/drawing/2012/chart">
                    <c:ext xmlns:c16="http://schemas.microsoft.com/office/drawing/2014/chart" uri="{C3380CC4-5D6E-409C-BE32-E72D297353CC}">
                      <c16:uniqueId val="{00000090-BA25-4E89-BBA2-B45177037B57}"/>
                    </c:ext>
                  </c:extLst>
                </c:dPt>
                <c:dPt>
                  <c:idx val="1"/>
                  <c:bubble3D val="0"/>
                  <c:spPr>
                    <a:solidFill>
                      <a:schemeClr val="accent2">
                        <a:alpha val="90000"/>
                      </a:schemeClr>
                    </a:solidFill>
                    <a:ln w="19050">
                      <a:solidFill>
                        <a:schemeClr val="accent2">
                          <a:lumMod val="75000"/>
                        </a:schemeClr>
                      </a:solidFill>
                    </a:ln>
                    <a:effectLst>
                      <a:innerShdw blurRad="114300">
                        <a:schemeClr val="accent2">
                          <a:lumMod val="75000"/>
                        </a:schemeClr>
                      </a:innerShdw>
                    </a:effectLst>
                    <a:scene3d>
                      <a:camera prst="orthographicFront"/>
                      <a:lightRig rig="threePt" dir="t"/>
                    </a:scene3d>
                    <a:sp3d contourW="19050" prstMaterial="flat">
                      <a:contourClr>
                        <a:schemeClr val="accent2">
                          <a:lumMod val="75000"/>
                        </a:schemeClr>
                      </a:contourClr>
                    </a:sp3d>
                  </c:spPr>
                  <c:extLst xmlns:c15="http://schemas.microsoft.com/office/drawing/2012/chart">
                    <c:ext xmlns:c16="http://schemas.microsoft.com/office/drawing/2014/chart" uri="{C3380CC4-5D6E-409C-BE32-E72D297353CC}">
                      <c16:uniqueId val="{00000092-BA25-4E89-BBA2-B45177037B57}"/>
                    </c:ext>
                  </c:extLst>
                </c:dPt>
                <c:dPt>
                  <c:idx val="2"/>
                  <c:bubble3D val="0"/>
                  <c:spPr>
                    <a:solidFill>
                      <a:schemeClr val="accent3">
                        <a:alpha val="90000"/>
                      </a:schemeClr>
                    </a:solidFill>
                    <a:ln w="19050">
                      <a:solidFill>
                        <a:schemeClr val="accent3">
                          <a:lumMod val="75000"/>
                        </a:schemeClr>
                      </a:solidFill>
                    </a:ln>
                    <a:effectLst>
                      <a:innerShdw blurRad="114300">
                        <a:schemeClr val="accent3">
                          <a:lumMod val="75000"/>
                        </a:schemeClr>
                      </a:innerShdw>
                    </a:effectLst>
                    <a:scene3d>
                      <a:camera prst="orthographicFront"/>
                      <a:lightRig rig="threePt" dir="t"/>
                    </a:scene3d>
                    <a:sp3d contourW="19050" prstMaterial="flat">
                      <a:contourClr>
                        <a:schemeClr val="accent3">
                          <a:lumMod val="75000"/>
                        </a:schemeClr>
                      </a:contourClr>
                    </a:sp3d>
                  </c:spPr>
                  <c:extLst xmlns:c15="http://schemas.microsoft.com/office/drawing/2012/chart">
                    <c:ext xmlns:c16="http://schemas.microsoft.com/office/drawing/2014/chart" uri="{C3380CC4-5D6E-409C-BE32-E72D297353CC}">
                      <c16:uniqueId val="{00000094-BA25-4E89-BBA2-B45177037B57}"/>
                    </c:ext>
                  </c:extLst>
                </c:dPt>
                <c:dPt>
                  <c:idx val="3"/>
                  <c:bubble3D val="0"/>
                  <c:spPr>
                    <a:solidFill>
                      <a:schemeClr val="accent4">
                        <a:alpha val="90000"/>
                      </a:schemeClr>
                    </a:solidFill>
                    <a:ln w="19050">
                      <a:solidFill>
                        <a:schemeClr val="accent4">
                          <a:lumMod val="75000"/>
                        </a:schemeClr>
                      </a:solidFill>
                    </a:ln>
                    <a:effectLst>
                      <a:innerShdw blurRad="114300">
                        <a:schemeClr val="accent4">
                          <a:lumMod val="75000"/>
                        </a:schemeClr>
                      </a:innerShdw>
                    </a:effectLst>
                    <a:scene3d>
                      <a:camera prst="orthographicFront"/>
                      <a:lightRig rig="threePt" dir="t"/>
                    </a:scene3d>
                    <a:sp3d contourW="19050" prstMaterial="flat">
                      <a:contourClr>
                        <a:schemeClr val="accent4">
                          <a:lumMod val="75000"/>
                        </a:schemeClr>
                      </a:contourClr>
                    </a:sp3d>
                  </c:spPr>
                  <c:extLst xmlns:c15="http://schemas.microsoft.com/office/drawing/2012/chart">
                    <c:ext xmlns:c16="http://schemas.microsoft.com/office/drawing/2014/chart" uri="{C3380CC4-5D6E-409C-BE32-E72D297353CC}">
                      <c16:uniqueId val="{00000096-BA25-4E89-BBA2-B45177037B57}"/>
                    </c:ext>
                  </c:extLst>
                </c:dPt>
                <c:dPt>
                  <c:idx val="4"/>
                  <c:bubble3D val="0"/>
                  <c:spPr>
                    <a:solidFill>
                      <a:schemeClr val="accent5">
                        <a:alpha val="90000"/>
                      </a:schemeClr>
                    </a:solidFill>
                    <a:ln w="19050">
                      <a:solidFill>
                        <a:schemeClr val="accent5">
                          <a:lumMod val="75000"/>
                        </a:schemeClr>
                      </a:solidFill>
                    </a:ln>
                    <a:effectLst>
                      <a:innerShdw blurRad="114300">
                        <a:schemeClr val="accent5">
                          <a:lumMod val="75000"/>
                        </a:schemeClr>
                      </a:innerShdw>
                    </a:effectLst>
                    <a:scene3d>
                      <a:camera prst="orthographicFront"/>
                      <a:lightRig rig="threePt" dir="t"/>
                    </a:scene3d>
                    <a:sp3d contourW="19050" prstMaterial="flat">
                      <a:contourClr>
                        <a:schemeClr val="accent5">
                          <a:lumMod val="75000"/>
                        </a:schemeClr>
                      </a:contourClr>
                    </a:sp3d>
                  </c:spPr>
                  <c:extLst xmlns:c15="http://schemas.microsoft.com/office/drawing/2012/chart">
                    <c:ext xmlns:c16="http://schemas.microsoft.com/office/drawing/2014/chart" uri="{C3380CC4-5D6E-409C-BE32-E72D297353CC}">
                      <c16:uniqueId val="{00000098-BA25-4E89-BBA2-B45177037B57}"/>
                    </c:ext>
                  </c:extLst>
                </c:dPt>
                <c:dLbls>
                  <c:dLbl>
                    <c:idx val="0"/>
                    <c:spPr>
                      <a:solidFill>
                        <a:schemeClr val="lt1">
                          <a:alpha val="90000"/>
                        </a:schemeClr>
                      </a:solidFill>
                      <a:ln w="12700" cap="flat" cmpd="sng" algn="ctr">
                        <a:solidFill>
                          <a:schemeClr val="accent1"/>
                        </a:solidFill>
                        <a:round/>
                      </a:ln>
                      <a:effectLst>
                        <a:outerShdw blurRad="50800" dist="38100" dir="2700000" algn="tl" rotWithShape="0">
                          <a:schemeClr val="accent1">
                            <a:lumMod val="75000"/>
                            <a:alpha val="40000"/>
                          </a:schemeClr>
                        </a:outerShdw>
                      </a:effectLst>
                    </c:spPr>
                    <c:txPr>
                      <a:bodyPr rot="0" spcFirstLastPara="1" vertOverflow="clip" horzOverflow="clip" vert="horz" wrap="square" lIns="38100" tIns="19050" rIns="38100" bIns="19050" anchor="ctr" anchorCtr="1">
                        <a:spAutoFit/>
                      </a:bodyPr>
                      <a:lstStyle/>
                      <a:p>
                        <a:pPr>
                          <a:defRPr sz="1000" b="0" i="0" u="none" strike="noStrike" kern="1200" baseline="0">
                            <a:solidFill>
                              <a:schemeClr val="accent1"/>
                            </a:solidFill>
                            <a:effectLst/>
                            <a:latin typeface="+mn-lt"/>
                            <a:ea typeface="+mn-ea"/>
                            <a:cs typeface="+mn-cs"/>
                          </a:defRPr>
                        </a:pPr>
                        <a:endParaRPr lang="sl-SI"/>
                      </a:p>
                    </c:txPr>
                    <c:dLblPos val="inEnd"/>
                    <c:showLegendKey val="0"/>
                    <c:showVal val="0"/>
                    <c:showCatName val="1"/>
                    <c:showSerName val="0"/>
                    <c:showPercent val="0"/>
                    <c:showBubbleSize val="0"/>
                    <c:extLst>
                      <c:ext xmlns:c16="http://schemas.microsoft.com/office/drawing/2014/chart" uri="{C3380CC4-5D6E-409C-BE32-E72D297353CC}">
                        <c16:uniqueId val="{00000090-BA25-4E89-BBA2-B45177037B57}"/>
                      </c:ext>
                    </c:extLst>
                  </c:dLbl>
                  <c:dLbl>
                    <c:idx val="1"/>
                    <c:spPr>
                      <a:solidFill>
                        <a:schemeClr val="lt1">
                          <a:alpha val="90000"/>
                        </a:schemeClr>
                      </a:solidFill>
                      <a:ln w="12700" cap="flat" cmpd="sng" algn="ctr">
                        <a:solidFill>
                          <a:schemeClr val="accent3"/>
                        </a:solidFill>
                        <a:round/>
                      </a:ln>
                      <a:effectLst>
                        <a:outerShdw blurRad="50800" dist="38100" dir="2700000" algn="tl" rotWithShape="0">
                          <a:schemeClr val="accent3">
                            <a:lumMod val="75000"/>
                            <a:alpha val="40000"/>
                          </a:schemeClr>
                        </a:outerShdw>
                      </a:effectLst>
                    </c:spPr>
                    <c:txPr>
                      <a:bodyPr rot="0" spcFirstLastPara="1" vertOverflow="clip" horzOverflow="clip" vert="horz" wrap="square" lIns="38100" tIns="19050" rIns="38100" bIns="19050" anchor="ctr" anchorCtr="1">
                        <a:spAutoFit/>
                      </a:bodyPr>
                      <a:lstStyle/>
                      <a:p>
                        <a:pPr>
                          <a:defRPr sz="1000" b="0" i="0" u="none" strike="noStrike" kern="1200" baseline="0">
                            <a:solidFill>
                              <a:schemeClr val="accent3"/>
                            </a:solidFill>
                            <a:effectLst/>
                            <a:latin typeface="+mn-lt"/>
                            <a:ea typeface="+mn-ea"/>
                            <a:cs typeface="+mn-cs"/>
                          </a:defRPr>
                        </a:pPr>
                        <a:endParaRPr lang="sl-SI"/>
                      </a:p>
                    </c:txPr>
                    <c:dLblPos val="inEnd"/>
                    <c:showLegendKey val="0"/>
                    <c:showVal val="0"/>
                    <c:showCatName val="1"/>
                    <c:showSerName val="0"/>
                    <c:showPercent val="0"/>
                    <c:showBubbleSize val="0"/>
                    <c:extLst>
                      <c:ext xmlns:c16="http://schemas.microsoft.com/office/drawing/2014/chart" uri="{C3380CC4-5D6E-409C-BE32-E72D297353CC}">
                        <c16:uniqueId val="{00000092-BA25-4E89-BBA2-B45177037B57}"/>
                      </c:ext>
                    </c:extLst>
                  </c:dLbl>
                  <c:dLbl>
                    <c:idx val="2"/>
                    <c:spPr>
                      <a:solidFill>
                        <a:schemeClr val="lt1">
                          <a:alpha val="90000"/>
                        </a:schemeClr>
                      </a:solidFill>
                      <a:ln w="12700" cap="flat" cmpd="sng" algn="ctr">
                        <a:solidFill>
                          <a:schemeClr val="accent1">
                            <a:lumMod val="60000"/>
                          </a:schemeClr>
                        </a:solidFill>
                        <a:round/>
                      </a:ln>
                      <a:effectLst>
                        <a:outerShdw blurRad="50800" dist="38100" dir="2700000" algn="tl" rotWithShape="0">
                          <a:schemeClr val="accent1">
                            <a:lumMod val="60000"/>
                            <a:lumMod val="75000"/>
                            <a:alpha val="40000"/>
                          </a:schemeClr>
                        </a:outerShdw>
                      </a:effectLst>
                    </c:spPr>
                    <c:txPr>
                      <a:bodyPr rot="0" spcFirstLastPara="1" vertOverflow="clip" horzOverflow="clip" vert="horz" wrap="square" lIns="38100" tIns="19050" rIns="38100" bIns="19050" anchor="ctr" anchorCtr="1">
                        <a:spAutoFit/>
                      </a:bodyPr>
                      <a:lstStyle/>
                      <a:p>
                        <a:pPr>
                          <a:defRPr sz="1000" b="0" i="0" u="none" strike="noStrike" kern="1200" baseline="0">
                            <a:solidFill>
                              <a:schemeClr val="accent1">
                                <a:lumMod val="60000"/>
                              </a:schemeClr>
                            </a:solidFill>
                            <a:effectLst/>
                            <a:latin typeface="+mn-lt"/>
                            <a:ea typeface="+mn-ea"/>
                            <a:cs typeface="+mn-cs"/>
                          </a:defRPr>
                        </a:pPr>
                        <a:endParaRPr lang="sl-SI"/>
                      </a:p>
                    </c:txPr>
                    <c:dLblPos val="inEnd"/>
                    <c:showLegendKey val="0"/>
                    <c:showVal val="0"/>
                    <c:showCatName val="1"/>
                    <c:showSerName val="0"/>
                    <c:showPercent val="0"/>
                    <c:showBubbleSize val="0"/>
                    <c:extLst>
                      <c:ext xmlns:c16="http://schemas.microsoft.com/office/drawing/2014/chart" uri="{C3380CC4-5D6E-409C-BE32-E72D297353CC}">
                        <c16:uniqueId val="{00000094-BA25-4E89-BBA2-B45177037B57}"/>
                      </c:ext>
                    </c:extLst>
                  </c:dLbl>
                  <c:dLbl>
                    <c:idx val="3"/>
                    <c:spPr>
                      <a:solidFill>
                        <a:schemeClr val="lt1">
                          <a:alpha val="90000"/>
                        </a:schemeClr>
                      </a:solidFill>
                      <a:ln w="12700" cap="flat" cmpd="sng" algn="ctr">
                        <a:solidFill>
                          <a:schemeClr val="accent2">
                            <a:lumMod val="60000"/>
                          </a:schemeClr>
                        </a:solidFill>
                        <a:round/>
                      </a:ln>
                      <a:effectLst>
                        <a:outerShdw blurRad="50800" dist="38100" dir="2700000" algn="tl" rotWithShape="0">
                          <a:schemeClr val="accent2">
                            <a:lumMod val="60000"/>
                            <a:lumMod val="75000"/>
                            <a:alpha val="40000"/>
                          </a:schemeClr>
                        </a:outerShdw>
                      </a:effectLst>
                    </c:spPr>
                    <c:txPr>
                      <a:bodyPr rot="0" spcFirstLastPara="1" vertOverflow="clip" horzOverflow="clip" vert="horz" wrap="square" lIns="38100" tIns="19050" rIns="38100" bIns="19050" anchor="ctr" anchorCtr="1">
                        <a:spAutoFit/>
                      </a:bodyPr>
                      <a:lstStyle/>
                      <a:p>
                        <a:pPr>
                          <a:defRPr sz="1000" b="0" i="0" u="none" strike="noStrike" kern="1200" baseline="0">
                            <a:solidFill>
                              <a:schemeClr val="accent2">
                                <a:lumMod val="60000"/>
                              </a:schemeClr>
                            </a:solidFill>
                            <a:effectLst/>
                            <a:latin typeface="+mn-lt"/>
                            <a:ea typeface="+mn-ea"/>
                            <a:cs typeface="+mn-cs"/>
                          </a:defRPr>
                        </a:pPr>
                        <a:endParaRPr lang="sl-SI"/>
                      </a:p>
                    </c:txPr>
                    <c:dLblPos val="inEnd"/>
                    <c:showLegendKey val="0"/>
                    <c:showVal val="0"/>
                    <c:showCatName val="1"/>
                    <c:showSerName val="0"/>
                    <c:showPercent val="0"/>
                    <c:showBubbleSize val="0"/>
                    <c:extLst>
                      <c:ext xmlns:c16="http://schemas.microsoft.com/office/drawing/2014/chart" uri="{C3380CC4-5D6E-409C-BE32-E72D297353CC}">
                        <c16:uniqueId val="{00000096-BA25-4E89-BBA2-B45177037B57}"/>
                      </c:ext>
                    </c:extLst>
                  </c:dLbl>
                  <c:dLbl>
                    <c:idx val="4"/>
                    <c:spPr>
                      <a:solidFill>
                        <a:schemeClr val="lt1">
                          <a:alpha val="90000"/>
                        </a:schemeClr>
                      </a:solidFill>
                      <a:ln w="12700" cap="flat" cmpd="sng" algn="ctr">
                        <a:solidFill>
                          <a:schemeClr val="accent3">
                            <a:lumMod val="60000"/>
                          </a:schemeClr>
                        </a:solidFill>
                        <a:round/>
                      </a:ln>
                      <a:effectLst>
                        <a:outerShdw blurRad="50800" dist="38100" dir="2700000" algn="tl" rotWithShape="0">
                          <a:schemeClr val="accent3">
                            <a:lumMod val="60000"/>
                            <a:lumMod val="75000"/>
                            <a:alpha val="40000"/>
                          </a:schemeClr>
                        </a:outerShdw>
                      </a:effectLst>
                    </c:spPr>
                    <c:txPr>
                      <a:bodyPr rot="0" spcFirstLastPara="1" vertOverflow="clip" horzOverflow="clip" vert="horz" wrap="square" lIns="38100" tIns="19050" rIns="38100" bIns="19050" anchor="ctr" anchorCtr="1">
                        <a:spAutoFit/>
                      </a:bodyPr>
                      <a:lstStyle/>
                      <a:p>
                        <a:pPr>
                          <a:defRPr sz="1000" b="0" i="0" u="none" strike="noStrike" kern="1200" baseline="0">
                            <a:solidFill>
                              <a:schemeClr val="accent3">
                                <a:lumMod val="60000"/>
                              </a:schemeClr>
                            </a:solidFill>
                            <a:effectLst/>
                            <a:latin typeface="+mn-lt"/>
                            <a:ea typeface="+mn-ea"/>
                            <a:cs typeface="+mn-cs"/>
                          </a:defRPr>
                        </a:pPr>
                        <a:endParaRPr lang="sl-SI"/>
                      </a:p>
                    </c:txPr>
                    <c:dLblPos val="inEnd"/>
                    <c:showLegendKey val="0"/>
                    <c:showVal val="0"/>
                    <c:showCatName val="1"/>
                    <c:showSerName val="0"/>
                    <c:showPercent val="0"/>
                    <c:showBubbleSize val="0"/>
                    <c:extLst>
                      <c:ext xmlns:c16="http://schemas.microsoft.com/office/drawing/2014/chart" uri="{C3380CC4-5D6E-409C-BE32-E72D297353CC}">
                        <c16:uniqueId val="{00000098-BA25-4E89-BBA2-B45177037B57}"/>
                      </c:ext>
                    </c:extLst>
                  </c:dLbl>
                  <c:spPr>
                    <a:solidFill>
                      <a:sysClr val="window" lastClr="FFFFFF">
                        <a:alpha val="90000"/>
                      </a:sysClr>
                    </a:solidFill>
                    <a:ln w="12700" cap="flat" cmpd="sng" algn="ctr">
                      <a:solidFill>
                        <a:srgbClr val="5B9BD5">
                          <a:lumMod val="80000"/>
                          <a:lumOff val="20000"/>
                        </a:srgbClr>
                      </a:solidFill>
                      <a:round/>
                    </a:ln>
                    <a:effectLst>
                      <a:outerShdw blurRad="50800" dist="38100" dir="2700000" algn="tl" rotWithShape="0">
                        <a:srgbClr val="5B9BD5">
                          <a:lumMod val="80000"/>
                          <a:lumOff val="20000"/>
                          <a:lumMod val="75000"/>
                          <a:alpha val="40000"/>
                        </a:srgbClr>
                      </a:outerShdw>
                    </a:effectLst>
                  </c:spPr>
                  <c:dLblPos val="inEnd"/>
                  <c:showLegendKey val="0"/>
                  <c:showVal val="0"/>
                  <c:showCatName val="1"/>
                  <c:showSerName val="0"/>
                  <c:showPercent val="0"/>
                  <c:showBubbleSize val="0"/>
                  <c:showLeaderLines val="1"/>
                  <c:leaderLines>
                    <c:spPr>
                      <a:ln w="9525">
                        <a:solidFill>
                          <a:schemeClr val="tx1">
                            <a:lumMod val="35000"/>
                            <a:lumOff val="65000"/>
                          </a:schemeClr>
                        </a:solidFill>
                      </a:ln>
                      <a:effectLst/>
                    </c:spPr>
                  </c:leaderLines>
                  <c:extLst xmlns:c15="http://schemas.microsoft.com/office/drawing/2012/chart">
                    <c:ext xmlns:c15="http://schemas.microsoft.com/office/drawing/2012/chart" uri="{CE6537A1-D6FC-4f65-9D91-7224C49458BB}"/>
                  </c:extLst>
                </c:dLbls>
                <c:cat>
                  <c:strRef>
                    <c:extLst xmlns:c15="http://schemas.microsoft.com/office/drawing/2012/chart">
                      <c:ext xmlns:c15="http://schemas.microsoft.com/office/drawing/2012/chart" uri="{02D57815-91ED-43cb-92C2-25804820EDAC}">
                        <c15:formulaRef>
                          <c15:sqref>[podatki_analiza_4.1_4.2_18.11.2022.xlsx]vrtilna!$I$7:$U$7</c15:sqref>
                        </c15:formulaRef>
                      </c:ext>
                    </c:extLst>
                    <c:strCache>
                      <c:ptCount val="5"/>
                      <c:pt idx="0">
                        <c:v>ODDANIH VLOG</c:v>
                      </c:pt>
                      <c:pt idx="1">
                        <c:v>oddobrenih vlog</c:v>
                      </c:pt>
                      <c:pt idx="2">
                        <c:v>neodobrenih v OMD</c:v>
                      </c:pt>
                      <c:pt idx="3">
                        <c:v>neodobrenih izven OMD</c:v>
                      </c:pt>
                      <c:pt idx="4">
                        <c:v>neodobrena sredstva</c:v>
                      </c:pt>
                    </c:strCache>
                  </c:strRef>
                </c:cat>
                <c:val>
                  <c:numRef>
                    <c:extLst xmlns:c15="http://schemas.microsoft.com/office/drawing/2012/chart">
                      <c:ext xmlns:c15="http://schemas.microsoft.com/office/drawing/2012/chart" uri="{02D57815-91ED-43cb-92C2-25804820EDAC}">
                        <c15:formulaRef>
                          <c15:sqref>[podatki_analiza_4.1_4.2_18.11.2022.xlsx]vrtilna!$I$20:$U$20</c15:sqref>
                        </c15:formulaRef>
                      </c:ext>
                    </c:extLst>
                    <c:numCache>
                      <c:formatCode>General</c:formatCode>
                      <c:ptCount val="5"/>
                      <c:pt idx="0">
                        <c:v>3006</c:v>
                      </c:pt>
                      <c:pt idx="1">
                        <c:v>1925</c:v>
                      </c:pt>
                    </c:numCache>
                  </c:numRef>
                </c:val>
                <c:extLst xmlns:c15="http://schemas.microsoft.com/office/drawing/2012/chart">
                  <c:ext xmlns:c16="http://schemas.microsoft.com/office/drawing/2014/chart" uri="{C3380CC4-5D6E-409C-BE32-E72D297353CC}">
                    <c16:uniqueId val="{00000099-BA25-4E89-BBA2-B45177037B57}"/>
                  </c:ext>
                </c:extLst>
              </c15:ser>
            </c15:filteredPieSeries>
          </c:ext>
        </c:extLst>
      </c:pie3D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sl-SI"/>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l-SI"/>
  <c:roundedCorners val="0"/>
  <mc:AlternateContent xmlns:mc="http://schemas.openxmlformats.org/markup-compatibility/2006">
    <mc:Choice xmlns:c14="http://schemas.microsoft.com/office/drawing/2007/8/2/chart" Requires="c14">
      <c14:style val="105"/>
    </mc:Choice>
    <mc:Fallback>
      <c:style val="5"/>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10581013588296022"/>
          <c:y val="0.13467741393821439"/>
          <c:w val="0.78837972823407954"/>
          <c:h val="0.73064517212357127"/>
        </c:manualLayout>
      </c:layout>
      <c:pie3DChart>
        <c:varyColors val="1"/>
        <c:ser>
          <c:idx val="12"/>
          <c:order val="12"/>
          <c:tx>
            <c:strRef>
              <c:f>List3!$F$16</c:f>
              <c:strCache>
                <c:ptCount val="1"/>
                <c:pt idx="0">
                  <c:v>vsota</c:v>
                </c:pt>
              </c:strCache>
            </c:strRef>
          </c:tx>
          <c:dPt>
            <c:idx val="0"/>
            <c:bubble3D val="0"/>
            <c:spPr>
              <a:solidFill>
                <a:srgbClr val="2C6E32"/>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1-134E-4896-A3E0-9DA70FD97256}"/>
              </c:ext>
            </c:extLst>
          </c:dPt>
          <c:dPt>
            <c:idx val="1"/>
            <c:bubble3D val="0"/>
            <c:spPr>
              <a:solidFill>
                <a:schemeClr val="accent3">
                  <a:tint val="77000"/>
                </a:schemeClr>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3-134E-4896-A3E0-9DA70FD97256}"/>
              </c:ext>
            </c:extLst>
          </c:dPt>
          <c:dLbls>
            <c:dLbl>
              <c:idx val="0"/>
              <c:layout>
                <c:manualLayout>
                  <c:x val="-0.23104040042190913"/>
                  <c:y val="-0.34692559555946567"/>
                </c:manualLayout>
              </c:layout>
              <c:tx>
                <c:rich>
                  <a:bodyPr rot="0" spcFirstLastPara="1" vertOverflow="ellipsis" vert="horz" wrap="square" lIns="38100" tIns="19050" rIns="38100" bIns="19050" anchor="ctr" anchorCtr="1">
                    <a:noAutofit/>
                  </a:bodyPr>
                  <a:lstStyle/>
                  <a:p>
                    <a:pPr>
                      <a:defRPr sz="900" b="1" i="0" u="none" strike="noStrike" kern="1200" spc="0" baseline="0">
                        <a:solidFill>
                          <a:schemeClr val="bg1"/>
                        </a:solidFill>
                        <a:latin typeface="+mn-lt"/>
                        <a:ea typeface="+mn-ea"/>
                        <a:cs typeface="+mn-cs"/>
                      </a:defRPr>
                    </a:pPr>
                    <a:r>
                      <a:rPr lang="en-US" sz="900" dirty="0" smtClean="0">
                        <a:solidFill>
                          <a:schemeClr val="bg1"/>
                        </a:solidFill>
                      </a:rPr>
                      <a:t>KRM na</a:t>
                    </a:r>
                    <a:r>
                      <a:rPr lang="en-US" sz="900" baseline="0" dirty="0" smtClean="0">
                        <a:solidFill>
                          <a:schemeClr val="bg1"/>
                        </a:solidFill>
                      </a:rPr>
                      <a:t> </a:t>
                    </a:r>
                    <a:r>
                      <a:rPr lang="en-US" sz="900" dirty="0" smtClean="0">
                        <a:solidFill>
                          <a:schemeClr val="bg1"/>
                        </a:solidFill>
                      </a:rPr>
                      <a:t>OMD</a:t>
                    </a:r>
                    <a:r>
                      <a:rPr lang="en-US" sz="900" baseline="0" dirty="0" smtClean="0">
                        <a:solidFill>
                          <a:schemeClr val="bg1"/>
                        </a:solidFill>
                      </a:rPr>
                      <a:t>; </a:t>
                    </a:r>
                    <a:fld id="{035D475E-97C9-4966-AB21-56FA045F1733}" type="PERCENTAGE">
                      <a:rPr lang="en-US" sz="900" baseline="0" smtClean="0">
                        <a:solidFill>
                          <a:schemeClr val="bg1"/>
                        </a:solidFill>
                      </a:rPr>
                      <a:pPr>
                        <a:defRPr sz="900" b="1" i="0" u="none" strike="noStrike" kern="1200" spc="0" baseline="0">
                          <a:solidFill>
                            <a:schemeClr val="bg1"/>
                          </a:solidFill>
                          <a:latin typeface="+mn-lt"/>
                          <a:ea typeface="+mn-ea"/>
                          <a:cs typeface="+mn-cs"/>
                        </a:defRPr>
                      </a:pPr>
                      <a:t>[ODSTOTEK]</a:t>
                    </a:fld>
                    <a:endParaRPr lang="en-US" sz="900" baseline="0" dirty="0" smtClean="0">
                      <a:solidFill>
                        <a:schemeClr val="bg1"/>
                      </a:solidFill>
                    </a:endParaRPr>
                  </a:p>
                </c:rich>
              </c:tx>
              <c:spPr>
                <a:noFill/>
                <a:ln>
                  <a:noFill/>
                </a:ln>
                <a:effectLst/>
              </c:spPr>
              <c:dLblPos val="bestFit"/>
              <c:showLegendKey val="0"/>
              <c:showVal val="1"/>
              <c:showCatName val="1"/>
              <c:showSerName val="0"/>
              <c:showPercent val="0"/>
              <c:showBubbleSize val="0"/>
              <c:extLst>
                <c:ext xmlns:c15="http://schemas.microsoft.com/office/drawing/2012/chart" uri="{CE6537A1-D6FC-4f65-9D91-7224C49458BB}">
                  <c15:layout>
                    <c:manualLayout>
                      <c:w val="0.19903666074263046"/>
                      <c:h val="0.45678037658629489"/>
                    </c:manualLayout>
                  </c15:layout>
                  <c15:dlblFieldTable/>
                  <c15:showDataLabelsRange val="0"/>
                </c:ext>
                <c:ext xmlns:c16="http://schemas.microsoft.com/office/drawing/2014/chart" uri="{C3380CC4-5D6E-409C-BE32-E72D297353CC}">
                  <c16:uniqueId val="{00000001-134E-4896-A3E0-9DA70FD97256}"/>
                </c:ext>
              </c:extLst>
            </c:dLbl>
            <c:dLbl>
              <c:idx val="1"/>
              <c:layout>
                <c:manualLayout>
                  <c:x val="0.11142726997768611"/>
                  <c:y val="6.5579545313736359E-2"/>
                </c:manualLayout>
              </c:layout>
              <c:tx>
                <c:rich>
                  <a:bodyPr/>
                  <a:lstStyle/>
                  <a:p>
                    <a:fld id="{FDF92C00-935C-4A08-8863-1325B6F23333}" type="CATEGORYNAME">
                      <a:rPr lang="en-US" sz="900" b="1" i="0" baseline="0">
                        <a:solidFill>
                          <a:schemeClr val="tx1"/>
                        </a:solidFill>
                      </a:rPr>
                      <a:pPr/>
                      <a:t>[IME KATEGORIJE]</a:t>
                    </a:fld>
                    <a:r>
                      <a:rPr lang="en-US" baseline="0" dirty="0">
                        <a:solidFill>
                          <a:schemeClr val="tx1"/>
                        </a:solidFill>
                      </a:rPr>
                      <a:t>; </a:t>
                    </a:r>
                    <a:fld id="{C7A429AC-A07F-4A4E-980F-60D9C8D0075B}" type="PERCENTAGE">
                      <a:rPr lang="en-US" sz="900" b="1" baseline="0" smtClean="0">
                        <a:solidFill>
                          <a:schemeClr val="tx1"/>
                        </a:solidFill>
                      </a:rPr>
                      <a:pPr/>
                      <a:t>[ODSTOTEK]</a:t>
                    </a:fld>
                    <a:endParaRPr lang="en-US" baseline="0" dirty="0">
                      <a:solidFill>
                        <a:schemeClr val="tx1"/>
                      </a:solidFill>
                    </a:endParaRPr>
                  </a:p>
                </c:rich>
              </c:tx>
              <c:dLblPos val="bestFit"/>
              <c:showLegendKey val="0"/>
              <c:showVal val="1"/>
              <c:showCatName val="1"/>
              <c:showSerName val="0"/>
              <c:showPercent val="0"/>
              <c:showBubbleSize val="0"/>
              <c:extLst>
                <c:ext xmlns:c15="http://schemas.microsoft.com/office/drawing/2012/chart" uri="{CE6537A1-D6FC-4f65-9D91-7224C49458BB}">
                  <c15:layout>
                    <c:manualLayout>
                      <c:w val="0.34661189506189027"/>
                      <c:h val="0.3087792838003931"/>
                    </c:manualLayout>
                  </c15:layout>
                  <c15:dlblFieldTable/>
                  <c15:showDataLabelsRange val="0"/>
                </c:ext>
                <c:ext xmlns:c16="http://schemas.microsoft.com/office/drawing/2014/chart" uri="{C3380CC4-5D6E-409C-BE32-E72D297353CC}">
                  <c16:uniqueId val="{00000003-134E-4896-A3E0-9DA70FD97256}"/>
                </c:ext>
              </c:extLst>
            </c:dLbl>
            <c:spPr>
              <a:noFill/>
              <a:ln>
                <a:noFill/>
              </a:ln>
              <a:effectLst/>
            </c:spPr>
            <c:txPr>
              <a:bodyPr wrap="square" lIns="38100" tIns="19050" rIns="38100" bIns="19050" anchor="ctr">
                <a:spAutoFit/>
              </a:bodyPr>
              <a:lstStyle/>
              <a:p>
                <a:pPr>
                  <a:defRPr>
                    <a:solidFill>
                      <a:schemeClr val="bg1"/>
                    </a:solidFill>
                  </a:defRPr>
                </a:pPr>
                <a:endParaRPr lang="sl-SI"/>
              </a:p>
            </c:txPr>
            <c:dLblPos val="outEnd"/>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List3!$J$3:$K$3</c:f>
              <c:strCache>
                <c:ptCount val="2"/>
                <c:pt idx="0">
                  <c:v> KRM ha OMD</c:v>
                </c:pt>
                <c:pt idx="1">
                  <c:v>KRM izven OMD</c:v>
                </c:pt>
              </c:strCache>
              <c:extLst/>
            </c:strRef>
          </c:cat>
          <c:val>
            <c:numRef>
              <c:f>List3!$J$16:$K$16</c:f>
              <c:numCache>
                <c:formatCode>#,##0.00</c:formatCode>
                <c:ptCount val="2"/>
                <c:pt idx="0">
                  <c:v>344578.55999999976</c:v>
                </c:pt>
                <c:pt idx="1">
                  <c:v>122758.67999999993</c:v>
                </c:pt>
              </c:numCache>
              <c:extLst/>
            </c:numRef>
          </c:val>
          <c:extLst>
            <c:ext xmlns:c16="http://schemas.microsoft.com/office/drawing/2014/chart" uri="{C3380CC4-5D6E-409C-BE32-E72D297353CC}">
              <c16:uniqueId val="{00000004-134E-4896-A3E0-9DA70FD97256}"/>
            </c:ext>
          </c:extLst>
        </c:ser>
        <c:dLbls>
          <c:dLblPos val="outEnd"/>
          <c:showLegendKey val="0"/>
          <c:showVal val="0"/>
          <c:showCatName val="1"/>
          <c:showSerName val="0"/>
          <c:showPercent val="0"/>
          <c:showBubbleSize val="0"/>
          <c:showLeaderLines val="1"/>
        </c:dLbls>
        <c:extLst>
          <c:ext xmlns:c15="http://schemas.microsoft.com/office/drawing/2012/chart" uri="{02D57815-91ED-43cb-92C2-25804820EDAC}">
            <c15:filteredPieSeries>
              <c15:ser>
                <c:idx val="0"/>
                <c:order val="0"/>
                <c:tx>
                  <c:strRef>
                    <c:extLst>
                      <c:ext uri="{02D57815-91ED-43cb-92C2-25804820EDAC}">
                        <c15:formulaRef>
                          <c15:sqref>List3!$F$4</c15:sqref>
                        </c15:formulaRef>
                      </c:ext>
                    </c:extLst>
                    <c:strCache>
                      <c:ptCount val="1"/>
                      <c:pt idx="0">
                        <c:v>Gorenjska</c:v>
                      </c:pt>
                    </c:strCache>
                  </c:strRef>
                </c:tx>
                <c:dPt>
                  <c:idx val="0"/>
                  <c:bubble3D val="0"/>
                  <c:spPr>
                    <a:solidFill>
                      <a:schemeClr val="accent3">
                        <a:shade val="76000"/>
                      </a:schemeClr>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6-134E-4896-A3E0-9DA70FD97256}"/>
                    </c:ext>
                  </c:extLst>
                </c:dPt>
                <c:dPt>
                  <c:idx val="1"/>
                  <c:bubble3D val="0"/>
                  <c:spPr>
                    <a:solidFill>
                      <a:schemeClr val="accent3">
                        <a:tint val="77000"/>
                      </a:schemeClr>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8-134E-4896-A3E0-9DA70FD97256}"/>
                    </c:ext>
                  </c:extLst>
                </c:dPt>
                <c:dLbls>
                  <c:spPr>
                    <a:noFill/>
                    <a:ln>
                      <a:noFill/>
                    </a:ln>
                    <a:effectLst/>
                  </c:spPr>
                  <c:dLblPos val="outEnd"/>
                  <c:showLegendKey val="0"/>
                  <c:showVal val="0"/>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uri="{CE6537A1-D6FC-4f65-9D91-7224C49458BB}"/>
                  </c:extLst>
                </c:dLbls>
                <c:cat>
                  <c:strRef>
                    <c:extLst>
                      <c:ext uri="{02D57815-91ED-43cb-92C2-25804820EDAC}">
                        <c15:formulaRef>
                          <c15:sqref>List3!$J$3:$K$3</c15:sqref>
                        </c15:formulaRef>
                      </c:ext>
                    </c:extLst>
                    <c:strCache>
                      <c:ptCount val="2"/>
                      <c:pt idx="0">
                        <c:v> KRM ha OMD</c:v>
                      </c:pt>
                      <c:pt idx="1">
                        <c:v>KRM izven OMD</c:v>
                      </c:pt>
                    </c:strCache>
                  </c:strRef>
                </c:cat>
                <c:val>
                  <c:numRef>
                    <c:extLst>
                      <c:ext uri="{02D57815-91ED-43cb-92C2-25804820EDAC}">
                        <c15:formulaRef>
                          <c15:sqref>List3!$J$4:$K$4</c15:sqref>
                        </c15:formulaRef>
                      </c:ext>
                    </c:extLst>
                    <c:numCache>
                      <c:formatCode>#,##0.00</c:formatCode>
                      <c:ptCount val="2"/>
                      <c:pt idx="0">
                        <c:v>22129.36999999997</c:v>
                      </c:pt>
                      <c:pt idx="1">
                        <c:v>10985.080000000071</c:v>
                      </c:pt>
                    </c:numCache>
                  </c:numRef>
                </c:val>
                <c:extLst>
                  <c:ext xmlns:c16="http://schemas.microsoft.com/office/drawing/2014/chart" uri="{C3380CC4-5D6E-409C-BE32-E72D297353CC}">
                    <c16:uniqueId val="{00000009-134E-4896-A3E0-9DA70FD97256}"/>
                  </c:ext>
                </c:extLst>
              </c15:ser>
            </c15:filteredPieSeries>
            <c15:filteredPieSeries>
              <c15:ser>
                <c:idx val="1"/>
                <c:order val="1"/>
                <c:tx>
                  <c:strRef>
                    <c:extLst xmlns:c15="http://schemas.microsoft.com/office/drawing/2012/chart">
                      <c:ext xmlns:c15="http://schemas.microsoft.com/office/drawing/2012/chart" uri="{02D57815-91ED-43cb-92C2-25804820EDAC}">
                        <c15:formulaRef>
                          <c15:sqref>List3!$F$5</c15:sqref>
                        </c15:formulaRef>
                      </c:ext>
                    </c:extLst>
                    <c:strCache>
                      <c:ptCount val="1"/>
                      <c:pt idx="0">
                        <c:v>Goriška</c:v>
                      </c:pt>
                    </c:strCache>
                  </c:strRef>
                </c:tx>
                <c:dPt>
                  <c:idx val="0"/>
                  <c:bubble3D val="0"/>
                  <c:spPr>
                    <a:solidFill>
                      <a:schemeClr val="accent3">
                        <a:shade val="76000"/>
                      </a:schemeClr>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xmlns:c15="http://schemas.microsoft.com/office/drawing/2012/chart">
                    <c:ext xmlns:c16="http://schemas.microsoft.com/office/drawing/2014/chart" uri="{C3380CC4-5D6E-409C-BE32-E72D297353CC}">
                      <c16:uniqueId val="{0000000B-134E-4896-A3E0-9DA70FD97256}"/>
                    </c:ext>
                  </c:extLst>
                </c:dPt>
                <c:dPt>
                  <c:idx val="1"/>
                  <c:bubble3D val="0"/>
                  <c:spPr>
                    <a:solidFill>
                      <a:schemeClr val="accent3">
                        <a:tint val="77000"/>
                      </a:schemeClr>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xmlns:c15="http://schemas.microsoft.com/office/drawing/2012/chart">
                    <c:ext xmlns:c16="http://schemas.microsoft.com/office/drawing/2014/chart" uri="{C3380CC4-5D6E-409C-BE32-E72D297353CC}">
                      <c16:uniqueId val="{0000000D-134E-4896-A3E0-9DA70FD97256}"/>
                    </c:ext>
                  </c:extLst>
                </c:dPt>
                <c:dLbls>
                  <c:spPr>
                    <a:noFill/>
                    <a:ln>
                      <a:noFill/>
                    </a:ln>
                    <a:effectLst/>
                  </c:spPr>
                  <c:dLblPos val="outEnd"/>
                  <c:showLegendKey val="0"/>
                  <c:showVal val="0"/>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xmlns:c15="http://schemas.microsoft.com/office/drawing/2012/chart">
                    <c:ext xmlns:c15="http://schemas.microsoft.com/office/drawing/2012/chart" uri="{CE6537A1-D6FC-4f65-9D91-7224C49458BB}"/>
                  </c:extLst>
                </c:dLbls>
                <c:cat>
                  <c:strRef>
                    <c:extLst xmlns:c15="http://schemas.microsoft.com/office/drawing/2012/chart">
                      <c:ext xmlns:c15="http://schemas.microsoft.com/office/drawing/2012/chart" uri="{02D57815-91ED-43cb-92C2-25804820EDAC}">
                        <c15:formulaRef>
                          <c15:sqref>List3!$J$3:$K$3</c15:sqref>
                        </c15:formulaRef>
                      </c:ext>
                    </c:extLst>
                    <c:strCache>
                      <c:ptCount val="2"/>
                      <c:pt idx="0">
                        <c:v> KRM ha OMD</c:v>
                      </c:pt>
                      <c:pt idx="1">
                        <c:v>KRM izven OMD</c:v>
                      </c:pt>
                    </c:strCache>
                  </c:strRef>
                </c:cat>
                <c:val>
                  <c:numRef>
                    <c:extLst xmlns:c15="http://schemas.microsoft.com/office/drawing/2012/chart">
                      <c:ext xmlns:c15="http://schemas.microsoft.com/office/drawing/2012/chart" uri="{02D57815-91ED-43cb-92C2-25804820EDAC}">
                        <c15:formulaRef>
                          <c15:sqref>List3!$J$5:$K$5</c15:sqref>
                        </c15:formulaRef>
                      </c:ext>
                    </c:extLst>
                    <c:numCache>
                      <c:formatCode>#,##0.00</c:formatCode>
                      <c:ptCount val="2"/>
                      <c:pt idx="0">
                        <c:v>29364.089999999989</c:v>
                      </c:pt>
                      <c:pt idx="1">
                        <c:v>925.55000000000655</c:v>
                      </c:pt>
                    </c:numCache>
                  </c:numRef>
                </c:val>
                <c:extLst xmlns:c15="http://schemas.microsoft.com/office/drawing/2012/chart">
                  <c:ext xmlns:c16="http://schemas.microsoft.com/office/drawing/2014/chart" uri="{C3380CC4-5D6E-409C-BE32-E72D297353CC}">
                    <c16:uniqueId val="{0000000E-134E-4896-A3E0-9DA70FD97256}"/>
                  </c:ext>
                </c:extLst>
              </c15:ser>
            </c15:filteredPieSeries>
            <c15:filteredPieSeries>
              <c15:ser>
                <c:idx val="2"/>
                <c:order val="2"/>
                <c:tx>
                  <c:strRef>
                    <c:extLst xmlns:c15="http://schemas.microsoft.com/office/drawing/2012/chart">
                      <c:ext xmlns:c15="http://schemas.microsoft.com/office/drawing/2012/chart" uri="{02D57815-91ED-43cb-92C2-25804820EDAC}">
                        <c15:formulaRef>
                          <c15:sqref>List3!$F$6</c15:sqref>
                        </c15:formulaRef>
                      </c:ext>
                    </c:extLst>
                    <c:strCache>
                      <c:ptCount val="1"/>
                      <c:pt idx="0">
                        <c:v>Jugovzhodna Slovenija</c:v>
                      </c:pt>
                    </c:strCache>
                  </c:strRef>
                </c:tx>
                <c:dPt>
                  <c:idx val="0"/>
                  <c:bubble3D val="0"/>
                  <c:spPr>
                    <a:solidFill>
                      <a:schemeClr val="accent3">
                        <a:shade val="76000"/>
                      </a:schemeClr>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xmlns:c15="http://schemas.microsoft.com/office/drawing/2012/chart">
                    <c:ext xmlns:c16="http://schemas.microsoft.com/office/drawing/2014/chart" uri="{C3380CC4-5D6E-409C-BE32-E72D297353CC}">
                      <c16:uniqueId val="{00000010-134E-4896-A3E0-9DA70FD97256}"/>
                    </c:ext>
                  </c:extLst>
                </c:dPt>
                <c:dPt>
                  <c:idx val="1"/>
                  <c:bubble3D val="0"/>
                  <c:spPr>
                    <a:solidFill>
                      <a:schemeClr val="accent3">
                        <a:tint val="77000"/>
                      </a:schemeClr>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xmlns:c15="http://schemas.microsoft.com/office/drawing/2012/chart">
                    <c:ext xmlns:c16="http://schemas.microsoft.com/office/drawing/2014/chart" uri="{C3380CC4-5D6E-409C-BE32-E72D297353CC}">
                      <c16:uniqueId val="{00000012-134E-4896-A3E0-9DA70FD97256}"/>
                    </c:ext>
                  </c:extLst>
                </c:dPt>
                <c:dLbls>
                  <c:spPr>
                    <a:noFill/>
                    <a:ln>
                      <a:noFill/>
                    </a:ln>
                    <a:effectLst/>
                  </c:spPr>
                  <c:dLblPos val="outEnd"/>
                  <c:showLegendKey val="0"/>
                  <c:showVal val="0"/>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xmlns:c15="http://schemas.microsoft.com/office/drawing/2012/chart">
                    <c:ext xmlns:c15="http://schemas.microsoft.com/office/drawing/2012/chart" uri="{CE6537A1-D6FC-4f65-9D91-7224C49458BB}"/>
                  </c:extLst>
                </c:dLbls>
                <c:cat>
                  <c:strRef>
                    <c:extLst xmlns:c15="http://schemas.microsoft.com/office/drawing/2012/chart">
                      <c:ext xmlns:c15="http://schemas.microsoft.com/office/drawing/2012/chart" uri="{02D57815-91ED-43cb-92C2-25804820EDAC}">
                        <c15:formulaRef>
                          <c15:sqref>List3!$J$3:$K$3</c15:sqref>
                        </c15:formulaRef>
                      </c:ext>
                    </c:extLst>
                    <c:strCache>
                      <c:ptCount val="2"/>
                      <c:pt idx="0">
                        <c:v> KRM ha OMD</c:v>
                      </c:pt>
                      <c:pt idx="1">
                        <c:v>KRM izven OMD</c:v>
                      </c:pt>
                    </c:strCache>
                  </c:strRef>
                </c:cat>
                <c:val>
                  <c:numRef>
                    <c:extLst xmlns:c15="http://schemas.microsoft.com/office/drawing/2012/chart">
                      <c:ext xmlns:c15="http://schemas.microsoft.com/office/drawing/2012/chart" uri="{02D57815-91ED-43cb-92C2-25804820EDAC}">
                        <c15:formulaRef>
                          <c15:sqref>List3!$J$6:$K$6</c15:sqref>
                        </c15:formulaRef>
                      </c:ext>
                    </c:extLst>
                    <c:numCache>
                      <c:formatCode>#,##0.00</c:formatCode>
                      <c:ptCount val="2"/>
                      <c:pt idx="0">
                        <c:v>39304.459999999803</c:v>
                      </c:pt>
                      <c:pt idx="1">
                        <c:v>6691.4500000002226</c:v>
                      </c:pt>
                    </c:numCache>
                  </c:numRef>
                </c:val>
                <c:extLst xmlns:c15="http://schemas.microsoft.com/office/drawing/2012/chart">
                  <c:ext xmlns:c16="http://schemas.microsoft.com/office/drawing/2014/chart" uri="{C3380CC4-5D6E-409C-BE32-E72D297353CC}">
                    <c16:uniqueId val="{00000013-134E-4896-A3E0-9DA70FD97256}"/>
                  </c:ext>
                </c:extLst>
              </c15:ser>
            </c15:filteredPieSeries>
            <c15:filteredPieSeries>
              <c15:ser>
                <c:idx val="3"/>
                <c:order val="3"/>
                <c:tx>
                  <c:strRef>
                    <c:extLst xmlns:c15="http://schemas.microsoft.com/office/drawing/2012/chart">
                      <c:ext xmlns:c15="http://schemas.microsoft.com/office/drawing/2012/chart" uri="{02D57815-91ED-43cb-92C2-25804820EDAC}">
                        <c15:formulaRef>
                          <c15:sqref>List3!$F$7</c15:sqref>
                        </c15:formulaRef>
                      </c:ext>
                    </c:extLst>
                    <c:strCache>
                      <c:ptCount val="1"/>
                      <c:pt idx="0">
                        <c:v>Koroška</c:v>
                      </c:pt>
                    </c:strCache>
                  </c:strRef>
                </c:tx>
                <c:dPt>
                  <c:idx val="0"/>
                  <c:bubble3D val="0"/>
                  <c:spPr>
                    <a:solidFill>
                      <a:schemeClr val="accent3">
                        <a:shade val="76000"/>
                      </a:schemeClr>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xmlns:c15="http://schemas.microsoft.com/office/drawing/2012/chart">
                    <c:ext xmlns:c16="http://schemas.microsoft.com/office/drawing/2014/chart" uri="{C3380CC4-5D6E-409C-BE32-E72D297353CC}">
                      <c16:uniqueId val="{00000015-134E-4896-A3E0-9DA70FD97256}"/>
                    </c:ext>
                  </c:extLst>
                </c:dPt>
                <c:dPt>
                  <c:idx val="1"/>
                  <c:bubble3D val="0"/>
                  <c:spPr>
                    <a:solidFill>
                      <a:schemeClr val="accent3">
                        <a:tint val="77000"/>
                      </a:schemeClr>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xmlns:c15="http://schemas.microsoft.com/office/drawing/2012/chart">
                    <c:ext xmlns:c16="http://schemas.microsoft.com/office/drawing/2014/chart" uri="{C3380CC4-5D6E-409C-BE32-E72D297353CC}">
                      <c16:uniqueId val="{00000017-134E-4896-A3E0-9DA70FD97256}"/>
                    </c:ext>
                  </c:extLst>
                </c:dPt>
                <c:dLbls>
                  <c:spPr>
                    <a:noFill/>
                    <a:ln>
                      <a:noFill/>
                    </a:ln>
                    <a:effectLst/>
                  </c:spPr>
                  <c:dLblPos val="outEnd"/>
                  <c:showLegendKey val="0"/>
                  <c:showVal val="0"/>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xmlns:c15="http://schemas.microsoft.com/office/drawing/2012/chart">
                    <c:ext xmlns:c15="http://schemas.microsoft.com/office/drawing/2012/chart" uri="{CE6537A1-D6FC-4f65-9D91-7224C49458BB}"/>
                  </c:extLst>
                </c:dLbls>
                <c:cat>
                  <c:strRef>
                    <c:extLst xmlns:c15="http://schemas.microsoft.com/office/drawing/2012/chart">
                      <c:ext xmlns:c15="http://schemas.microsoft.com/office/drawing/2012/chart" uri="{02D57815-91ED-43cb-92C2-25804820EDAC}">
                        <c15:formulaRef>
                          <c15:sqref>List3!$J$3:$K$3</c15:sqref>
                        </c15:formulaRef>
                      </c:ext>
                    </c:extLst>
                    <c:strCache>
                      <c:ptCount val="2"/>
                      <c:pt idx="0">
                        <c:v> KRM ha OMD</c:v>
                      </c:pt>
                      <c:pt idx="1">
                        <c:v>KRM izven OMD</c:v>
                      </c:pt>
                    </c:strCache>
                  </c:strRef>
                </c:cat>
                <c:val>
                  <c:numRef>
                    <c:extLst xmlns:c15="http://schemas.microsoft.com/office/drawing/2012/chart">
                      <c:ext xmlns:c15="http://schemas.microsoft.com/office/drawing/2012/chart" uri="{02D57815-91ED-43cb-92C2-25804820EDAC}">
                        <c15:formulaRef>
                          <c15:sqref>List3!$J$7:$K$7</c15:sqref>
                        </c15:formulaRef>
                      </c:ext>
                    </c:extLst>
                    <c:numCache>
                      <c:formatCode>#,##0.00</c:formatCode>
                      <c:ptCount val="2"/>
                      <c:pt idx="0">
                        <c:v>19514.430000000048</c:v>
                      </c:pt>
                      <c:pt idx="1">
                        <c:v>6.4099999999343709</c:v>
                      </c:pt>
                    </c:numCache>
                  </c:numRef>
                </c:val>
                <c:extLst xmlns:c15="http://schemas.microsoft.com/office/drawing/2012/chart">
                  <c:ext xmlns:c16="http://schemas.microsoft.com/office/drawing/2014/chart" uri="{C3380CC4-5D6E-409C-BE32-E72D297353CC}">
                    <c16:uniqueId val="{00000018-134E-4896-A3E0-9DA70FD97256}"/>
                  </c:ext>
                </c:extLst>
              </c15:ser>
            </c15:filteredPieSeries>
            <c15:filteredPieSeries>
              <c15:ser>
                <c:idx val="4"/>
                <c:order val="4"/>
                <c:tx>
                  <c:strRef>
                    <c:extLst xmlns:c15="http://schemas.microsoft.com/office/drawing/2012/chart">
                      <c:ext xmlns:c15="http://schemas.microsoft.com/office/drawing/2012/chart" uri="{02D57815-91ED-43cb-92C2-25804820EDAC}">
                        <c15:formulaRef>
                          <c15:sqref>List3!$F$8</c15:sqref>
                        </c15:formulaRef>
                      </c:ext>
                    </c:extLst>
                    <c:strCache>
                      <c:ptCount val="1"/>
                      <c:pt idx="0">
                        <c:v>Notranjsko-kraška</c:v>
                      </c:pt>
                    </c:strCache>
                  </c:strRef>
                </c:tx>
                <c:dPt>
                  <c:idx val="0"/>
                  <c:bubble3D val="0"/>
                  <c:spPr>
                    <a:solidFill>
                      <a:schemeClr val="accent3">
                        <a:shade val="76000"/>
                      </a:schemeClr>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xmlns:c15="http://schemas.microsoft.com/office/drawing/2012/chart">
                    <c:ext xmlns:c16="http://schemas.microsoft.com/office/drawing/2014/chart" uri="{C3380CC4-5D6E-409C-BE32-E72D297353CC}">
                      <c16:uniqueId val="{0000001A-134E-4896-A3E0-9DA70FD97256}"/>
                    </c:ext>
                  </c:extLst>
                </c:dPt>
                <c:dPt>
                  <c:idx val="1"/>
                  <c:bubble3D val="0"/>
                  <c:spPr>
                    <a:solidFill>
                      <a:schemeClr val="accent3">
                        <a:tint val="77000"/>
                      </a:schemeClr>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xmlns:c15="http://schemas.microsoft.com/office/drawing/2012/chart">
                    <c:ext xmlns:c16="http://schemas.microsoft.com/office/drawing/2014/chart" uri="{C3380CC4-5D6E-409C-BE32-E72D297353CC}">
                      <c16:uniqueId val="{0000001C-134E-4896-A3E0-9DA70FD97256}"/>
                    </c:ext>
                  </c:extLst>
                </c:dPt>
                <c:dLbls>
                  <c:spPr>
                    <a:noFill/>
                    <a:ln>
                      <a:noFill/>
                    </a:ln>
                    <a:effectLst/>
                  </c:spPr>
                  <c:dLblPos val="outEnd"/>
                  <c:showLegendKey val="0"/>
                  <c:showVal val="0"/>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xmlns:c15="http://schemas.microsoft.com/office/drawing/2012/chart">
                    <c:ext xmlns:c15="http://schemas.microsoft.com/office/drawing/2012/chart" uri="{CE6537A1-D6FC-4f65-9D91-7224C49458BB}"/>
                  </c:extLst>
                </c:dLbls>
                <c:cat>
                  <c:strRef>
                    <c:extLst xmlns:c15="http://schemas.microsoft.com/office/drawing/2012/chart">
                      <c:ext xmlns:c15="http://schemas.microsoft.com/office/drawing/2012/chart" uri="{02D57815-91ED-43cb-92C2-25804820EDAC}">
                        <c15:formulaRef>
                          <c15:sqref>List3!$J$3:$K$3</c15:sqref>
                        </c15:formulaRef>
                      </c:ext>
                    </c:extLst>
                    <c:strCache>
                      <c:ptCount val="2"/>
                      <c:pt idx="0">
                        <c:v> KRM ha OMD</c:v>
                      </c:pt>
                      <c:pt idx="1">
                        <c:v>KRM izven OMD</c:v>
                      </c:pt>
                    </c:strCache>
                  </c:strRef>
                </c:cat>
                <c:val>
                  <c:numRef>
                    <c:extLst xmlns:c15="http://schemas.microsoft.com/office/drawing/2012/chart">
                      <c:ext xmlns:c15="http://schemas.microsoft.com/office/drawing/2012/chart" uri="{02D57815-91ED-43cb-92C2-25804820EDAC}">
                        <c15:formulaRef>
                          <c15:sqref>List3!$J$8:$K$8</c15:sqref>
                        </c15:formulaRef>
                      </c:ext>
                    </c:extLst>
                    <c:numCache>
                      <c:formatCode>#,##0.00</c:formatCode>
                      <c:ptCount val="2"/>
                      <c:pt idx="0">
                        <c:v>24175.000000000047</c:v>
                      </c:pt>
                      <c:pt idx="1">
                        <c:v>2.0400000000008731</c:v>
                      </c:pt>
                    </c:numCache>
                  </c:numRef>
                </c:val>
                <c:extLst xmlns:c15="http://schemas.microsoft.com/office/drawing/2012/chart">
                  <c:ext xmlns:c16="http://schemas.microsoft.com/office/drawing/2014/chart" uri="{C3380CC4-5D6E-409C-BE32-E72D297353CC}">
                    <c16:uniqueId val="{0000001D-134E-4896-A3E0-9DA70FD97256}"/>
                  </c:ext>
                </c:extLst>
              </c15:ser>
            </c15:filteredPieSeries>
            <c15:filteredPieSeries>
              <c15:ser>
                <c:idx val="5"/>
                <c:order val="5"/>
                <c:tx>
                  <c:strRef>
                    <c:extLst xmlns:c15="http://schemas.microsoft.com/office/drawing/2012/chart">
                      <c:ext xmlns:c15="http://schemas.microsoft.com/office/drawing/2012/chart" uri="{02D57815-91ED-43cb-92C2-25804820EDAC}">
                        <c15:formulaRef>
                          <c15:sqref>List3!$F$9</c15:sqref>
                        </c15:formulaRef>
                      </c:ext>
                    </c:extLst>
                    <c:strCache>
                      <c:ptCount val="1"/>
                      <c:pt idx="0">
                        <c:v>Obalno-kraška</c:v>
                      </c:pt>
                    </c:strCache>
                  </c:strRef>
                </c:tx>
                <c:dPt>
                  <c:idx val="0"/>
                  <c:bubble3D val="0"/>
                  <c:spPr>
                    <a:solidFill>
                      <a:schemeClr val="accent3">
                        <a:shade val="76000"/>
                      </a:schemeClr>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xmlns:c15="http://schemas.microsoft.com/office/drawing/2012/chart">
                    <c:ext xmlns:c16="http://schemas.microsoft.com/office/drawing/2014/chart" uri="{C3380CC4-5D6E-409C-BE32-E72D297353CC}">
                      <c16:uniqueId val="{0000001F-134E-4896-A3E0-9DA70FD97256}"/>
                    </c:ext>
                  </c:extLst>
                </c:dPt>
                <c:dPt>
                  <c:idx val="1"/>
                  <c:bubble3D val="0"/>
                  <c:spPr>
                    <a:solidFill>
                      <a:schemeClr val="accent3">
                        <a:tint val="77000"/>
                      </a:schemeClr>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xmlns:c15="http://schemas.microsoft.com/office/drawing/2012/chart">
                    <c:ext xmlns:c16="http://schemas.microsoft.com/office/drawing/2014/chart" uri="{C3380CC4-5D6E-409C-BE32-E72D297353CC}">
                      <c16:uniqueId val="{00000021-134E-4896-A3E0-9DA70FD97256}"/>
                    </c:ext>
                  </c:extLst>
                </c:dPt>
                <c:dLbls>
                  <c:spPr>
                    <a:noFill/>
                    <a:ln>
                      <a:noFill/>
                    </a:ln>
                    <a:effectLst/>
                  </c:spPr>
                  <c:dLblPos val="outEnd"/>
                  <c:showLegendKey val="0"/>
                  <c:showVal val="0"/>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xmlns:c15="http://schemas.microsoft.com/office/drawing/2012/chart">
                    <c:ext xmlns:c15="http://schemas.microsoft.com/office/drawing/2012/chart" uri="{CE6537A1-D6FC-4f65-9D91-7224C49458BB}"/>
                  </c:extLst>
                </c:dLbls>
                <c:cat>
                  <c:strRef>
                    <c:extLst xmlns:c15="http://schemas.microsoft.com/office/drawing/2012/chart">
                      <c:ext xmlns:c15="http://schemas.microsoft.com/office/drawing/2012/chart" uri="{02D57815-91ED-43cb-92C2-25804820EDAC}">
                        <c15:formulaRef>
                          <c15:sqref>List3!$J$3:$K$3</c15:sqref>
                        </c15:formulaRef>
                      </c:ext>
                    </c:extLst>
                    <c:strCache>
                      <c:ptCount val="2"/>
                      <c:pt idx="0">
                        <c:v> KRM ha OMD</c:v>
                      </c:pt>
                      <c:pt idx="1">
                        <c:v>KRM izven OMD</c:v>
                      </c:pt>
                    </c:strCache>
                  </c:strRef>
                </c:cat>
                <c:val>
                  <c:numRef>
                    <c:extLst xmlns:c15="http://schemas.microsoft.com/office/drawing/2012/chart">
                      <c:ext xmlns:c15="http://schemas.microsoft.com/office/drawing/2012/chart" uri="{02D57815-91ED-43cb-92C2-25804820EDAC}">
                        <c15:formulaRef>
                          <c15:sqref>List3!$J$9:$K$9</c15:sqref>
                        </c15:formulaRef>
                      </c:ext>
                    </c:extLst>
                    <c:numCache>
                      <c:formatCode>#,##0.00</c:formatCode>
                      <c:ptCount val="2"/>
                      <c:pt idx="0">
                        <c:v>13365.209999999986</c:v>
                      </c:pt>
                      <c:pt idx="1">
                        <c:v>1115.1100000000042</c:v>
                      </c:pt>
                    </c:numCache>
                  </c:numRef>
                </c:val>
                <c:extLst xmlns:c15="http://schemas.microsoft.com/office/drawing/2012/chart">
                  <c:ext xmlns:c16="http://schemas.microsoft.com/office/drawing/2014/chart" uri="{C3380CC4-5D6E-409C-BE32-E72D297353CC}">
                    <c16:uniqueId val="{00000022-134E-4896-A3E0-9DA70FD97256}"/>
                  </c:ext>
                </c:extLst>
              </c15:ser>
            </c15:filteredPieSeries>
            <c15:filteredPieSeries>
              <c15:ser>
                <c:idx val="6"/>
                <c:order val="6"/>
                <c:tx>
                  <c:strRef>
                    <c:extLst xmlns:c15="http://schemas.microsoft.com/office/drawing/2012/chart">
                      <c:ext xmlns:c15="http://schemas.microsoft.com/office/drawing/2012/chart" uri="{02D57815-91ED-43cb-92C2-25804820EDAC}">
                        <c15:formulaRef>
                          <c15:sqref>List3!$F$10</c15:sqref>
                        </c15:formulaRef>
                      </c:ext>
                    </c:extLst>
                    <c:strCache>
                      <c:ptCount val="1"/>
                      <c:pt idx="0">
                        <c:v>Osrednjeslovenska</c:v>
                      </c:pt>
                    </c:strCache>
                  </c:strRef>
                </c:tx>
                <c:dPt>
                  <c:idx val="0"/>
                  <c:bubble3D val="0"/>
                  <c:spPr>
                    <a:solidFill>
                      <a:schemeClr val="accent3">
                        <a:shade val="76000"/>
                      </a:schemeClr>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xmlns:c15="http://schemas.microsoft.com/office/drawing/2012/chart">
                    <c:ext xmlns:c16="http://schemas.microsoft.com/office/drawing/2014/chart" uri="{C3380CC4-5D6E-409C-BE32-E72D297353CC}">
                      <c16:uniqueId val="{00000024-134E-4896-A3E0-9DA70FD97256}"/>
                    </c:ext>
                  </c:extLst>
                </c:dPt>
                <c:dPt>
                  <c:idx val="1"/>
                  <c:bubble3D val="0"/>
                  <c:spPr>
                    <a:solidFill>
                      <a:schemeClr val="accent3">
                        <a:tint val="77000"/>
                      </a:schemeClr>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xmlns:c15="http://schemas.microsoft.com/office/drawing/2012/chart">
                    <c:ext xmlns:c16="http://schemas.microsoft.com/office/drawing/2014/chart" uri="{C3380CC4-5D6E-409C-BE32-E72D297353CC}">
                      <c16:uniqueId val="{00000026-134E-4896-A3E0-9DA70FD97256}"/>
                    </c:ext>
                  </c:extLst>
                </c:dPt>
                <c:dLbls>
                  <c:spPr>
                    <a:noFill/>
                    <a:ln>
                      <a:noFill/>
                    </a:ln>
                    <a:effectLst/>
                  </c:spPr>
                  <c:dLblPos val="outEnd"/>
                  <c:showLegendKey val="0"/>
                  <c:showVal val="0"/>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xmlns:c15="http://schemas.microsoft.com/office/drawing/2012/chart">
                    <c:ext xmlns:c15="http://schemas.microsoft.com/office/drawing/2012/chart" uri="{CE6537A1-D6FC-4f65-9D91-7224C49458BB}"/>
                  </c:extLst>
                </c:dLbls>
                <c:cat>
                  <c:strRef>
                    <c:extLst xmlns:c15="http://schemas.microsoft.com/office/drawing/2012/chart">
                      <c:ext xmlns:c15="http://schemas.microsoft.com/office/drawing/2012/chart" uri="{02D57815-91ED-43cb-92C2-25804820EDAC}">
                        <c15:formulaRef>
                          <c15:sqref>List3!$J$3:$K$3</c15:sqref>
                        </c15:formulaRef>
                      </c:ext>
                    </c:extLst>
                    <c:strCache>
                      <c:ptCount val="2"/>
                      <c:pt idx="0">
                        <c:v> KRM ha OMD</c:v>
                      </c:pt>
                      <c:pt idx="1">
                        <c:v>KRM izven OMD</c:v>
                      </c:pt>
                    </c:strCache>
                  </c:strRef>
                </c:cat>
                <c:val>
                  <c:numRef>
                    <c:extLst xmlns:c15="http://schemas.microsoft.com/office/drawing/2012/chart">
                      <c:ext xmlns:c15="http://schemas.microsoft.com/office/drawing/2012/chart" uri="{02D57815-91ED-43cb-92C2-25804820EDAC}">
                        <c15:formulaRef>
                          <c15:sqref>List3!$J$10:$K$10</c15:sqref>
                        </c15:formulaRef>
                      </c:ext>
                    </c:extLst>
                    <c:numCache>
                      <c:formatCode>#,##0.00</c:formatCode>
                      <c:ptCount val="2"/>
                      <c:pt idx="0">
                        <c:v>52246.72000000003</c:v>
                      </c:pt>
                      <c:pt idx="1">
                        <c:v>10172.890000000079</c:v>
                      </c:pt>
                    </c:numCache>
                  </c:numRef>
                </c:val>
                <c:extLst xmlns:c15="http://schemas.microsoft.com/office/drawing/2012/chart">
                  <c:ext xmlns:c16="http://schemas.microsoft.com/office/drawing/2014/chart" uri="{C3380CC4-5D6E-409C-BE32-E72D297353CC}">
                    <c16:uniqueId val="{00000027-134E-4896-A3E0-9DA70FD97256}"/>
                  </c:ext>
                </c:extLst>
              </c15:ser>
            </c15:filteredPieSeries>
            <c15:filteredPieSeries>
              <c15:ser>
                <c:idx val="7"/>
                <c:order val="7"/>
                <c:tx>
                  <c:strRef>
                    <c:extLst xmlns:c15="http://schemas.microsoft.com/office/drawing/2012/chart">
                      <c:ext xmlns:c15="http://schemas.microsoft.com/office/drawing/2012/chart" uri="{02D57815-91ED-43cb-92C2-25804820EDAC}">
                        <c15:formulaRef>
                          <c15:sqref>List3!$F$11</c15:sqref>
                        </c15:formulaRef>
                      </c:ext>
                    </c:extLst>
                    <c:strCache>
                      <c:ptCount val="1"/>
                      <c:pt idx="0">
                        <c:v>Podravska</c:v>
                      </c:pt>
                    </c:strCache>
                  </c:strRef>
                </c:tx>
                <c:dPt>
                  <c:idx val="0"/>
                  <c:bubble3D val="0"/>
                  <c:spPr>
                    <a:solidFill>
                      <a:schemeClr val="accent3">
                        <a:shade val="76000"/>
                      </a:schemeClr>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xmlns:c15="http://schemas.microsoft.com/office/drawing/2012/chart">
                    <c:ext xmlns:c16="http://schemas.microsoft.com/office/drawing/2014/chart" uri="{C3380CC4-5D6E-409C-BE32-E72D297353CC}">
                      <c16:uniqueId val="{00000029-134E-4896-A3E0-9DA70FD97256}"/>
                    </c:ext>
                  </c:extLst>
                </c:dPt>
                <c:dPt>
                  <c:idx val="1"/>
                  <c:bubble3D val="0"/>
                  <c:spPr>
                    <a:solidFill>
                      <a:schemeClr val="accent3">
                        <a:tint val="77000"/>
                      </a:schemeClr>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xmlns:c15="http://schemas.microsoft.com/office/drawing/2012/chart">
                    <c:ext xmlns:c16="http://schemas.microsoft.com/office/drawing/2014/chart" uri="{C3380CC4-5D6E-409C-BE32-E72D297353CC}">
                      <c16:uniqueId val="{0000002B-134E-4896-A3E0-9DA70FD97256}"/>
                    </c:ext>
                  </c:extLst>
                </c:dPt>
                <c:dLbls>
                  <c:spPr>
                    <a:noFill/>
                    <a:ln>
                      <a:noFill/>
                    </a:ln>
                    <a:effectLst/>
                  </c:spPr>
                  <c:dLblPos val="outEnd"/>
                  <c:showLegendKey val="0"/>
                  <c:showVal val="0"/>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xmlns:c15="http://schemas.microsoft.com/office/drawing/2012/chart">
                    <c:ext xmlns:c15="http://schemas.microsoft.com/office/drawing/2012/chart" uri="{CE6537A1-D6FC-4f65-9D91-7224C49458BB}"/>
                  </c:extLst>
                </c:dLbls>
                <c:cat>
                  <c:strRef>
                    <c:extLst xmlns:c15="http://schemas.microsoft.com/office/drawing/2012/chart">
                      <c:ext xmlns:c15="http://schemas.microsoft.com/office/drawing/2012/chart" uri="{02D57815-91ED-43cb-92C2-25804820EDAC}">
                        <c15:formulaRef>
                          <c15:sqref>List3!$J$3:$K$3</c15:sqref>
                        </c15:formulaRef>
                      </c:ext>
                    </c:extLst>
                    <c:strCache>
                      <c:ptCount val="2"/>
                      <c:pt idx="0">
                        <c:v> KRM ha OMD</c:v>
                      </c:pt>
                      <c:pt idx="1">
                        <c:v>KRM izven OMD</c:v>
                      </c:pt>
                    </c:strCache>
                  </c:strRef>
                </c:cat>
                <c:val>
                  <c:numRef>
                    <c:extLst xmlns:c15="http://schemas.microsoft.com/office/drawing/2012/chart">
                      <c:ext xmlns:c15="http://schemas.microsoft.com/office/drawing/2012/chart" uri="{02D57815-91ED-43cb-92C2-25804820EDAC}">
                        <c15:formulaRef>
                          <c15:sqref>List3!$J$11:$K$11</c15:sqref>
                        </c15:formulaRef>
                      </c:ext>
                    </c:extLst>
                    <c:numCache>
                      <c:formatCode>#,##0.00</c:formatCode>
                      <c:ptCount val="2"/>
                      <c:pt idx="0">
                        <c:v>45625.079999999958</c:v>
                      </c:pt>
                      <c:pt idx="1">
                        <c:v>32293.479999999938</c:v>
                      </c:pt>
                    </c:numCache>
                  </c:numRef>
                </c:val>
                <c:extLst xmlns:c15="http://schemas.microsoft.com/office/drawing/2012/chart">
                  <c:ext xmlns:c16="http://schemas.microsoft.com/office/drawing/2014/chart" uri="{C3380CC4-5D6E-409C-BE32-E72D297353CC}">
                    <c16:uniqueId val="{0000002C-134E-4896-A3E0-9DA70FD97256}"/>
                  </c:ext>
                </c:extLst>
              </c15:ser>
            </c15:filteredPieSeries>
            <c15:filteredPieSeries>
              <c15:ser>
                <c:idx val="8"/>
                <c:order val="8"/>
                <c:tx>
                  <c:strRef>
                    <c:extLst xmlns:c15="http://schemas.microsoft.com/office/drawing/2012/chart">
                      <c:ext xmlns:c15="http://schemas.microsoft.com/office/drawing/2012/chart" uri="{02D57815-91ED-43cb-92C2-25804820EDAC}">
                        <c15:formulaRef>
                          <c15:sqref>List3!$F$12</c15:sqref>
                        </c15:formulaRef>
                      </c:ext>
                    </c:extLst>
                    <c:strCache>
                      <c:ptCount val="1"/>
                      <c:pt idx="0">
                        <c:v>Pomurska</c:v>
                      </c:pt>
                    </c:strCache>
                  </c:strRef>
                </c:tx>
                <c:dPt>
                  <c:idx val="0"/>
                  <c:bubble3D val="0"/>
                  <c:spPr>
                    <a:solidFill>
                      <a:schemeClr val="accent3">
                        <a:shade val="76000"/>
                      </a:schemeClr>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xmlns:c15="http://schemas.microsoft.com/office/drawing/2012/chart">
                    <c:ext xmlns:c16="http://schemas.microsoft.com/office/drawing/2014/chart" uri="{C3380CC4-5D6E-409C-BE32-E72D297353CC}">
                      <c16:uniqueId val="{0000002E-134E-4896-A3E0-9DA70FD97256}"/>
                    </c:ext>
                  </c:extLst>
                </c:dPt>
                <c:dPt>
                  <c:idx val="1"/>
                  <c:bubble3D val="0"/>
                  <c:spPr>
                    <a:solidFill>
                      <a:schemeClr val="accent3">
                        <a:tint val="77000"/>
                      </a:schemeClr>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xmlns:c15="http://schemas.microsoft.com/office/drawing/2012/chart">
                    <c:ext xmlns:c16="http://schemas.microsoft.com/office/drawing/2014/chart" uri="{C3380CC4-5D6E-409C-BE32-E72D297353CC}">
                      <c16:uniqueId val="{00000030-134E-4896-A3E0-9DA70FD97256}"/>
                    </c:ext>
                  </c:extLst>
                </c:dPt>
                <c:dLbls>
                  <c:spPr>
                    <a:noFill/>
                    <a:ln>
                      <a:noFill/>
                    </a:ln>
                    <a:effectLst/>
                  </c:spPr>
                  <c:dLblPos val="outEnd"/>
                  <c:showLegendKey val="0"/>
                  <c:showVal val="0"/>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xmlns:c15="http://schemas.microsoft.com/office/drawing/2012/chart">
                    <c:ext xmlns:c15="http://schemas.microsoft.com/office/drawing/2012/chart" uri="{CE6537A1-D6FC-4f65-9D91-7224C49458BB}"/>
                  </c:extLst>
                </c:dLbls>
                <c:cat>
                  <c:strRef>
                    <c:extLst xmlns:c15="http://schemas.microsoft.com/office/drawing/2012/chart">
                      <c:ext xmlns:c15="http://schemas.microsoft.com/office/drawing/2012/chart" uri="{02D57815-91ED-43cb-92C2-25804820EDAC}">
                        <c15:formulaRef>
                          <c15:sqref>List3!$J$3:$K$3</c15:sqref>
                        </c15:formulaRef>
                      </c:ext>
                    </c:extLst>
                    <c:strCache>
                      <c:ptCount val="2"/>
                      <c:pt idx="0">
                        <c:v> KRM ha OMD</c:v>
                      </c:pt>
                      <c:pt idx="1">
                        <c:v>KRM izven OMD</c:v>
                      </c:pt>
                    </c:strCache>
                  </c:strRef>
                </c:cat>
                <c:val>
                  <c:numRef>
                    <c:extLst xmlns:c15="http://schemas.microsoft.com/office/drawing/2012/chart">
                      <c:ext xmlns:c15="http://schemas.microsoft.com/office/drawing/2012/chart" uri="{02D57815-91ED-43cb-92C2-25804820EDAC}">
                        <c15:formulaRef>
                          <c15:sqref>List3!$J$12:$K$12</c15:sqref>
                        </c15:formulaRef>
                      </c:ext>
                    </c:extLst>
                    <c:numCache>
                      <c:formatCode>#,##0.00</c:formatCode>
                      <c:ptCount val="2"/>
                      <c:pt idx="0">
                        <c:v>22406.030000000057</c:v>
                      </c:pt>
                      <c:pt idx="1">
                        <c:v>41060.199999999837</c:v>
                      </c:pt>
                    </c:numCache>
                  </c:numRef>
                </c:val>
                <c:extLst xmlns:c15="http://schemas.microsoft.com/office/drawing/2012/chart">
                  <c:ext xmlns:c16="http://schemas.microsoft.com/office/drawing/2014/chart" uri="{C3380CC4-5D6E-409C-BE32-E72D297353CC}">
                    <c16:uniqueId val="{00000031-134E-4896-A3E0-9DA70FD97256}"/>
                  </c:ext>
                </c:extLst>
              </c15:ser>
            </c15:filteredPieSeries>
            <c15:filteredPieSeries>
              <c15:ser>
                <c:idx val="9"/>
                <c:order val="9"/>
                <c:tx>
                  <c:strRef>
                    <c:extLst xmlns:c15="http://schemas.microsoft.com/office/drawing/2012/chart">
                      <c:ext xmlns:c15="http://schemas.microsoft.com/office/drawing/2012/chart" uri="{02D57815-91ED-43cb-92C2-25804820EDAC}">
                        <c15:formulaRef>
                          <c15:sqref>List3!$F$13</c15:sqref>
                        </c15:formulaRef>
                      </c:ext>
                    </c:extLst>
                    <c:strCache>
                      <c:ptCount val="1"/>
                      <c:pt idx="0">
                        <c:v>Savinjska</c:v>
                      </c:pt>
                    </c:strCache>
                  </c:strRef>
                </c:tx>
                <c:dPt>
                  <c:idx val="0"/>
                  <c:bubble3D val="0"/>
                  <c:spPr>
                    <a:solidFill>
                      <a:schemeClr val="accent3">
                        <a:shade val="76000"/>
                      </a:schemeClr>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xmlns:c15="http://schemas.microsoft.com/office/drawing/2012/chart">
                    <c:ext xmlns:c16="http://schemas.microsoft.com/office/drawing/2014/chart" uri="{C3380CC4-5D6E-409C-BE32-E72D297353CC}">
                      <c16:uniqueId val="{00000033-134E-4896-A3E0-9DA70FD97256}"/>
                    </c:ext>
                  </c:extLst>
                </c:dPt>
                <c:dPt>
                  <c:idx val="1"/>
                  <c:bubble3D val="0"/>
                  <c:spPr>
                    <a:solidFill>
                      <a:schemeClr val="accent3">
                        <a:tint val="77000"/>
                      </a:schemeClr>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xmlns:c15="http://schemas.microsoft.com/office/drawing/2012/chart">
                    <c:ext xmlns:c16="http://schemas.microsoft.com/office/drawing/2014/chart" uri="{C3380CC4-5D6E-409C-BE32-E72D297353CC}">
                      <c16:uniqueId val="{00000035-134E-4896-A3E0-9DA70FD97256}"/>
                    </c:ext>
                  </c:extLst>
                </c:dPt>
                <c:dLbls>
                  <c:spPr>
                    <a:noFill/>
                    <a:ln>
                      <a:noFill/>
                    </a:ln>
                    <a:effectLst/>
                  </c:spPr>
                  <c:dLblPos val="outEnd"/>
                  <c:showLegendKey val="0"/>
                  <c:showVal val="0"/>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xmlns:c15="http://schemas.microsoft.com/office/drawing/2012/chart">
                    <c:ext xmlns:c15="http://schemas.microsoft.com/office/drawing/2012/chart" uri="{CE6537A1-D6FC-4f65-9D91-7224C49458BB}"/>
                  </c:extLst>
                </c:dLbls>
                <c:cat>
                  <c:strRef>
                    <c:extLst xmlns:c15="http://schemas.microsoft.com/office/drawing/2012/chart">
                      <c:ext xmlns:c15="http://schemas.microsoft.com/office/drawing/2012/chart" uri="{02D57815-91ED-43cb-92C2-25804820EDAC}">
                        <c15:formulaRef>
                          <c15:sqref>List3!$J$3:$K$3</c15:sqref>
                        </c15:formulaRef>
                      </c:ext>
                    </c:extLst>
                    <c:strCache>
                      <c:ptCount val="2"/>
                      <c:pt idx="0">
                        <c:v> KRM ha OMD</c:v>
                      </c:pt>
                      <c:pt idx="1">
                        <c:v>KRM izven OMD</c:v>
                      </c:pt>
                    </c:strCache>
                  </c:strRef>
                </c:cat>
                <c:val>
                  <c:numRef>
                    <c:extLst xmlns:c15="http://schemas.microsoft.com/office/drawing/2012/chart">
                      <c:ext xmlns:c15="http://schemas.microsoft.com/office/drawing/2012/chart" uri="{02D57815-91ED-43cb-92C2-25804820EDAC}">
                        <c15:formulaRef>
                          <c15:sqref>List3!$J$13:$K$13</c15:sqref>
                        </c15:formulaRef>
                      </c:ext>
                    </c:extLst>
                    <c:numCache>
                      <c:formatCode>#,##0.00</c:formatCode>
                      <c:ptCount val="2"/>
                      <c:pt idx="0">
                        <c:v>55788.93999999985</c:v>
                      </c:pt>
                      <c:pt idx="1">
                        <c:v>9144.6099999999205</c:v>
                      </c:pt>
                    </c:numCache>
                  </c:numRef>
                </c:val>
                <c:extLst xmlns:c15="http://schemas.microsoft.com/office/drawing/2012/chart">
                  <c:ext xmlns:c16="http://schemas.microsoft.com/office/drawing/2014/chart" uri="{C3380CC4-5D6E-409C-BE32-E72D297353CC}">
                    <c16:uniqueId val="{00000036-134E-4896-A3E0-9DA70FD97256}"/>
                  </c:ext>
                </c:extLst>
              </c15:ser>
            </c15:filteredPieSeries>
            <c15:filteredPieSeries>
              <c15:ser>
                <c:idx val="10"/>
                <c:order val="10"/>
                <c:tx>
                  <c:strRef>
                    <c:extLst xmlns:c15="http://schemas.microsoft.com/office/drawing/2012/chart">
                      <c:ext xmlns:c15="http://schemas.microsoft.com/office/drawing/2012/chart" uri="{02D57815-91ED-43cb-92C2-25804820EDAC}">
                        <c15:formulaRef>
                          <c15:sqref>List3!$F$14</c15:sqref>
                        </c15:formulaRef>
                      </c:ext>
                    </c:extLst>
                    <c:strCache>
                      <c:ptCount val="1"/>
                      <c:pt idx="0">
                        <c:v>Spodnjeposavska</c:v>
                      </c:pt>
                    </c:strCache>
                  </c:strRef>
                </c:tx>
                <c:dPt>
                  <c:idx val="0"/>
                  <c:bubble3D val="0"/>
                  <c:spPr>
                    <a:solidFill>
                      <a:schemeClr val="accent3">
                        <a:shade val="76000"/>
                      </a:schemeClr>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xmlns:c15="http://schemas.microsoft.com/office/drawing/2012/chart">
                    <c:ext xmlns:c16="http://schemas.microsoft.com/office/drawing/2014/chart" uri="{C3380CC4-5D6E-409C-BE32-E72D297353CC}">
                      <c16:uniqueId val="{00000038-134E-4896-A3E0-9DA70FD97256}"/>
                    </c:ext>
                  </c:extLst>
                </c:dPt>
                <c:dPt>
                  <c:idx val="1"/>
                  <c:bubble3D val="0"/>
                  <c:spPr>
                    <a:solidFill>
                      <a:schemeClr val="accent3">
                        <a:tint val="77000"/>
                      </a:schemeClr>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xmlns:c15="http://schemas.microsoft.com/office/drawing/2012/chart">
                    <c:ext xmlns:c16="http://schemas.microsoft.com/office/drawing/2014/chart" uri="{C3380CC4-5D6E-409C-BE32-E72D297353CC}">
                      <c16:uniqueId val="{0000003A-134E-4896-A3E0-9DA70FD97256}"/>
                    </c:ext>
                  </c:extLst>
                </c:dPt>
                <c:dLbls>
                  <c:spPr>
                    <a:noFill/>
                    <a:ln>
                      <a:noFill/>
                    </a:ln>
                    <a:effectLst/>
                  </c:spPr>
                  <c:dLblPos val="outEnd"/>
                  <c:showLegendKey val="0"/>
                  <c:showVal val="0"/>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xmlns:c15="http://schemas.microsoft.com/office/drawing/2012/chart">
                    <c:ext xmlns:c15="http://schemas.microsoft.com/office/drawing/2012/chart" uri="{CE6537A1-D6FC-4f65-9D91-7224C49458BB}"/>
                  </c:extLst>
                </c:dLbls>
                <c:cat>
                  <c:strRef>
                    <c:extLst xmlns:c15="http://schemas.microsoft.com/office/drawing/2012/chart">
                      <c:ext xmlns:c15="http://schemas.microsoft.com/office/drawing/2012/chart" uri="{02D57815-91ED-43cb-92C2-25804820EDAC}">
                        <c15:formulaRef>
                          <c15:sqref>List3!$J$3:$K$3</c15:sqref>
                        </c15:formulaRef>
                      </c:ext>
                    </c:extLst>
                    <c:strCache>
                      <c:ptCount val="2"/>
                      <c:pt idx="0">
                        <c:v> KRM ha OMD</c:v>
                      </c:pt>
                      <c:pt idx="1">
                        <c:v>KRM izven OMD</c:v>
                      </c:pt>
                    </c:strCache>
                  </c:strRef>
                </c:cat>
                <c:val>
                  <c:numRef>
                    <c:extLst xmlns:c15="http://schemas.microsoft.com/office/drawing/2012/chart">
                      <c:ext xmlns:c15="http://schemas.microsoft.com/office/drawing/2012/chart" uri="{02D57815-91ED-43cb-92C2-25804820EDAC}">
                        <c15:formulaRef>
                          <c15:sqref>List3!$J$14:$K$14</c15:sqref>
                        </c15:formulaRef>
                      </c:ext>
                    </c:extLst>
                    <c:numCache>
                      <c:formatCode>#,##0.00</c:formatCode>
                      <c:ptCount val="2"/>
                      <c:pt idx="0">
                        <c:v>15070.540000000012</c:v>
                      </c:pt>
                      <c:pt idx="1">
                        <c:v>10359.64</c:v>
                      </c:pt>
                    </c:numCache>
                  </c:numRef>
                </c:val>
                <c:extLst xmlns:c15="http://schemas.microsoft.com/office/drawing/2012/chart">
                  <c:ext xmlns:c16="http://schemas.microsoft.com/office/drawing/2014/chart" uri="{C3380CC4-5D6E-409C-BE32-E72D297353CC}">
                    <c16:uniqueId val="{0000003B-134E-4896-A3E0-9DA70FD97256}"/>
                  </c:ext>
                </c:extLst>
              </c15:ser>
            </c15:filteredPieSeries>
            <c15:filteredPieSeries>
              <c15:ser>
                <c:idx val="11"/>
                <c:order val="11"/>
                <c:tx>
                  <c:strRef>
                    <c:extLst xmlns:c15="http://schemas.microsoft.com/office/drawing/2012/chart">
                      <c:ext xmlns:c15="http://schemas.microsoft.com/office/drawing/2012/chart" uri="{02D57815-91ED-43cb-92C2-25804820EDAC}">
                        <c15:formulaRef>
                          <c15:sqref>List3!$F$15</c15:sqref>
                        </c15:formulaRef>
                      </c:ext>
                    </c:extLst>
                    <c:strCache>
                      <c:ptCount val="1"/>
                      <c:pt idx="0">
                        <c:v>Zasavska</c:v>
                      </c:pt>
                    </c:strCache>
                  </c:strRef>
                </c:tx>
                <c:dPt>
                  <c:idx val="0"/>
                  <c:bubble3D val="0"/>
                  <c:spPr>
                    <a:solidFill>
                      <a:schemeClr val="accent3">
                        <a:shade val="76000"/>
                      </a:schemeClr>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xmlns:c15="http://schemas.microsoft.com/office/drawing/2012/chart">
                    <c:ext xmlns:c16="http://schemas.microsoft.com/office/drawing/2014/chart" uri="{C3380CC4-5D6E-409C-BE32-E72D297353CC}">
                      <c16:uniqueId val="{0000003D-134E-4896-A3E0-9DA70FD97256}"/>
                    </c:ext>
                  </c:extLst>
                </c:dPt>
                <c:dPt>
                  <c:idx val="1"/>
                  <c:bubble3D val="0"/>
                  <c:spPr>
                    <a:solidFill>
                      <a:schemeClr val="accent3">
                        <a:tint val="77000"/>
                      </a:schemeClr>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xmlns:c15="http://schemas.microsoft.com/office/drawing/2012/chart">
                    <c:ext xmlns:c16="http://schemas.microsoft.com/office/drawing/2014/chart" uri="{C3380CC4-5D6E-409C-BE32-E72D297353CC}">
                      <c16:uniqueId val="{0000003F-134E-4896-A3E0-9DA70FD97256}"/>
                    </c:ext>
                  </c:extLst>
                </c:dPt>
                <c:dLbls>
                  <c:spPr>
                    <a:noFill/>
                    <a:ln>
                      <a:noFill/>
                    </a:ln>
                    <a:effectLst/>
                  </c:spPr>
                  <c:dLblPos val="outEnd"/>
                  <c:showLegendKey val="0"/>
                  <c:showVal val="0"/>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xmlns:c15="http://schemas.microsoft.com/office/drawing/2012/chart">
                    <c:ext xmlns:c15="http://schemas.microsoft.com/office/drawing/2012/chart" uri="{CE6537A1-D6FC-4f65-9D91-7224C49458BB}"/>
                  </c:extLst>
                </c:dLbls>
                <c:cat>
                  <c:strRef>
                    <c:extLst xmlns:c15="http://schemas.microsoft.com/office/drawing/2012/chart">
                      <c:ext xmlns:c15="http://schemas.microsoft.com/office/drawing/2012/chart" uri="{02D57815-91ED-43cb-92C2-25804820EDAC}">
                        <c15:formulaRef>
                          <c15:sqref>List3!$J$3:$K$3</c15:sqref>
                        </c15:formulaRef>
                      </c:ext>
                    </c:extLst>
                    <c:strCache>
                      <c:ptCount val="2"/>
                      <c:pt idx="0">
                        <c:v> KRM ha OMD</c:v>
                      </c:pt>
                      <c:pt idx="1">
                        <c:v>KRM izven OMD</c:v>
                      </c:pt>
                    </c:strCache>
                  </c:strRef>
                </c:cat>
                <c:val>
                  <c:numRef>
                    <c:extLst xmlns:c15="http://schemas.microsoft.com/office/drawing/2012/chart">
                      <c:ext xmlns:c15="http://schemas.microsoft.com/office/drawing/2012/chart" uri="{02D57815-91ED-43cb-92C2-25804820EDAC}">
                        <c15:formulaRef>
                          <c15:sqref>List3!$J$15:$K$15</c15:sqref>
                        </c15:formulaRef>
                      </c:ext>
                    </c:extLst>
                    <c:numCache>
                      <c:formatCode>#,##0.00</c:formatCode>
                      <c:ptCount val="2"/>
                      <c:pt idx="0">
                        <c:v>5588.6900000000014</c:v>
                      </c:pt>
                      <c:pt idx="1">
                        <c:v>2.2200000000002547</c:v>
                      </c:pt>
                    </c:numCache>
                  </c:numRef>
                </c:val>
                <c:extLst xmlns:c15="http://schemas.microsoft.com/office/drawing/2012/chart">
                  <c:ext xmlns:c16="http://schemas.microsoft.com/office/drawing/2014/chart" uri="{C3380CC4-5D6E-409C-BE32-E72D297353CC}">
                    <c16:uniqueId val="{00000040-134E-4896-A3E0-9DA70FD97256}"/>
                  </c:ext>
                </c:extLst>
              </c15:ser>
            </c15:filteredPieSeries>
            <c15:filteredPieSeries>
              <c15:ser>
                <c:idx val="13"/>
                <c:order val="13"/>
                <c:tx>
                  <c:strRef>
                    <c:extLst xmlns:c15="http://schemas.microsoft.com/office/drawing/2012/chart">
                      <c:ext xmlns:c15="http://schemas.microsoft.com/office/drawing/2012/chart" uri="{02D57815-91ED-43cb-92C2-25804820EDAC}">
                        <c15:formulaRef>
                          <c15:sqref>List3!$F$17</c15:sqref>
                        </c15:formulaRef>
                      </c:ext>
                    </c:extLst>
                    <c:strCache>
                      <c:ptCount val="1"/>
                      <c:pt idx="0">
                        <c:v>Skupna vsota</c:v>
                      </c:pt>
                    </c:strCache>
                  </c:strRef>
                </c:tx>
                <c:dPt>
                  <c:idx val="0"/>
                  <c:bubble3D val="0"/>
                  <c:spPr>
                    <a:solidFill>
                      <a:schemeClr val="accent3">
                        <a:shade val="76000"/>
                      </a:schemeClr>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xmlns:c15="http://schemas.microsoft.com/office/drawing/2012/chart">
                    <c:ext xmlns:c16="http://schemas.microsoft.com/office/drawing/2014/chart" uri="{C3380CC4-5D6E-409C-BE32-E72D297353CC}">
                      <c16:uniqueId val="{00000042-134E-4896-A3E0-9DA70FD97256}"/>
                    </c:ext>
                  </c:extLst>
                </c:dPt>
                <c:dPt>
                  <c:idx val="1"/>
                  <c:bubble3D val="0"/>
                  <c:spPr>
                    <a:solidFill>
                      <a:schemeClr val="accent3">
                        <a:tint val="77000"/>
                      </a:schemeClr>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xmlns:c15="http://schemas.microsoft.com/office/drawing/2012/chart">
                    <c:ext xmlns:c16="http://schemas.microsoft.com/office/drawing/2014/chart" uri="{C3380CC4-5D6E-409C-BE32-E72D297353CC}">
                      <c16:uniqueId val="{00000044-134E-4896-A3E0-9DA70FD97256}"/>
                    </c:ext>
                  </c:extLst>
                </c:dPt>
                <c:dLbls>
                  <c:spPr>
                    <a:noFill/>
                    <a:ln>
                      <a:noFill/>
                    </a:ln>
                    <a:effectLst/>
                  </c:spPr>
                  <c:dLblPos val="outEnd"/>
                  <c:showLegendKey val="0"/>
                  <c:showVal val="0"/>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xmlns:c15="http://schemas.microsoft.com/office/drawing/2012/chart">
                    <c:ext xmlns:c15="http://schemas.microsoft.com/office/drawing/2012/chart" uri="{CE6537A1-D6FC-4f65-9D91-7224C49458BB}"/>
                  </c:extLst>
                </c:dLbls>
                <c:cat>
                  <c:strRef>
                    <c:extLst xmlns:c15="http://schemas.microsoft.com/office/drawing/2012/chart">
                      <c:ext xmlns:c15="http://schemas.microsoft.com/office/drawing/2012/chart" uri="{02D57815-91ED-43cb-92C2-25804820EDAC}">
                        <c15:formulaRef>
                          <c15:sqref>List3!$J$3:$K$3</c15:sqref>
                        </c15:formulaRef>
                      </c:ext>
                    </c:extLst>
                    <c:strCache>
                      <c:ptCount val="2"/>
                      <c:pt idx="0">
                        <c:v> KRM ha OMD</c:v>
                      </c:pt>
                      <c:pt idx="1">
                        <c:v>KRM izven OMD</c:v>
                      </c:pt>
                    </c:strCache>
                  </c:strRef>
                </c:cat>
                <c:val>
                  <c:numRef>
                    <c:extLst xmlns:c15="http://schemas.microsoft.com/office/drawing/2012/chart">
                      <c:ext xmlns:c15="http://schemas.microsoft.com/office/drawing/2012/chart" uri="{02D57815-91ED-43cb-92C2-25804820EDAC}">
                        <c15:formulaRef>
                          <c15:sqref>List3!$J$17:$K$17</c15:sqref>
                        </c15:formulaRef>
                      </c:ext>
                    </c:extLst>
                    <c:numCache>
                      <c:formatCode>#,##0.00</c:formatCode>
                      <c:ptCount val="2"/>
                      <c:pt idx="0">
                        <c:v>344841.5500000022</c:v>
                      </c:pt>
                      <c:pt idx="1">
                        <c:v>122816.71000000107</c:v>
                      </c:pt>
                    </c:numCache>
                  </c:numRef>
                </c:val>
                <c:extLst xmlns:c15="http://schemas.microsoft.com/office/drawing/2012/chart">
                  <c:ext xmlns:c16="http://schemas.microsoft.com/office/drawing/2014/chart" uri="{C3380CC4-5D6E-409C-BE32-E72D297353CC}">
                    <c16:uniqueId val="{00000045-134E-4896-A3E0-9DA70FD97256}"/>
                  </c:ext>
                </c:extLst>
              </c15:ser>
            </c15:filteredPieSeries>
          </c:ext>
        </c:extLst>
      </c:pie3D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sl-SI"/>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l-SI"/>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8763869617169735E-2"/>
          <c:y val="0.1810142141552018"/>
          <c:w val="0.94123613038283027"/>
          <c:h val="0.56734040872806346"/>
        </c:manualLayout>
      </c:layout>
      <c:barChart>
        <c:barDir val="col"/>
        <c:grouping val="clustered"/>
        <c:varyColors val="0"/>
        <c:ser>
          <c:idx val="0"/>
          <c:order val="0"/>
          <c:tx>
            <c:strRef>
              <c:f>'[Kopijavsi vlagatelji - referat 23.11.2022.xlsx]List3'!$G$3</c:f>
              <c:strCache>
                <c:ptCount val="1"/>
                <c:pt idx="0">
                  <c:v>število KMG - skupaj</c:v>
                </c:pt>
              </c:strCache>
            </c:strRef>
          </c:tx>
          <c:spPr>
            <a:solidFill>
              <a:srgbClr val="FFC000"/>
            </a:solidFill>
            <a:ln>
              <a:noFill/>
            </a:ln>
            <a:effectLst/>
          </c:spPr>
          <c:invertIfNegative val="0"/>
          <c:dLbls>
            <c:spPr>
              <a:noFill/>
              <a:ln>
                <a:noFill/>
              </a:ln>
              <a:effectLst/>
            </c:spPr>
            <c:txPr>
              <a:bodyPr rot="-5400000" spcFirstLastPara="1" vertOverflow="clip" horzOverflow="clip" vert="horz" wrap="square" lIns="38100" tIns="19050" rIns="38100" bIns="19050" anchor="ctr" anchorCtr="1">
                <a:spAutoFit/>
              </a:bodyPr>
              <a:lstStyle/>
              <a:p>
                <a:pPr>
                  <a:defRPr sz="800" b="0" i="0" u="none" strike="noStrike" kern="1200" baseline="0">
                    <a:solidFill>
                      <a:schemeClr val="tx1">
                        <a:lumMod val="50000"/>
                        <a:lumOff val="50000"/>
                      </a:schemeClr>
                    </a:solidFill>
                    <a:latin typeface="+mn-lt"/>
                    <a:ea typeface="+mn-ea"/>
                    <a:cs typeface="+mn-cs"/>
                  </a:defRPr>
                </a:pPr>
                <a:endParaRPr lang="sl-SI"/>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tx1">
                          <a:lumMod val="35000"/>
                          <a:lumOff val="65000"/>
                        </a:schemeClr>
                      </a:solidFill>
                    </a:ln>
                    <a:effectLst/>
                  </c:spPr>
                </c15:leaderLines>
              </c:ext>
            </c:extLst>
          </c:dLbls>
          <c:cat>
            <c:strRef>
              <c:f>'[Kopijavsi vlagatelji - referat 23.11.2022.xlsx]List3'!$F$4:$F$16</c:f>
              <c:strCache>
                <c:ptCount val="12"/>
                <c:pt idx="0">
                  <c:v>Gorenjska</c:v>
                </c:pt>
                <c:pt idx="1">
                  <c:v>Goriška</c:v>
                </c:pt>
                <c:pt idx="2">
                  <c:v>Jugovzhodna Slovenija</c:v>
                </c:pt>
                <c:pt idx="3">
                  <c:v>Koroška</c:v>
                </c:pt>
                <c:pt idx="4">
                  <c:v>Notranjsko-kraška</c:v>
                </c:pt>
                <c:pt idx="5">
                  <c:v>Obalno-kraška</c:v>
                </c:pt>
                <c:pt idx="6">
                  <c:v>Osrednjeslovenska</c:v>
                </c:pt>
                <c:pt idx="7">
                  <c:v>Podravska</c:v>
                </c:pt>
                <c:pt idx="8">
                  <c:v>Pomurska</c:v>
                </c:pt>
                <c:pt idx="9">
                  <c:v>Savinjska</c:v>
                </c:pt>
                <c:pt idx="10">
                  <c:v>Spodnjeposavska</c:v>
                </c:pt>
                <c:pt idx="11">
                  <c:v>Zasavska</c:v>
                </c:pt>
              </c:strCache>
              <c:extLst/>
            </c:strRef>
          </c:cat>
          <c:val>
            <c:numRef>
              <c:f>'[Kopijavsi vlagatelji - referat 23.11.2022.xlsx]List3'!$G$4:$G$16</c:f>
              <c:numCache>
                <c:formatCode>#,##0.00</c:formatCode>
                <c:ptCount val="12"/>
                <c:pt idx="0">
                  <c:v>3707</c:v>
                </c:pt>
                <c:pt idx="1">
                  <c:v>4005</c:v>
                </c:pt>
                <c:pt idx="2">
                  <c:v>5890</c:v>
                </c:pt>
                <c:pt idx="3">
                  <c:v>2345</c:v>
                </c:pt>
                <c:pt idx="4">
                  <c:v>2487</c:v>
                </c:pt>
                <c:pt idx="5">
                  <c:v>1755</c:v>
                </c:pt>
                <c:pt idx="6">
                  <c:v>7418</c:v>
                </c:pt>
                <c:pt idx="7">
                  <c:v>8845</c:v>
                </c:pt>
                <c:pt idx="8">
                  <c:v>6000</c:v>
                </c:pt>
                <c:pt idx="9">
                  <c:v>8793</c:v>
                </c:pt>
                <c:pt idx="10">
                  <c:v>3595</c:v>
                </c:pt>
                <c:pt idx="11">
                  <c:v>916</c:v>
                </c:pt>
              </c:numCache>
              <c:extLst/>
            </c:numRef>
          </c:val>
          <c:extLst>
            <c:ext xmlns:c16="http://schemas.microsoft.com/office/drawing/2014/chart" uri="{C3380CC4-5D6E-409C-BE32-E72D297353CC}">
              <c16:uniqueId val="{00000000-6E7A-43CF-A0FD-A2649FCC96BC}"/>
            </c:ext>
          </c:extLst>
        </c:ser>
        <c:ser>
          <c:idx val="2"/>
          <c:order val="2"/>
          <c:tx>
            <c:strRef>
              <c:f>'[Kopijavsi vlagatelji - referat 23.11.2022.xlsx]List3'!$I$3</c:f>
              <c:strCache>
                <c:ptCount val="1"/>
                <c:pt idx="0">
                  <c:v>število KMG-OMD</c:v>
                </c:pt>
              </c:strCache>
            </c:strRef>
          </c:tx>
          <c:spPr>
            <a:solidFill>
              <a:srgbClr val="2C6E32"/>
            </a:solidFill>
            <a:ln>
              <a:noFill/>
            </a:ln>
            <a:effectLst/>
          </c:spPr>
          <c:invertIfNegative val="0"/>
          <c:dLbls>
            <c:spPr>
              <a:noFill/>
              <a:ln>
                <a:noFill/>
              </a:ln>
              <a:effectLst/>
            </c:spPr>
            <c:txPr>
              <a:bodyPr rot="-5400000" spcFirstLastPara="1" vertOverflow="clip" horzOverflow="clip" vert="horz" wrap="square" lIns="38100" tIns="19050" rIns="38100" bIns="19050" anchor="ctr" anchorCtr="1">
                <a:spAutoFit/>
              </a:bodyPr>
              <a:lstStyle/>
              <a:p>
                <a:pPr>
                  <a:defRPr sz="800" b="0" i="0" u="none" strike="noStrike" kern="1200" baseline="0">
                    <a:solidFill>
                      <a:schemeClr val="tx1">
                        <a:lumMod val="50000"/>
                        <a:lumOff val="50000"/>
                      </a:schemeClr>
                    </a:solidFill>
                    <a:latin typeface="+mn-lt"/>
                    <a:ea typeface="+mn-ea"/>
                    <a:cs typeface="+mn-cs"/>
                  </a:defRPr>
                </a:pPr>
                <a:endParaRPr lang="sl-SI"/>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tx1">
                          <a:lumMod val="35000"/>
                          <a:lumOff val="65000"/>
                        </a:schemeClr>
                      </a:solidFill>
                    </a:ln>
                    <a:effectLst/>
                  </c:spPr>
                </c15:leaderLines>
              </c:ext>
            </c:extLst>
          </c:dLbls>
          <c:cat>
            <c:strRef>
              <c:f>'[Kopijavsi vlagatelji - referat 23.11.2022.xlsx]List3'!$F$4:$F$16</c:f>
              <c:strCache>
                <c:ptCount val="12"/>
                <c:pt idx="0">
                  <c:v>Gorenjska</c:v>
                </c:pt>
                <c:pt idx="1">
                  <c:v>Goriška</c:v>
                </c:pt>
                <c:pt idx="2">
                  <c:v>Jugovzhodna Slovenija</c:v>
                </c:pt>
                <c:pt idx="3">
                  <c:v>Koroška</c:v>
                </c:pt>
                <c:pt idx="4">
                  <c:v>Notranjsko-kraška</c:v>
                </c:pt>
                <c:pt idx="5">
                  <c:v>Obalno-kraška</c:v>
                </c:pt>
                <c:pt idx="6">
                  <c:v>Osrednjeslovenska</c:v>
                </c:pt>
                <c:pt idx="7">
                  <c:v>Podravska</c:v>
                </c:pt>
                <c:pt idx="8">
                  <c:v>Pomurska</c:v>
                </c:pt>
                <c:pt idx="9">
                  <c:v>Savinjska</c:v>
                </c:pt>
                <c:pt idx="10">
                  <c:v>Spodnjeposavska</c:v>
                </c:pt>
                <c:pt idx="11">
                  <c:v>Zasavska</c:v>
                </c:pt>
              </c:strCache>
              <c:extLst/>
            </c:strRef>
          </c:cat>
          <c:val>
            <c:numRef>
              <c:f>'[Kopijavsi vlagatelji - referat 23.11.2022.xlsx]List3'!$I$4:$I$16</c:f>
              <c:numCache>
                <c:formatCode>#,##0.00</c:formatCode>
                <c:ptCount val="12"/>
                <c:pt idx="0">
                  <c:v>2743</c:v>
                </c:pt>
                <c:pt idx="1">
                  <c:v>3844</c:v>
                </c:pt>
                <c:pt idx="2">
                  <c:v>5153</c:v>
                </c:pt>
                <c:pt idx="3">
                  <c:v>2336</c:v>
                </c:pt>
                <c:pt idx="4">
                  <c:v>2481</c:v>
                </c:pt>
                <c:pt idx="5">
                  <c:v>1630</c:v>
                </c:pt>
                <c:pt idx="6">
                  <c:v>6590</c:v>
                </c:pt>
                <c:pt idx="7">
                  <c:v>6162</c:v>
                </c:pt>
                <c:pt idx="8">
                  <c:v>2837</c:v>
                </c:pt>
                <c:pt idx="9">
                  <c:v>7877</c:v>
                </c:pt>
                <c:pt idx="10">
                  <c:v>2429</c:v>
                </c:pt>
                <c:pt idx="11">
                  <c:v>914</c:v>
                </c:pt>
              </c:numCache>
              <c:extLst/>
            </c:numRef>
          </c:val>
          <c:extLst>
            <c:ext xmlns:c16="http://schemas.microsoft.com/office/drawing/2014/chart" uri="{C3380CC4-5D6E-409C-BE32-E72D297353CC}">
              <c16:uniqueId val="{00000001-6E7A-43CF-A0FD-A2649FCC96BC}"/>
            </c:ext>
          </c:extLst>
        </c:ser>
        <c:dLbls>
          <c:dLblPos val="outEnd"/>
          <c:showLegendKey val="0"/>
          <c:showVal val="1"/>
          <c:showCatName val="0"/>
          <c:showSerName val="0"/>
          <c:showPercent val="0"/>
          <c:showBubbleSize val="0"/>
        </c:dLbls>
        <c:gapWidth val="444"/>
        <c:overlap val="-90"/>
        <c:axId val="223111392"/>
        <c:axId val="223108648"/>
        <c:extLst>
          <c:ext xmlns:c15="http://schemas.microsoft.com/office/drawing/2012/chart" uri="{02D57815-91ED-43cb-92C2-25804820EDAC}">
            <c15:filteredBarSeries>
              <c15:ser>
                <c:idx val="1"/>
                <c:order val="1"/>
                <c:tx>
                  <c:strRef>
                    <c:extLst>
                      <c:ext uri="{02D57815-91ED-43cb-92C2-25804820EDAC}">
                        <c15:formulaRef>
                          <c15:sqref>'[Kopijavsi vlagatelji - referat 23.11.2022.xlsx]List3'!$H$3</c15:sqref>
                        </c15:formulaRef>
                      </c:ext>
                    </c:extLst>
                    <c:strCache>
                      <c:ptCount val="1"/>
                      <c:pt idx="0">
                        <c:v> obseg KRM (ha)</c:v>
                      </c:pt>
                    </c:strCache>
                  </c:strRef>
                </c:tx>
                <c:spPr>
                  <a:solidFill>
                    <a:schemeClr val="accent2"/>
                  </a:solidFill>
                  <a:ln>
                    <a:noFill/>
                  </a:ln>
                  <a:effectLst/>
                </c:spPr>
                <c:invertIfNegative val="0"/>
                <c:dLbls>
                  <c:spPr>
                    <a:noFill/>
                    <a:ln>
                      <a:noFill/>
                    </a:ln>
                    <a:effectLst/>
                  </c:spPr>
                  <c:txPr>
                    <a:bodyPr rot="-5400000" spcFirstLastPara="1" vertOverflow="clip" horzOverflow="clip" vert="horz" wrap="square" lIns="38100" tIns="19050" rIns="38100" bIns="19050" anchor="ctr" anchorCtr="1">
                      <a:spAutoFit/>
                    </a:bodyPr>
                    <a:lstStyle/>
                    <a:p>
                      <a:pPr>
                        <a:defRPr sz="800" b="0" i="0" u="none" strike="noStrike" kern="1200" baseline="0">
                          <a:solidFill>
                            <a:schemeClr val="tx1">
                              <a:lumMod val="50000"/>
                              <a:lumOff val="50000"/>
                            </a:schemeClr>
                          </a:solidFill>
                          <a:latin typeface="+mn-lt"/>
                          <a:ea typeface="+mn-ea"/>
                          <a:cs typeface="+mn-cs"/>
                        </a:defRPr>
                      </a:pPr>
                      <a:endParaRPr lang="sl-SI"/>
                    </a:p>
                  </c:txPr>
                  <c:dLblPos val="outEnd"/>
                  <c:showLegendKey val="0"/>
                  <c:showVal val="1"/>
                  <c:showCatName val="0"/>
                  <c:showSerName val="0"/>
                  <c:showPercent val="0"/>
                  <c:showBubbleSize val="0"/>
                  <c:showLeaderLines val="0"/>
                  <c:extLst>
                    <c:ext uri="{CE6537A1-D6FC-4f65-9D91-7224C49458BB}">
                      <c15:showLeaderLines val="1"/>
                      <c15:leaderLines>
                        <c:spPr>
                          <a:ln w="9525">
                            <a:solidFill>
                              <a:schemeClr val="tx1">
                                <a:lumMod val="35000"/>
                                <a:lumOff val="65000"/>
                              </a:schemeClr>
                            </a:solidFill>
                          </a:ln>
                          <a:effectLst/>
                        </c:spPr>
                      </c15:leaderLines>
                    </c:ext>
                  </c:extLst>
                </c:dLbls>
                <c:cat>
                  <c:strRef>
                    <c:extLst>
                      <c:ext uri="{02D57815-91ED-43cb-92C2-25804820EDAC}">
                        <c15:formulaRef>
                          <c15:sqref>'[Kopijavsi vlagatelji - referat 23.11.2022.xlsx]List3'!$F$4:$F$16</c15:sqref>
                        </c15:formulaRef>
                      </c:ext>
                    </c:extLst>
                    <c:strCache>
                      <c:ptCount val="12"/>
                      <c:pt idx="0">
                        <c:v>Gorenjska</c:v>
                      </c:pt>
                      <c:pt idx="1">
                        <c:v>Goriška</c:v>
                      </c:pt>
                      <c:pt idx="2">
                        <c:v>Jugovzhodna Slovenija</c:v>
                      </c:pt>
                      <c:pt idx="3">
                        <c:v>Koroška</c:v>
                      </c:pt>
                      <c:pt idx="4">
                        <c:v>Notranjsko-kraška</c:v>
                      </c:pt>
                      <c:pt idx="5">
                        <c:v>Obalno-kraška</c:v>
                      </c:pt>
                      <c:pt idx="6">
                        <c:v>Osrednjeslovenska</c:v>
                      </c:pt>
                      <c:pt idx="7">
                        <c:v>Podravska</c:v>
                      </c:pt>
                      <c:pt idx="8">
                        <c:v>Pomurska</c:v>
                      </c:pt>
                      <c:pt idx="9">
                        <c:v>Savinjska</c:v>
                      </c:pt>
                      <c:pt idx="10">
                        <c:v>Spodnjeposavska</c:v>
                      </c:pt>
                      <c:pt idx="11">
                        <c:v>Zasavska</c:v>
                      </c:pt>
                    </c:strCache>
                  </c:strRef>
                </c:cat>
                <c:val>
                  <c:numRef>
                    <c:extLst>
                      <c:ext uri="{02D57815-91ED-43cb-92C2-25804820EDAC}">
                        <c15:formulaRef>
                          <c15:sqref>'[Kopijavsi vlagatelji - referat 23.11.2022.xlsx]List3'!$H$4:$H$16</c15:sqref>
                        </c15:formulaRef>
                      </c:ext>
                    </c:extLst>
                    <c:numCache>
                      <c:formatCode>#,##0.00</c:formatCode>
                      <c:ptCount val="12"/>
                      <c:pt idx="0">
                        <c:v>33114.450000000041</c:v>
                      </c:pt>
                      <c:pt idx="1">
                        <c:v>30289.639999999996</c:v>
                      </c:pt>
                      <c:pt idx="2">
                        <c:v>45995.910000000025</c:v>
                      </c:pt>
                      <c:pt idx="3">
                        <c:v>19520.839999999982</c:v>
                      </c:pt>
                      <c:pt idx="4">
                        <c:v>24177.040000000048</c:v>
                      </c:pt>
                      <c:pt idx="5">
                        <c:v>14480.319999999991</c:v>
                      </c:pt>
                      <c:pt idx="6">
                        <c:v>62419.61000000011</c:v>
                      </c:pt>
                      <c:pt idx="7">
                        <c:v>77918.559999999896</c:v>
                      </c:pt>
                      <c:pt idx="8">
                        <c:v>63466.229999999894</c:v>
                      </c:pt>
                      <c:pt idx="9">
                        <c:v>64933.54999999977</c:v>
                      </c:pt>
                      <c:pt idx="10">
                        <c:v>25430.180000000011</c:v>
                      </c:pt>
                      <c:pt idx="11">
                        <c:v>5590.9100000000017</c:v>
                      </c:pt>
                    </c:numCache>
                  </c:numRef>
                </c:val>
                <c:extLst>
                  <c:ext xmlns:c16="http://schemas.microsoft.com/office/drawing/2014/chart" uri="{C3380CC4-5D6E-409C-BE32-E72D297353CC}">
                    <c16:uniqueId val="{00000002-6E7A-43CF-A0FD-A2649FCC96BC}"/>
                  </c:ext>
                </c:extLst>
              </c15:ser>
            </c15:filteredBarSeries>
            <c15:filteredBarSeries>
              <c15:ser>
                <c:idx val="3"/>
                <c:order val="3"/>
                <c:tx>
                  <c:strRef>
                    <c:extLst xmlns:c15="http://schemas.microsoft.com/office/drawing/2012/chart">
                      <c:ext xmlns:c15="http://schemas.microsoft.com/office/drawing/2012/chart" uri="{02D57815-91ED-43cb-92C2-25804820EDAC}">
                        <c15:formulaRef>
                          <c15:sqref>'[Kopijavsi vlagatelji - referat 23.11.2022.xlsx]List3'!$J$3</c15:sqref>
                        </c15:formulaRef>
                      </c:ext>
                    </c:extLst>
                    <c:strCache>
                      <c:ptCount val="1"/>
                      <c:pt idx="0">
                        <c:v>obseg KRM na OMD (ha)</c:v>
                      </c:pt>
                    </c:strCache>
                  </c:strRef>
                </c:tx>
                <c:spPr>
                  <a:solidFill>
                    <a:schemeClr val="accent4"/>
                  </a:solidFill>
                  <a:ln>
                    <a:noFill/>
                  </a:ln>
                  <a:effectLst/>
                </c:spPr>
                <c:invertIfNegative val="0"/>
                <c:dLbls>
                  <c:spPr>
                    <a:noFill/>
                    <a:ln>
                      <a:noFill/>
                    </a:ln>
                    <a:effectLst/>
                  </c:spPr>
                  <c:txPr>
                    <a:bodyPr rot="-5400000" spcFirstLastPara="1" vertOverflow="clip" horzOverflow="clip" vert="horz" wrap="square" lIns="38100" tIns="19050" rIns="38100" bIns="19050" anchor="ctr" anchorCtr="1">
                      <a:spAutoFit/>
                    </a:bodyPr>
                    <a:lstStyle/>
                    <a:p>
                      <a:pPr>
                        <a:defRPr sz="800" b="0" i="0" u="none" strike="noStrike" kern="1200" baseline="0">
                          <a:solidFill>
                            <a:schemeClr val="tx1">
                              <a:lumMod val="50000"/>
                              <a:lumOff val="50000"/>
                            </a:schemeClr>
                          </a:solidFill>
                          <a:latin typeface="+mn-lt"/>
                          <a:ea typeface="+mn-ea"/>
                          <a:cs typeface="+mn-cs"/>
                        </a:defRPr>
                      </a:pPr>
                      <a:endParaRPr lang="sl-SI"/>
                    </a:p>
                  </c:txPr>
                  <c:dLblPos val="out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extLst xmlns:c15="http://schemas.microsoft.com/office/drawing/2012/chart">
                      <c:ext xmlns:c15="http://schemas.microsoft.com/office/drawing/2012/chart" uri="{02D57815-91ED-43cb-92C2-25804820EDAC}">
                        <c15:formulaRef>
                          <c15:sqref>'[Kopijavsi vlagatelji - referat 23.11.2022.xlsx]List3'!$F$4:$F$16</c15:sqref>
                        </c15:formulaRef>
                      </c:ext>
                    </c:extLst>
                    <c:strCache>
                      <c:ptCount val="12"/>
                      <c:pt idx="0">
                        <c:v>Gorenjska</c:v>
                      </c:pt>
                      <c:pt idx="1">
                        <c:v>Goriška</c:v>
                      </c:pt>
                      <c:pt idx="2">
                        <c:v>Jugovzhodna Slovenija</c:v>
                      </c:pt>
                      <c:pt idx="3">
                        <c:v>Koroška</c:v>
                      </c:pt>
                      <c:pt idx="4">
                        <c:v>Notranjsko-kraška</c:v>
                      </c:pt>
                      <c:pt idx="5">
                        <c:v>Obalno-kraška</c:v>
                      </c:pt>
                      <c:pt idx="6">
                        <c:v>Osrednjeslovenska</c:v>
                      </c:pt>
                      <c:pt idx="7">
                        <c:v>Podravska</c:v>
                      </c:pt>
                      <c:pt idx="8">
                        <c:v>Pomurska</c:v>
                      </c:pt>
                      <c:pt idx="9">
                        <c:v>Savinjska</c:v>
                      </c:pt>
                      <c:pt idx="10">
                        <c:v>Spodnjeposavska</c:v>
                      </c:pt>
                      <c:pt idx="11">
                        <c:v>Zasavska</c:v>
                      </c:pt>
                    </c:strCache>
                  </c:strRef>
                </c:cat>
                <c:val>
                  <c:numRef>
                    <c:extLst xmlns:c15="http://schemas.microsoft.com/office/drawing/2012/chart">
                      <c:ext xmlns:c15="http://schemas.microsoft.com/office/drawing/2012/chart" uri="{02D57815-91ED-43cb-92C2-25804820EDAC}">
                        <c15:formulaRef>
                          <c15:sqref>'[Kopijavsi vlagatelji - referat 23.11.2022.xlsx]List3'!$J$4:$J$16</c15:sqref>
                        </c15:formulaRef>
                      </c:ext>
                    </c:extLst>
                    <c:numCache>
                      <c:formatCode>#,##0.00</c:formatCode>
                      <c:ptCount val="12"/>
                      <c:pt idx="0">
                        <c:v>22129.36999999997</c:v>
                      </c:pt>
                      <c:pt idx="1">
                        <c:v>29364.089999999989</c:v>
                      </c:pt>
                      <c:pt idx="2">
                        <c:v>39304.459999999803</c:v>
                      </c:pt>
                      <c:pt idx="3">
                        <c:v>19514.430000000048</c:v>
                      </c:pt>
                      <c:pt idx="4">
                        <c:v>24175.000000000047</c:v>
                      </c:pt>
                      <c:pt idx="5">
                        <c:v>13365.209999999986</c:v>
                      </c:pt>
                      <c:pt idx="6">
                        <c:v>52246.72000000003</c:v>
                      </c:pt>
                      <c:pt idx="7">
                        <c:v>45625.079999999958</c:v>
                      </c:pt>
                      <c:pt idx="8">
                        <c:v>22406.030000000057</c:v>
                      </c:pt>
                      <c:pt idx="9">
                        <c:v>55788.93999999985</c:v>
                      </c:pt>
                      <c:pt idx="10">
                        <c:v>15070.540000000012</c:v>
                      </c:pt>
                      <c:pt idx="11">
                        <c:v>5588.6900000000014</c:v>
                      </c:pt>
                    </c:numCache>
                  </c:numRef>
                </c:val>
                <c:extLst xmlns:c15="http://schemas.microsoft.com/office/drawing/2012/chart">
                  <c:ext xmlns:c16="http://schemas.microsoft.com/office/drawing/2014/chart" uri="{C3380CC4-5D6E-409C-BE32-E72D297353CC}">
                    <c16:uniqueId val="{00000003-6E7A-43CF-A0FD-A2649FCC96BC}"/>
                  </c:ext>
                </c:extLst>
              </c15:ser>
            </c15:filteredBarSeries>
            <c15:filteredBarSeries>
              <c15:ser>
                <c:idx val="4"/>
                <c:order val="4"/>
                <c:tx>
                  <c:strRef>
                    <c:extLst xmlns:c15="http://schemas.microsoft.com/office/drawing/2012/chart">
                      <c:ext xmlns:c15="http://schemas.microsoft.com/office/drawing/2012/chart" uri="{02D57815-91ED-43cb-92C2-25804820EDAC}">
                        <c15:formulaRef>
                          <c15:sqref>'[Kopijavsi vlagatelji - referat 23.11.2022.xlsx]List3'!$K$3</c15:sqref>
                        </c15:formulaRef>
                      </c:ext>
                    </c:extLst>
                    <c:strCache>
                      <c:ptCount val="1"/>
                      <c:pt idx="0">
                        <c:v>KRM izven OMD</c:v>
                      </c:pt>
                    </c:strCache>
                  </c:strRef>
                </c:tx>
                <c:spPr>
                  <a:solidFill>
                    <a:schemeClr val="accent5"/>
                  </a:solidFill>
                  <a:ln>
                    <a:noFill/>
                  </a:ln>
                  <a:effectLst/>
                </c:spPr>
                <c:invertIfNegative val="0"/>
                <c:dLbls>
                  <c:spPr>
                    <a:noFill/>
                    <a:ln>
                      <a:noFill/>
                    </a:ln>
                    <a:effectLst/>
                  </c:spPr>
                  <c:txPr>
                    <a:bodyPr rot="-5400000" spcFirstLastPara="1" vertOverflow="clip" horzOverflow="clip" vert="horz" wrap="square" lIns="38100" tIns="19050" rIns="38100" bIns="19050" anchor="ctr" anchorCtr="1">
                      <a:spAutoFit/>
                    </a:bodyPr>
                    <a:lstStyle/>
                    <a:p>
                      <a:pPr>
                        <a:defRPr sz="800" b="0" i="0" u="none" strike="noStrike" kern="1200" baseline="0">
                          <a:solidFill>
                            <a:schemeClr val="tx1">
                              <a:lumMod val="50000"/>
                              <a:lumOff val="50000"/>
                            </a:schemeClr>
                          </a:solidFill>
                          <a:latin typeface="+mn-lt"/>
                          <a:ea typeface="+mn-ea"/>
                          <a:cs typeface="+mn-cs"/>
                        </a:defRPr>
                      </a:pPr>
                      <a:endParaRPr lang="sl-SI"/>
                    </a:p>
                  </c:txPr>
                  <c:dLblPos val="out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extLst xmlns:c15="http://schemas.microsoft.com/office/drawing/2012/chart">
                      <c:ext xmlns:c15="http://schemas.microsoft.com/office/drawing/2012/chart" uri="{02D57815-91ED-43cb-92C2-25804820EDAC}">
                        <c15:formulaRef>
                          <c15:sqref>'[Kopijavsi vlagatelji - referat 23.11.2022.xlsx]List3'!$F$4:$F$16</c15:sqref>
                        </c15:formulaRef>
                      </c:ext>
                    </c:extLst>
                    <c:strCache>
                      <c:ptCount val="12"/>
                      <c:pt idx="0">
                        <c:v>Gorenjska</c:v>
                      </c:pt>
                      <c:pt idx="1">
                        <c:v>Goriška</c:v>
                      </c:pt>
                      <c:pt idx="2">
                        <c:v>Jugovzhodna Slovenija</c:v>
                      </c:pt>
                      <c:pt idx="3">
                        <c:v>Koroška</c:v>
                      </c:pt>
                      <c:pt idx="4">
                        <c:v>Notranjsko-kraška</c:v>
                      </c:pt>
                      <c:pt idx="5">
                        <c:v>Obalno-kraška</c:v>
                      </c:pt>
                      <c:pt idx="6">
                        <c:v>Osrednjeslovenska</c:v>
                      </c:pt>
                      <c:pt idx="7">
                        <c:v>Podravska</c:v>
                      </c:pt>
                      <c:pt idx="8">
                        <c:v>Pomurska</c:v>
                      </c:pt>
                      <c:pt idx="9">
                        <c:v>Savinjska</c:v>
                      </c:pt>
                      <c:pt idx="10">
                        <c:v>Spodnjeposavska</c:v>
                      </c:pt>
                      <c:pt idx="11">
                        <c:v>Zasavska</c:v>
                      </c:pt>
                    </c:strCache>
                  </c:strRef>
                </c:cat>
                <c:val>
                  <c:numRef>
                    <c:extLst xmlns:c15="http://schemas.microsoft.com/office/drawing/2012/chart">
                      <c:ext xmlns:c15="http://schemas.microsoft.com/office/drawing/2012/chart" uri="{02D57815-91ED-43cb-92C2-25804820EDAC}">
                        <c15:formulaRef>
                          <c15:sqref>'[Kopijavsi vlagatelji - referat 23.11.2022.xlsx]List3'!$K$4:$K$16</c15:sqref>
                        </c15:formulaRef>
                      </c:ext>
                    </c:extLst>
                    <c:numCache>
                      <c:formatCode>#,##0.00</c:formatCode>
                      <c:ptCount val="12"/>
                      <c:pt idx="0">
                        <c:v>10985.080000000071</c:v>
                      </c:pt>
                      <c:pt idx="1">
                        <c:v>925.55000000000655</c:v>
                      </c:pt>
                      <c:pt idx="2">
                        <c:v>6691.4500000002226</c:v>
                      </c:pt>
                      <c:pt idx="3">
                        <c:v>6.4099999999343709</c:v>
                      </c:pt>
                      <c:pt idx="4">
                        <c:v>2.0400000000008731</c:v>
                      </c:pt>
                      <c:pt idx="5">
                        <c:v>1115.1100000000042</c:v>
                      </c:pt>
                      <c:pt idx="6">
                        <c:v>10172.890000000079</c:v>
                      </c:pt>
                      <c:pt idx="7">
                        <c:v>32293.479999999938</c:v>
                      </c:pt>
                      <c:pt idx="8">
                        <c:v>41060.199999999837</c:v>
                      </c:pt>
                      <c:pt idx="9">
                        <c:v>9144.6099999999205</c:v>
                      </c:pt>
                      <c:pt idx="10">
                        <c:v>10359.64</c:v>
                      </c:pt>
                      <c:pt idx="11">
                        <c:v>2.2200000000002547</c:v>
                      </c:pt>
                    </c:numCache>
                  </c:numRef>
                </c:val>
                <c:extLst xmlns:c15="http://schemas.microsoft.com/office/drawing/2012/chart">
                  <c:ext xmlns:c16="http://schemas.microsoft.com/office/drawing/2014/chart" uri="{C3380CC4-5D6E-409C-BE32-E72D297353CC}">
                    <c16:uniqueId val="{00000004-6E7A-43CF-A0FD-A2649FCC96BC}"/>
                  </c:ext>
                </c:extLst>
              </c15:ser>
            </c15:filteredBarSeries>
            <c15:filteredBarSeries>
              <c15:ser>
                <c:idx val="5"/>
                <c:order val="5"/>
                <c:tx>
                  <c:strRef>
                    <c:extLst xmlns:c15="http://schemas.microsoft.com/office/drawing/2012/chart">
                      <c:ext xmlns:c15="http://schemas.microsoft.com/office/drawing/2012/chart" uri="{02D57815-91ED-43cb-92C2-25804820EDAC}">
                        <c15:formulaRef>
                          <c15:sqref>'[Kopijavsi vlagatelji - referat 23.11.2022.xlsx]List3'!$L$3</c15:sqref>
                        </c15:formulaRef>
                      </c:ext>
                    </c:extLst>
                    <c:strCache>
                      <c:ptCount val="1"/>
                      <c:pt idx="0">
                        <c:v>KMG % na OMD</c:v>
                      </c:pt>
                    </c:strCache>
                  </c:strRef>
                </c:tx>
                <c:spPr>
                  <a:solidFill>
                    <a:schemeClr val="accent6"/>
                  </a:solidFill>
                  <a:ln>
                    <a:noFill/>
                  </a:ln>
                  <a:effectLst/>
                </c:spPr>
                <c:invertIfNegative val="0"/>
                <c:dLbls>
                  <c:spPr>
                    <a:noFill/>
                    <a:ln>
                      <a:noFill/>
                    </a:ln>
                    <a:effectLst/>
                  </c:spPr>
                  <c:txPr>
                    <a:bodyPr rot="-5400000" spcFirstLastPara="1" vertOverflow="clip" horzOverflow="clip" vert="horz" wrap="square" lIns="38100" tIns="19050" rIns="38100" bIns="19050" anchor="ctr" anchorCtr="1">
                      <a:spAutoFit/>
                    </a:bodyPr>
                    <a:lstStyle/>
                    <a:p>
                      <a:pPr>
                        <a:defRPr sz="800" b="0" i="0" u="none" strike="noStrike" kern="1200" baseline="0">
                          <a:solidFill>
                            <a:schemeClr val="tx1">
                              <a:lumMod val="50000"/>
                              <a:lumOff val="50000"/>
                            </a:schemeClr>
                          </a:solidFill>
                          <a:latin typeface="+mn-lt"/>
                          <a:ea typeface="+mn-ea"/>
                          <a:cs typeface="+mn-cs"/>
                        </a:defRPr>
                      </a:pPr>
                      <a:endParaRPr lang="sl-SI"/>
                    </a:p>
                  </c:txPr>
                  <c:dLblPos val="out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extLst xmlns:c15="http://schemas.microsoft.com/office/drawing/2012/chart">
                      <c:ext xmlns:c15="http://schemas.microsoft.com/office/drawing/2012/chart" uri="{02D57815-91ED-43cb-92C2-25804820EDAC}">
                        <c15:formulaRef>
                          <c15:sqref>'[Kopijavsi vlagatelji - referat 23.11.2022.xlsx]List3'!$F$4:$F$16</c15:sqref>
                        </c15:formulaRef>
                      </c:ext>
                    </c:extLst>
                    <c:strCache>
                      <c:ptCount val="12"/>
                      <c:pt idx="0">
                        <c:v>Gorenjska</c:v>
                      </c:pt>
                      <c:pt idx="1">
                        <c:v>Goriška</c:v>
                      </c:pt>
                      <c:pt idx="2">
                        <c:v>Jugovzhodna Slovenija</c:v>
                      </c:pt>
                      <c:pt idx="3">
                        <c:v>Koroška</c:v>
                      </c:pt>
                      <c:pt idx="4">
                        <c:v>Notranjsko-kraška</c:v>
                      </c:pt>
                      <c:pt idx="5">
                        <c:v>Obalno-kraška</c:v>
                      </c:pt>
                      <c:pt idx="6">
                        <c:v>Osrednjeslovenska</c:v>
                      </c:pt>
                      <c:pt idx="7">
                        <c:v>Podravska</c:v>
                      </c:pt>
                      <c:pt idx="8">
                        <c:v>Pomurska</c:v>
                      </c:pt>
                      <c:pt idx="9">
                        <c:v>Savinjska</c:v>
                      </c:pt>
                      <c:pt idx="10">
                        <c:v>Spodnjeposavska</c:v>
                      </c:pt>
                      <c:pt idx="11">
                        <c:v>Zasavska</c:v>
                      </c:pt>
                    </c:strCache>
                  </c:strRef>
                </c:cat>
                <c:val>
                  <c:numRef>
                    <c:extLst xmlns:c15="http://schemas.microsoft.com/office/drawing/2012/chart">
                      <c:ext xmlns:c15="http://schemas.microsoft.com/office/drawing/2012/chart" uri="{02D57815-91ED-43cb-92C2-25804820EDAC}">
                        <c15:formulaRef>
                          <c15:sqref>'[Kopijavsi vlagatelji - referat 23.11.2022.xlsx]List3'!$L$4:$L$16</c15:sqref>
                        </c15:formulaRef>
                      </c:ext>
                    </c:extLst>
                    <c:numCache>
                      <c:formatCode>#,##0.00</c:formatCode>
                      <c:ptCount val="12"/>
                      <c:pt idx="0">
                        <c:v>73.995144321553823</c:v>
                      </c:pt>
                      <c:pt idx="1">
                        <c:v>95.98002496878901</c:v>
                      </c:pt>
                      <c:pt idx="2">
                        <c:v>87.487266553480481</c:v>
                      </c:pt>
                      <c:pt idx="3">
                        <c:v>99.616204690831552</c:v>
                      </c:pt>
                      <c:pt idx="4">
                        <c:v>99.758745476477685</c:v>
                      </c:pt>
                      <c:pt idx="5">
                        <c:v>92.877492877492884</c:v>
                      </c:pt>
                      <c:pt idx="6">
                        <c:v>88.837961714747905</c:v>
                      </c:pt>
                      <c:pt idx="7">
                        <c:v>69.666478236291695</c:v>
                      </c:pt>
                      <c:pt idx="8">
                        <c:v>47.283333333333331</c:v>
                      </c:pt>
                      <c:pt idx="9">
                        <c:v>89.58262254065734</c:v>
                      </c:pt>
                      <c:pt idx="10">
                        <c:v>67.566063977746865</c:v>
                      </c:pt>
                      <c:pt idx="11">
                        <c:v>99.78165938864629</c:v>
                      </c:pt>
                    </c:numCache>
                  </c:numRef>
                </c:val>
                <c:extLst xmlns:c15="http://schemas.microsoft.com/office/drawing/2012/chart">
                  <c:ext xmlns:c16="http://schemas.microsoft.com/office/drawing/2014/chart" uri="{C3380CC4-5D6E-409C-BE32-E72D297353CC}">
                    <c16:uniqueId val="{00000005-6E7A-43CF-A0FD-A2649FCC96BC}"/>
                  </c:ext>
                </c:extLst>
              </c15:ser>
            </c15:filteredBarSeries>
            <c15:filteredBarSeries>
              <c15:ser>
                <c:idx val="6"/>
                <c:order val="6"/>
                <c:tx>
                  <c:strRef>
                    <c:extLst xmlns:c15="http://schemas.microsoft.com/office/drawing/2012/chart">
                      <c:ext xmlns:c15="http://schemas.microsoft.com/office/drawing/2012/chart" uri="{02D57815-91ED-43cb-92C2-25804820EDAC}">
                        <c15:formulaRef>
                          <c15:sqref>'[Kopijavsi vlagatelji - referat 23.11.2022.xlsx]List3'!$M$3</c15:sqref>
                        </c15:formulaRef>
                      </c:ext>
                    </c:extLst>
                    <c:strCache>
                      <c:ptCount val="1"/>
                      <c:pt idx="0">
                        <c:v>KMG % IZVEN OMD</c:v>
                      </c:pt>
                    </c:strCache>
                  </c:strRef>
                </c:tx>
                <c:spPr>
                  <a:solidFill>
                    <a:schemeClr val="accent1">
                      <a:lumMod val="60000"/>
                    </a:schemeClr>
                  </a:solidFill>
                  <a:ln>
                    <a:noFill/>
                  </a:ln>
                  <a:effectLst/>
                </c:spPr>
                <c:invertIfNegative val="0"/>
                <c:dLbls>
                  <c:spPr>
                    <a:noFill/>
                    <a:ln>
                      <a:noFill/>
                    </a:ln>
                    <a:effectLst/>
                  </c:spPr>
                  <c:txPr>
                    <a:bodyPr rot="-5400000" spcFirstLastPara="1" vertOverflow="clip" horzOverflow="clip" vert="horz" wrap="square" lIns="38100" tIns="19050" rIns="38100" bIns="19050" anchor="ctr" anchorCtr="1">
                      <a:spAutoFit/>
                    </a:bodyPr>
                    <a:lstStyle/>
                    <a:p>
                      <a:pPr>
                        <a:defRPr sz="800" b="0" i="0" u="none" strike="noStrike" kern="1200" baseline="0">
                          <a:solidFill>
                            <a:schemeClr val="tx1">
                              <a:lumMod val="50000"/>
                              <a:lumOff val="50000"/>
                            </a:schemeClr>
                          </a:solidFill>
                          <a:latin typeface="+mn-lt"/>
                          <a:ea typeface="+mn-ea"/>
                          <a:cs typeface="+mn-cs"/>
                        </a:defRPr>
                      </a:pPr>
                      <a:endParaRPr lang="sl-SI"/>
                    </a:p>
                  </c:txPr>
                  <c:dLblPos val="out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extLst xmlns:c15="http://schemas.microsoft.com/office/drawing/2012/chart">
                      <c:ext xmlns:c15="http://schemas.microsoft.com/office/drawing/2012/chart" uri="{02D57815-91ED-43cb-92C2-25804820EDAC}">
                        <c15:formulaRef>
                          <c15:sqref>'[Kopijavsi vlagatelji - referat 23.11.2022.xlsx]List3'!$F$4:$F$16</c15:sqref>
                        </c15:formulaRef>
                      </c:ext>
                    </c:extLst>
                    <c:strCache>
                      <c:ptCount val="12"/>
                      <c:pt idx="0">
                        <c:v>Gorenjska</c:v>
                      </c:pt>
                      <c:pt idx="1">
                        <c:v>Goriška</c:v>
                      </c:pt>
                      <c:pt idx="2">
                        <c:v>Jugovzhodna Slovenija</c:v>
                      </c:pt>
                      <c:pt idx="3">
                        <c:v>Koroška</c:v>
                      </c:pt>
                      <c:pt idx="4">
                        <c:v>Notranjsko-kraška</c:v>
                      </c:pt>
                      <c:pt idx="5">
                        <c:v>Obalno-kraška</c:v>
                      </c:pt>
                      <c:pt idx="6">
                        <c:v>Osrednjeslovenska</c:v>
                      </c:pt>
                      <c:pt idx="7">
                        <c:v>Podravska</c:v>
                      </c:pt>
                      <c:pt idx="8">
                        <c:v>Pomurska</c:v>
                      </c:pt>
                      <c:pt idx="9">
                        <c:v>Savinjska</c:v>
                      </c:pt>
                      <c:pt idx="10">
                        <c:v>Spodnjeposavska</c:v>
                      </c:pt>
                      <c:pt idx="11">
                        <c:v>Zasavska</c:v>
                      </c:pt>
                    </c:strCache>
                  </c:strRef>
                </c:cat>
                <c:val>
                  <c:numRef>
                    <c:extLst xmlns:c15="http://schemas.microsoft.com/office/drawing/2012/chart">
                      <c:ext xmlns:c15="http://schemas.microsoft.com/office/drawing/2012/chart" uri="{02D57815-91ED-43cb-92C2-25804820EDAC}">
                        <c15:formulaRef>
                          <c15:sqref>'[Kopijavsi vlagatelji - referat 23.11.2022.xlsx]List3'!$M$4:$M$16</c15:sqref>
                        </c15:formulaRef>
                      </c:ext>
                    </c:extLst>
                    <c:numCache>
                      <c:formatCode>#,##0.00</c:formatCode>
                      <c:ptCount val="12"/>
                      <c:pt idx="0">
                        <c:v>26.004855678446177</c:v>
                      </c:pt>
                      <c:pt idx="1">
                        <c:v>4.0199750312109899</c:v>
                      </c:pt>
                      <c:pt idx="2">
                        <c:v>12.512733446519519</c:v>
                      </c:pt>
                      <c:pt idx="3">
                        <c:v>0.38379530916844828</c:v>
                      </c:pt>
                      <c:pt idx="4">
                        <c:v>0.24125452352231491</c:v>
                      </c:pt>
                      <c:pt idx="5">
                        <c:v>7.1225071225071162</c:v>
                      </c:pt>
                      <c:pt idx="6">
                        <c:v>11.162038285252095</c:v>
                      </c:pt>
                      <c:pt idx="7">
                        <c:v>30.333521763708305</c:v>
                      </c:pt>
                      <c:pt idx="8">
                        <c:v>52.716666666666669</c:v>
                      </c:pt>
                      <c:pt idx="9">
                        <c:v>10.41737745934266</c:v>
                      </c:pt>
                      <c:pt idx="10">
                        <c:v>32.433936022253135</c:v>
                      </c:pt>
                      <c:pt idx="11">
                        <c:v>0.2183406113537103</c:v>
                      </c:pt>
                    </c:numCache>
                  </c:numRef>
                </c:val>
                <c:extLst xmlns:c15="http://schemas.microsoft.com/office/drawing/2012/chart">
                  <c:ext xmlns:c16="http://schemas.microsoft.com/office/drawing/2014/chart" uri="{C3380CC4-5D6E-409C-BE32-E72D297353CC}">
                    <c16:uniqueId val="{00000006-6E7A-43CF-A0FD-A2649FCC96BC}"/>
                  </c:ext>
                </c:extLst>
              </c15:ser>
            </c15:filteredBarSeries>
            <c15:filteredBarSeries>
              <c15:ser>
                <c:idx val="7"/>
                <c:order val="7"/>
                <c:tx>
                  <c:strRef>
                    <c:extLst xmlns:c15="http://schemas.microsoft.com/office/drawing/2012/chart">
                      <c:ext xmlns:c15="http://schemas.microsoft.com/office/drawing/2012/chart" uri="{02D57815-91ED-43cb-92C2-25804820EDAC}">
                        <c15:formulaRef>
                          <c15:sqref>'[Kopijavsi vlagatelji - referat 23.11.2022.xlsx]List3'!$N$3</c15:sqref>
                        </c15:formulaRef>
                      </c:ext>
                    </c:extLst>
                    <c:strCache>
                      <c:ptCount val="1"/>
                      <c:pt idx="0">
                        <c:v>KZU% OMD</c:v>
                      </c:pt>
                    </c:strCache>
                  </c:strRef>
                </c:tx>
                <c:spPr>
                  <a:solidFill>
                    <a:schemeClr val="accent2">
                      <a:lumMod val="60000"/>
                    </a:schemeClr>
                  </a:solidFill>
                  <a:ln>
                    <a:noFill/>
                  </a:ln>
                  <a:effectLst/>
                </c:spPr>
                <c:invertIfNegative val="0"/>
                <c:dLbls>
                  <c:spPr>
                    <a:noFill/>
                    <a:ln>
                      <a:noFill/>
                    </a:ln>
                    <a:effectLst/>
                  </c:spPr>
                  <c:txPr>
                    <a:bodyPr rot="-5400000" spcFirstLastPara="1" vertOverflow="clip" horzOverflow="clip" vert="horz" wrap="square" lIns="38100" tIns="19050" rIns="38100" bIns="19050" anchor="ctr" anchorCtr="1">
                      <a:spAutoFit/>
                    </a:bodyPr>
                    <a:lstStyle/>
                    <a:p>
                      <a:pPr>
                        <a:defRPr sz="800" b="0" i="0" u="none" strike="noStrike" kern="1200" baseline="0">
                          <a:solidFill>
                            <a:schemeClr val="tx1">
                              <a:lumMod val="50000"/>
                              <a:lumOff val="50000"/>
                            </a:schemeClr>
                          </a:solidFill>
                          <a:latin typeface="+mn-lt"/>
                          <a:ea typeface="+mn-ea"/>
                          <a:cs typeface="+mn-cs"/>
                        </a:defRPr>
                      </a:pPr>
                      <a:endParaRPr lang="sl-SI"/>
                    </a:p>
                  </c:txPr>
                  <c:dLblPos val="out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extLst xmlns:c15="http://schemas.microsoft.com/office/drawing/2012/chart">
                      <c:ext xmlns:c15="http://schemas.microsoft.com/office/drawing/2012/chart" uri="{02D57815-91ED-43cb-92C2-25804820EDAC}">
                        <c15:formulaRef>
                          <c15:sqref>'[Kopijavsi vlagatelji - referat 23.11.2022.xlsx]List3'!$F$4:$F$16</c15:sqref>
                        </c15:formulaRef>
                      </c:ext>
                    </c:extLst>
                    <c:strCache>
                      <c:ptCount val="12"/>
                      <c:pt idx="0">
                        <c:v>Gorenjska</c:v>
                      </c:pt>
                      <c:pt idx="1">
                        <c:v>Goriška</c:v>
                      </c:pt>
                      <c:pt idx="2">
                        <c:v>Jugovzhodna Slovenija</c:v>
                      </c:pt>
                      <c:pt idx="3">
                        <c:v>Koroška</c:v>
                      </c:pt>
                      <c:pt idx="4">
                        <c:v>Notranjsko-kraška</c:v>
                      </c:pt>
                      <c:pt idx="5">
                        <c:v>Obalno-kraška</c:v>
                      </c:pt>
                      <c:pt idx="6">
                        <c:v>Osrednjeslovenska</c:v>
                      </c:pt>
                      <c:pt idx="7">
                        <c:v>Podravska</c:v>
                      </c:pt>
                      <c:pt idx="8">
                        <c:v>Pomurska</c:v>
                      </c:pt>
                      <c:pt idx="9">
                        <c:v>Savinjska</c:v>
                      </c:pt>
                      <c:pt idx="10">
                        <c:v>Spodnjeposavska</c:v>
                      </c:pt>
                      <c:pt idx="11">
                        <c:v>Zasavska</c:v>
                      </c:pt>
                    </c:strCache>
                  </c:strRef>
                </c:cat>
                <c:val>
                  <c:numRef>
                    <c:extLst xmlns:c15="http://schemas.microsoft.com/office/drawing/2012/chart">
                      <c:ext xmlns:c15="http://schemas.microsoft.com/office/drawing/2012/chart" uri="{02D57815-91ED-43cb-92C2-25804820EDAC}">
                        <c15:formulaRef>
                          <c15:sqref>'[Kopijavsi vlagatelji - referat 23.11.2022.xlsx]List3'!$N$4:$N$16</c15:sqref>
                        </c15:formulaRef>
                      </c:ext>
                    </c:extLst>
                    <c:numCache>
                      <c:formatCode>#,##0.00</c:formatCode>
                      <c:ptCount val="12"/>
                      <c:pt idx="0">
                        <c:v>66.826929029471856</c:v>
                      </c:pt>
                      <c:pt idx="1">
                        <c:v>96.9443347626449</c:v>
                      </c:pt>
                      <c:pt idx="2">
                        <c:v>85.452076065023576</c:v>
                      </c:pt>
                      <c:pt idx="3">
                        <c:v>99.967163298301017</c:v>
                      </c:pt>
                      <c:pt idx="4">
                        <c:v>99.99156224252431</c:v>
                      </c:pt>
                      <c:pt idx="5">
                        <c:v>92.299134273275698</c:v>
                      </c:pt>
                      <c:pt idx="6">
                        <c:v>83.702413392201478</c:v>
                      </c:pt>
                      <c:pt idx="7">
                        <c:v>58.55482955537169</c:v>
                      </c:pt>
                      <c:pt idx="8">
                        <c:v>35.303861596947058</c:v>
                      </c:pt>
                      <c:pt idx="9">
                        <c:v>85.916972042957838</c:v>
                      </c:pt>
                      <c:pt idx="10">
                        <c:v>59.262419691877938</c:v>
                      </c:pt>
                      <c:pt idx="11">
                        <c:v>99.960292689383294</c:v>
                      </c:pt>
                    </c:numCache>
                  </c:numRef>
                </c:val>
                <c:extLst xmlns:c15="http://schemas.microsoft.com/office/drawing/2012/chart">
                  <c:ext xmlns:c16="http://schemas.microsoft.com/office/drawing/2014/chart" uri="{C3380CC4-5D6E-409C-BE32-E72D297353CC}">
                    <c16:uniqueId val="{00000007-6E7A-43CF-A0FD-A2649FCC96BC}"/>
                  </c:ext>
                </c:extLst>
              </c15:ser>
            </c15:filteredBarSeries>
            <c15:filteredBarSeries>
              <c15:ser>
                <c:idx val="8"/>
                <c:order val="8"/>
                <c:tx>
                  <c:strRef>
                    <c:extLst xmlns:c15="http://schemas.microsoft.com/office/drawing/2012/chart">
                      <c:ext xmlns:c15="http://schemas.microsoft.com/office/drawing/2012/chart" uri="{02D57815-91ED-43cb-92C2-25804820EDAC}">
                        <c15:formulaRef>
                          <c15:sqref>'[Kopijavsi vlagatelji - referat 23.11.2022.xlsx]List3'!$O$3</c15:sqref>
                        </c15:formulaRef>
                      </c:ext>
                    </c:extLst>
                    <c:strCache>
                      <c:ptCount val="1"/>
                      <c:pt idx="0">
                        <c:v>KZU % IZVEN OMD</c:v>
                      </c:pt>
                    </c:strCache>
                  </c:strRef>
                </c:tx>
                <c:spPr>
                  <a:solidFill>
                    <a:schemeClr val="accent3">
                      <a:lumMod val="60000"/>
                    </a:schemeClr>
                  </a:solidFill>
                  <a:ln>
                    <a:noFill/>
                  </a:ln>
                  <a:effectLst/>
                </c:spPr>
                <c:invertIfNegative val="0"/>
                <c:dLbls>
                  <c:spPr>
                    <a:noFill/>
                    <a:ln>
                      <a:noFill/>
                    </a:ln>
                    <a:effectLst/>
                  </c:spPr>
                  <c:txPr>
                    <a:bodyPr rot="-5400000" spcFirstLastPara="1" vertOverflow="clip" horzOverflow="clip" vert="horz" wrap="square" lIns="38100" tIns="19050" rIns="38100" bIns="19050" anchor="ctr" anchorCtr="1">
                      <a:spAutoFit/>
                    </a:bodyPr>
                    <a:lstStyle/>
                    <a:p>
                      <a:pPr>
                        <a:defRPr sz="800" b="0" i="0" u="none" strike="noStrike" kern="1200" baseline="0">
                          <a:solidFill>
                            <a:schemeClr val="tx1">
                              <a:lumMod val="50000"/>
                              <a:lumOff val="50000"/>
                            </a:schemeClr>
                          </a:solidFill>
                          <a:latin typeface="+mn-lt"/>
                          <a:ea typeface="+mn-ea"/>
                          <a:cs typeface="+mn-cs"/>
                        </a:defRPr>
                      </a:pPr>
                      <a:endParaRPr lang="sl-SI"/>
                    </a:p>
                  </c:txPr>
                  <c:dLblPos val="out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extLst xmlns:c15="http://schemas.microsoft.com/office/drawing/2012/chart">
                      <c:ext xmlns:c15="http://schemas.microsoft.com/office/drawing/2012/chart" uri="{02D57815-91ED-43cb-92C2-25804820EDAC}">
                        <c15:formulaRef>
                          <c15:sqref>'[Kopijavsi vlagatelji - referat 23.11.2022.xlsx]List3'!$F$4:$F$16</c15:sqref>
                        </c15:formulaRef>
                      </c:ext>
                    </c:extLst>
                    <c:strCache>
                      <c:ptCount val="12"/>
                      <c:pt idx="0">
                        <c:v>Gorenjska</c:v>
                      </c:pt>
                      <c:pt idx="1">
                        <c:v>Goriška</c:v>
                      </c:pt>
                      <c:pt idx="2">
                        <c:v>Jugovzhodna Slovenija</c:v>
                      </c:pt>
                      <c:pt idx="3">
                        <c:v>Koroška</c:v>
                      </c:pt>
                      <c:pt idx="4">
                        <c:v>Notranjsko-kraška</c:v>
                      </c:pt>
                      <c:pt idx="5">
                        <c:v>Obalno-kraška</c:v>
                      </c:pt>
                      <c:pt idx="6">
                        <c:v>Osrednjeslovenska</c:v>
                      </c:pt>
                      <c:pt idx="7">
                        <c:v>Podravska</c:v>
                      </c:pt>
                      <c:pt idx="8">
                        <c:v>Pomurska</c:v>
                      </c:pt>
                      <c:pt idx="9">
                        <c:v>Savinjska</c:v>
                      </c:pt>
                      <c:pt idx="10">
                        <c:v>Spodnjeposavska</c:v>
                      </c:pt>
                      <c:pt idx="11">
                        <c:v>Zasavska</c:v>
                      </c:pt>
                    </c:strCache>
                  </c:strRef>
                </c:cat>
                <c:val>
                  <c:numRef>
                    <c:extLst xmlns:c15="http://schemas.microsoft.com/office/drawing/2012/chart">
                      <c:ext xmlns:c15="http://schemas.microsoft.com/office/drawing/2012/chart" uri="{02D57815-91ED-43cb-92C2-25804820EDAC}">
                        <c15:formulaRef>
                          <c15:sqref>'[Kopijavsi vlagatelji - referat 23.11.2022.xlsx]List3'!$O$4:$O$16</c15:sqref>
                        </c15:formulaRef>
                      </c:ext>
                    </c:extLst>
                    <c:numCache>
                      <c:formatCode>#,##0.00</c:formatCode>
                      <c:ptCount val="12"/>
                      <c:pt idx="0">
                        <c:v>33.173070970528144</c:v>
                      </c:pt>
                      <c:pt idx="1">
                        <c:v>3.0556652373551003</c:v>
                      </c:pt>
                      <c:pt idx="2">
                        <c:v>14.547923934976424</c:v>
                      </c:pt>
                      <c:pt idx="3">
                        <c:v>3.2836701698983006E-2</c:v>
                      </c:pt>
                      <c:pt idx="4">
                        <c:v>8.4377574756899776E-3</c:v>
                      </c:pt>
                      <c:pt idx="5">
                        <c:v>7.7008657267243024</c:v>
                      </c:pt>
                      <c:pt idx="6">
                        <c:v>16.297586607798522</c:v>
                      </c:pt>
                      <c:pt idx="7">
                        <c:v>41.44517044462831</c:v>
                      </c:pt>
                      <c:pt idx="8">
                        <c:v>64.696138403052942</c:v>
                      </c:pt>
                      <c:pt idx="9">
                        <c:v>14.083027957042162</c:v>
                      </c:pt>
                      <c:pt idx="10">
                        <c:v>40.737580308122062</c:v>
                      </c:pt>
                      <c:pt idx="11">
                        <c:v>3.9707310616705627E-2</c:v>
                      </c:pt>
                    </c:numCache>
                  </c:numRef>
                </c:val>
                <c:extLst xmlns:c15="http://schemas.microsoft.com/office/drawing/2012/chart">
                  <c:ext xmlns:c16="http://schemas.microsoft.com/office/drawing/2014/chart" uri="{C3380CC4-5D6E-409C-BE32-E72D297353CC}">
                    <c16:uniqueId val="{00000008-6E7A-43CF-A0FD-A2649FCC96BC}"/>
                  </c:ext>
                </c:extLst>
              </c15:ser>
            </c15:filteredBarSeries>
            <c15:filteredBarSeries>
              <c15:ser>
                <c:idx val="9"/>
                <c:order val="9"/>
                <c:tx>
                  <c:strRef>
                    <c:extLst xmlns:c15="http://schemas.microsoft.com/office/drawing/2012/chart">
                      <c:ext xmlns:c15="http://schemas.microsoft.com/office/drawing/2012/chart" uri="{02D57815-91ED-43cb-92C2-25804820EDAC}">
                        <c15:formulaRef>
                          <c15:sqref>'[Kopijavsi vlagatelji - referat 23.11.2022.xlsx]List3'!$P$3</c15:sqref>
                        </c15:formulaRef>
                      </c:ext>
                    </c:extLst>
                    <c:strCache>
                      <c:ptCount val="1"/>
                      <c:pt idx="0">
                        <c:v>ODDANIH</c:v>
                      </c:pt>
                    </c:strCache>
                  </c:strRef>
                </c:tx>
                <c:spPr>
                  <a:solidFill>
                    <a:schemeClr val="accent4">
                      <a:lumMod val="60000"/>
                    </a:schemeClr>
                  </a:solidFill>
                  <a:ln>
                    <a:noFill/>
                  </a:ln>
                  <a:effectLst/>
                </c:spPr>
                <c:invertIfNegative val="0"/>
                <c:dLbls>
                  <c:spPr>
                    <a:noFill/>
                    <a:ln>
                      <a:noFill/>
                    </a:ln>
                    <a:effectLst/>
                  </c:spPr>
                  <c:txPr>
                    <a:bodyPr rot="-5400000" spcFirstLastPara="1" vertOverflow="clip" horzOverflow="clip" vert="horz" wrap="square" lIns="38100" tIns="19050" rIns="38100" bIns="19050" anchor="ctr" anchorCtr="1">
                      <a:spAutoFit/>
                    </a:bodyPr>
                    <a:lstStyle/>
                    <a:p>
                      <a:pPr>
                        <a:defRPr sz="800" b="0" i="0" u="none" strike="noStrike" kern="1200" baseline="0">
                          <a:solidFill>
                            <a:schemeClr val="tx1">
                              <a:lumMod val="50000"/>
                              <a:lumOff val="50000"/>
                            </a:schemeClr>
                          </a:solidFill>
                          <a:latin typeface="+mn-lt"/>
                          <a:ea typeface="+mn-ea"/>
                          <a:cs typeface="+mn-cs"/>
                        </a:defRPr>
                      </a:pPr>
                      <a:endParaRPr lang="sl-SI"/>
                    </a:p>
                  </c:txPr>
                  <c:dLblPos val="out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extLst xmlns:c15="http://schemas.microsoft.com/office/drawing/2012/chart">
                      <c:ext xmlns:c15="http://schemas.microsoft.com/office/drawing/2012/chart" uri="{02D57815-91ED-43cb-92C2-25804820EDAC}">
                        <c15:formulaRef>
                          <c15:sqref>'[Kopijavsi vlagatelji - referat 23.11.2022.xlsx]List3'!$F$4:$F$16</c15:sqref>
                        </c15:formulaRef>
                      </c:ext>
                    </c:extLst>
                    <c:strCache>
                      <c:ptCount val="12"/>
                      <c:pt idx="0">
                        <c:v>Gorenjska</c:v>
                      </c:pt>
                      <c:pt idx="1">
                        <c:v>Goriška</c:v>
                      </c:pt>
                      <c:pt idx="2">
                        <c:v>Jugovzhodna Slovenija</c:v>
                      </c:pt>
                      <c:pt idx="3">
                        <c:v>Koroška</c:v>
                      </c:pt>
                      <c:pt idx="4">
                        <c:v>Notranjsko-kraška</c:v>
                      </c:pt>
                      <c:pt idx="5">
                        <c:v>Obalno-kraška</c:v>
                      </c:pt>
                      <c:pt idx="6">
                        <c:v>Osrednjeslovenska</c:v>
                      </c:pt>
                      <c:pt idx="7">
                        <c:v>Podravska</c:v>
                      </c:pt>
                      <c:pt idx="8">
                        <c:v>Pomurska</c:v>
                      </c:pt>
                      <c:pt idx="9">
                        <c:v>Savinjska</c:v>
                      </c:pt>
                      <c:pt idx="10">
                        <c:v>Spodnjeposavska</c:v>
                      </c:pt>
                      <c:pt idx="11">
                        <c:v>Zasavska</c:v>
                      </c:pt>
                    </c:strCache>
                  </c:strRef>
                </c:cat>
                <c:val>
                  <c:numRef>
                    <c:extLst xmlns:c15="http://schemas.microsoft.com/office/drawing/2012/chart">
                      <c:ext xmlns:c15="http://schemas.microsoft.com/office/drawing/2012/chart" uri="{02D57815-91ED-43cb-92C2-25804820EDAC}">
                        <c15:formulaRef>
                          <c15:sqref>'[Kopijavsi vlagatelji - referat 23.11.2022.xlsx]List3'!$P$4:$P$16</c15:sqref>
                        </c15:formulaRef>
                      </c:ext>
                    </c:extLst>
                    <c:numCache>
                      <c:formatCode>General</c:formatCode>
                      <c:ptCount val="12"/>
                      <c:pt idx="0">
                        <c:v>114</c:v>
                      </c:pt>
                      <c:pt idx="1">
                        <c:v>161</c:v>
                      </c:pt>
                      <c:pt idx="2">
                        <c:v>236</c:v>
                      </c:pt>
                      <c:pt idx="3">
                        <c:v>241</c:v>
                      </c:pt>
                      <c:pt idx="4">
                        <c:v>140</c:v>
                      </c:pt>
                      <c:pt idx="5">
                        <c:v>78</c:v>
                      </c:pt>
                      <c:pt idx="6">
                        <c:v>152</c:v>
                      </c:pt>
                      <c:pt idx="7">
                        <c:v>756</c:v>
                      </c:pt>
                      <c:pt idx="8">
                        <c:v>410</c:v>
                      </c:pt>
                      <c:pt idx="9">
                        <c:v>577</c:v>
                      </c:pt>
                      <c:pt idx="10">
                        <c:v>201</c:v>
                      </c:pt>
                      <c:pt idx="11">
                        <c:v>20</c:v>
                      </c:pt>
                    </c:numCache>
                  </c:numRef>
                </c:val>
                <c:extLst xmlns:c15="http://schemas.microsoft.com/office/drawing/2012/chart">
                  <c:ext xmlns:c16="http://schemas.microsoft.com/office/drawing/2014/chart" uri="{C3380CC4-5D6E-409C-BE32-E72D297353CC}">
                    <c16:uniqueId val="{00000009-6E7A-43CF-A0FD-A2649FCC96BC}"/>
                  </c:ext>
                </c:extLst>
              </c15:ser>
            </c15:filteredBarSeries>
            <c15:filteredBarSeries>
              <c15:ser>
                <c:idx val="10"/>
                <c:order val="10"/>
                <c:tx>
                  <c:strRef>
                    <c:extLst xmlns:c15="http://schemas.microsoft.com/office/drawing/2012/chart">
                      <c:ext xmlns:c15="http://schemas.microsoft.com/office/drawing/2012/chart" uri="{02D57815-91ED-43cb-92C2-25804820EDAC}">
                        <c15:formulaRef>
                          <c15:sqref>'[Kopijavsi vlagatelji - referat 23.11.2022.xlsx]List3'!$Q$3</c15:sqref>
                        </c15:formulaRef>
                      </c:ext>
                    </c:extLst>
                    <c:strCache>
                      <c:ptCount val="1"/>
                      <c:pt idx="0">
                        <c:v>ODOBRENIH</c:v>
                      </c:pt>
                    </c:strCache>
                  </c:strRef>
                </c:tx>
                <c:spPr>
                  <a:solidFill>
                    <a:schemeClr val="accent5">
                      <a:lumMod val="60000"/>
                    </a:schemeClr>
                  </a:solidFill>
                  <a:ln>
                    <a:noFill/>
                  </a:ln>
                  <a:effectLst/>
                </c:spPr>
                <c:invertIfNegative val="0"/>
                <c:dLbls>
                  <c:spPr>
                    <a:noFill/>
                    <a:ln>
                      <a:noFill/>
                    </a:ln>
                    <a:effectLst/>
                  </c:spPr>
                  <c:txPr>
                    <a:bodyPr rot="-5400000" spcFirstLastPara="1" vertOverflow="clip" horzOverflow="clip" vert="horz" wrap="square" lIns="38100" tIns="19050" rIns="38100" bIns="19050" anchor="ctr" anchorCtr="1">
                      <a:spAutoFit/>
                    </a:bodyPr>
                    <a:lstStyle/>
                    <a:p>
                      <a:pPr>
                        <a:defRPr sz="800" b="0" i="0" u="none" strike="noStrike" kern="1200" baseline="0">
                          <a:solidFill>
                            <a:schemeClr val="tx1">
                              <a:lumMod val="50000"/>
                              <a:lumOff val="50000"/>
                            </a:schemeClr>
                          </a:solidFill>
                          <a:latin typeface="+mn-lt"/>
                          <a:ea typeface="+mn-ea"/>
                          <a:cs typeface="+mn-cs"/>
                        </a:defRPr>
                      </a:pPr>
                      <a:endParaRPr lang="sl-SI"/>
                    </a:p>
                  </c:txPr>
                  <c:dLblPos val="out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extLst xmlns:c15="http://schemas.microsoft.com/office/drawing/2012/chart">
                      <c:ext xmlns:c15="http://schemas.microsoft.com/office/drawing/2012/chart" uri="{02D57815-91ED-43cb-92C2-25804820EDAC}">
                        <c15:formulaRef>
                          <c15:sqref>'[Kopijavsi vlagatelji - referat 23.11.2022.xlsx]List3'!$F$4:$F$16</c15:sqref>
                        </c15:formulaRef>
                      </c:ext>
                    </c:extLst>
                    <c:strCache>
                      <c:ptCount val="12"/>
                      <c:pt idx="0">
                        <c:v>Gorenjska</c:v>
                      </c:pt>
                      <c:pt idx="1">
                        <c:v>Goriška</c:v>
                      </c:pt>
                      <c:pt idx="2">
                        <c:v>Jugovzhodna Slovenija</c:v>
                      </c:pt>
                      <c:pt idx="3">
                        <c:v>Koroška</c:v>
                      </c:pt>
                      <c:pt idx="4">
                        <c:v>Notranjsko-kraška</c:v>
                      </c:pt>
                      <c:pt idx="5">
                        <c:v>Obalno-kraška</c:v>
                      </c:pt>
                      <c:pt idx="6">
                        <c:v>Osrednjeslovenska</c:v>
                      </c:pt>
                      <c:pt idx="7">
                        <c:v>Podravska</c:v>
                      </c:pt>
                      <c:pt idx="8">
                        <c:v>Pomurska</c:v>
                      </c:pt>
                      <c:pt idx="9">
                        <c:v>Savinjska</c:v>
                      </c:pt>
                      <c:pt idx="10">
                        <c:v>Spodnjeposavska</c:v>
                      </c:pt>
                      <c:pt idx="11">
                        <c:v>Zasavska</c:v>
                      </c:pt>
                    </c:strCache>
                  </c:strRef>
                </c:cat>
                <c:val>
                  <c:numRef>
                    <c:extLst xmlns:c15="http://schemas.microsoft.com/office/drawing/2012/chart">
                      <c:ext xmlns:c15="http://schemas.microsoft.com/office/drawing/2012/chart" uri="{02D57815-91ED-43cb-92C2-25804820EDAC}">
                        <c15:formulaRef>
                          <c15:sqref>'[Kopijavsi vlagatelji - referat 23.11.2022.xlsx]List3'!$Q$4:$Q$16</c15:sqref>
                        </c15:formulaRef>
                      </c:ext>
                    </c:extLst>
                    <c:numCache>
                      <c:formatCode>General</c:formatCode>
                      <c:ptCount val="12"/>
                      <c:pt idx="0">
                        <c:v>70</c:v>
                      </c:pt>
                      <c:pt idx="1">
                        <c:v>78</c:v>
                      </c:pt>
                      <c:pt idx="2">
                        <c:v>146</c:v>
                      </c:pt>
                      <c:pt idx="3">
                        <c:v>160</c:v>
                      </c:pt>
                      <c:pt idx="4">
                        <c:v>61</c:v>
                      </c:pt>
                      <c:pt idx="5">
                        <c:v>47</c:v>
                      </c:pt>
                      <c:pt idx="6">
                        <c:v>91</c:v>
                      </c:pt>
                      <c:pt idx="7">
                        <c:v>496</c:v>
                      </c:pt>
                      <c:pt idx="8">
                        <c:v>291</c:v>
                      </c:pt>
                      <c:pt idx="9">
                        <c:v>355</c:v>
                      </c:pt>
                      <c:pt idx="10">
                        <c:v>118</c:v>
                      </c:pt>
                      <c:pt idx="11">
                        <c:v>13</c:v>
                      </c:pt>
                    </c:numCache>
                  </c:numRef>
                </c:val>
                <c:extLst xmlns:c15="http://schemas.microsoft.com/office/drawing/2012/chart">
                  <c:ext xmlns:c16="http://schemas.microsoft.com/office/drawing/2014/chart" uri="{C3380CC4-5D6E-409C-BE32-E72D297353CC}">
                    <c16:uniqueId val="{0000000A-6E7A-43CF-A0FD-A2649FCC96BC}"/>
                  </c:ext>
                </c:extLst>
              </c15:ser>
            </c15:filteredBarSeries>
          </c:ext>
        </c:extLst>
      </c:barChart>
      <c:catAx>
        <c:axId val="223111392"/>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cap="all" spc="120" normalizeH="0" baseline="0">
                <a:solidFill>
                  <a:schemeClr val="tx1">
                    <a:lumMod val="65000"/>
                    <a:lumOff val="35000"/>
                  </a:schemeClr>
                </a:solidFill>
                <a:latin typeface="+mn-lt"/>
                <a:ea typeface="+mn-ea"/>
                <a:cs typeface="+mn-cs"/>
              </a:defRPr>
            </a:pPr>
            <a:endParaRPr lang="sl-SI"/>
          </a:p>
        </c:txPr>
        <c:crossAx val="223108648"/>
        <c:crosses val="autoZero"/>
        <c:auto val="1"/>
        <c:lblAlgn val="ctr"/>
        <c:lblOffset val="100"/>
        <c:noMultiLvlLbl val="0"/>
      </c:catAx>
      <c:valAx>
        <c:axId val="223108648"/>
        <c:scaling>
          <c:orientation val="minMax"/>
        </c:scaling>
        <c:delete val="1"/>
        <c:axPos val="l"/>
        <c:numFmt formatCode="#,##0.00" sourceLinked="1"/>
        <c:majorTickMark val="none"/>
        <c:minorTickMark val="none"/>
        <c:tickLblPos val="nextTo"/>
        <c:crossAx val="223111392"/>
        <c:crosses val="autoZero"/>
        <c:crossBetween val="between"/>
      </c:valAx>
      <c:spPr>
        <a:noFill/>
        <a:ln>
          <a:noFill/>
        </a:ln>
        <a:effectLst/>
      </c:spPr>
    </c:plotArea>
    <c:legend>
      <c:legendPos val="t"/>
      <c:layout>
        <c:manualLayout>
          <c:xMode val="edge"/>
          <c:yMode val="edge"/>
          <c:x val="0.34953107280024071"/>
          <c:y val="0.9479698187352128"/>
          <c:w val="0.33589171855753369"/>
          <c:h val="4.5317571263727867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l-SI"/>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sl-SI"/>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l-SI"/>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1"/>
          <c:order val="1"/>
          <c:tx>
            <c:strRef>
              <c:f>List3!$H$3</c:f>
              <c:strCache>
                <c:ptCount val="1"/>
                <c:pt idx="0">
                  <c:v> KRM ha</c:v>
                </c:pt>
              </c:strCache>
            </c:strRef>
          </c:tx>
          <c:spPr>
            <a:solidFill>
              <a:srgbClr val="FFC000"/>
            </a:solidFill>
            <a:ln>
              <a:noFill/>
            </a:ln>
            <a:effectLst/>
          </c:spPr>
          <c:invertIfNegative val="0"/>
          <c:dLbls>
            <c:spPr>
              <a:noFill/>
              <a:ln>
                <a:noFill/>
              </a:ln>
              <a:effectLst/>
            </c:spPr>
            <c:txPr>
              <a:bodyPr rot="-5400000" spcFirstLastPara="1" vertOverflow="clip" horzOverflow="clip" vert="horz" wrap="square" lIns="38100" tIns="19050" rIns="38100" bIns="19050" anchor="ctr" anchorCtr="1">
                <a:spAutoFit/>
              </a:bodyPr>
              <a:lstStyle/>
              <a:p>
                <a:pPr>
                  <a:defRPr sz="800" b="0" i="0" u="none" strike="noStrike" kern="1200" baseline="0">
                    <a:solidFill>
                      <a:schemeClr val="tx1">
                        <a:lumMod val="50000"/>
                        <a:lumOff val="50000"/>
                      </a:schemeClr>
                    </a:solidFill>
                    <a:latin typeface="+mn-lt"/>
                    <a:ea typeface="+mn-ea"/>
                    <a:cs typeface="+mn-cs"/>
                  </a:defRPr>
                </a:pPr>
                <a:endParaRPr lang="sl-SI"/>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tx1">
                          <a:lumMod val="35000"/>
                          <a:lumOff val="65000"/>
                        </a:schemeClr>
                      </a:solidFill>
                    </a:ln>
                    <a:effectLst/>
                  </c:spPr>
                </c15:leaderLines>
              </c:ext>
            </c:extLst>
          </c:dLbls>
          <c:cat>
            <c:strRef>
              <c:f>List3!$F$4:$F$15</c:f>
              <c:strCache>
                <c:ptCount val="12"/>
                <c:pt idx="0">
                  <c:v>Gorenjska</c:v>
                </c:pt>
                <c:pt idx="1">
                  <c:v>Goriška</c:v>
                </c:pt>
                <c:pt idx="2">
                  <c:v>Jugovzhodna Slovenija</c:v>
                </c:pt>
                <c:pt idx="3">
                  <c:v>Koroška</c:v>
                </c:pt>
                <c:pt idx="4">
                  <c:v>Notranjsko-kraška</c:v>
                </c:pt>
                <c:pt idx="5">
                  <c:v>Obalno-kraška</c:v>
                </c:pt>
                <c:pt idx="6">
                  <c:v>Osrednjeslovenska</c:v>
                </c:pt>
                <c:pt idx="7">
                  <c:v>Podravska</c:v>
                </c:pt>
                <c:pt idx="8">
                  <c:v>Pomurska</c:v>
                </c:pt>
                <c:pt idx="9">
                  <c:v>Savinjska</c:v>
                </c:pt>
                <c:pt idx="10">
                  <c:v>Spodnjeposavska</c:v>
                </c:pt>
                <c:pt idx="11">
                  <c:v>Zasavska</c:v>
                </c:pt>
              </c:strCache>
              <c:extLst/>
            </c:strRef>
          </c:cat>
          <c:val>
            <c:numRef>
              <c:f>List3!$H$4:$H$15</c:f>
              <c:numCache>
                <c:formatCode>#,##0.00</c:formatCode>
                <c:ptCount val="12"/>
                <c:pt idx="0">
                  <c:v>33114.450000000041</c:v>
                </c:pt>
                <c:pt idx="1">
                  <c:v>30289.639999999996</c:v>
                </c:pt>
                <c:pt idx="2">
                  <c:v>45995.910000000025</c:v>
                </c:pt>
                <c:pt idx="3">
                  <c:v>19520.839999999982</c:v>
                </c:pt>
                <c:pt idx="4">
                  <c:v>24177.040000000048</c:v>
                </c:pt>
                <c:pt idx="5">
                  <c:v>14480.319999999991</c:v>
                </c:pt>
                <c:pt idx="6">
                  <c:v>62419.61000000011</c:v>
                </c:pt>
                <c:pt idx="7">
                  <c:v>77918.559999999896</c:v>
                </c:pt>
                <c:pt idx="8">
                  <c:v>63466.229999999894</c:v>
                </c:pt>
                <c:pt idx="9">
                  <c:v>64933.54999999977</c:v>
                </c:pt>
                <c:pt idx="10">
                  <c:v>25430.180000000011</c:v>
                </c:pt>
                <c:pt idx="11">
                  <c:v>5590.9100000000017</c:v>
                </c:pt>
              </c:numCache>
              <c:extLst/>
            </c:numRef>
          </c:val>
          <c:extLst>
            <c:ext xmlns:c16="http://schemas.microsoft.com/office/drawing/2014/chart" uri="{C3380CC4-5D6E-409C-BE32-E72D297353CC}">
              <c16:uniqueId val="{00000000-0D37-46A6-9073-21A0EAB67A7A}"/>
            </c:ext>
          </c:extLst>
        </c:ser>
        <c:ser>
          <c:idx val="3"/>
          <c:order val="3"/>
          <c:tx>
            <c:strRef>
              <c:f>List3!$J$3</c:f>
              <c:strCache>
                <c:ptCount val="1"/>
                <c:pt idx="0">
                  <c:v> KRM ha OMD</c:v>
                </c:pt>
              </c:strCache>
            </c:strRef>
          </c:tx>
          <c:spPr>
            <a:solidFill>
              <a:srgbClr val="2C6E32"/>
            </a:solidFill>
            <a:ln>
              <a:noFill/>
            </a:ln>
            <a:effectLst/>
          </c:spPr>
          <c:invertIfNegative val="0"/>
          <c:dLbls>
            <c:spPr>
              <a:noFill/>
              <a:ln>
                <a:noFill/>
              </a:ln>
              <a:effectLst/>
            </c:spPr>
            <c:txPr>
              <a:bodyPr rot="-5400000" spcFirstLastPara="1" vertOverflow="clip" horzOverflow="clip" vert="horz" wrap="square" lIns="38100" tIns="19050" rIns="38100" bIns="19050" anchor="ctr" anchorCtr="1">
                <a:spAutoFit/>
              </a:bodyPr>
              <a:lstStyle/>
              <a:p>
                <a:pPr>
                  <a:defRPr sz="800" b="0" i="0" u="none" strike="noStrike" kern="1200" baseline="0">
                    <a:solidFill>
                      <a:schemeClr val="tx1">
                        <a:lumMod val="50000"/>
                        <a:lumOff val="50000"/>
                      </a:schemeClr>
                    </a:solidFill>
                    <a:latin typeface="+mn-lt"/>
                    <a:ea typeface="+mn-ea"/>
                    <a:cs typeface="+mn-cs"/>
                  </a:defRPr>
                </a:pPr>
                <a:endParaRPr lang="sl-SI"/>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tx1">
                          <a:lumMod val="35000"/>
                          <a:lumOff val="65000"/>
                        </a:schemeClr>
                      </a:solidFill>
                    </a:ln>
                    <a:effectLst/>
                  </c:spPr>
                </c15:leaderLines>
              </c:ext>
            </c:extLst>
          </c:dLbls>
          <c:cat>
            <c:strRef>
              <c:f>List3!$F$4:$F$15</c:f>
              <c:strCache>
                <c:ptCount val="12"/>
                <c:pt idx="0">
                  <c:v>Gorenjska</c:v>
                </c:pt>
                <c:pt idx="1">
                  <c:v>Goriška</c:v>
                </c:pt>
                <c:pt idx="2">
                  <c:v>Jugovzhodna Slovenija</c:v>
                </c:pt>
                <c:pt idx="3">
                  <c:v>Koroška</c:v>
                </c:pt>
                <c:pt idx="4">
                  <c:v>Notranjsko-kraška</c:v>
                </c:pt>
                <c:pt idx="5">
                  <c:v>Obalno-kraška</c:v>
                </c:pt>
                <c:pt idx="6">
                  <c:v>Osrednjeslovenska</c:v>
                </c:pt>
                <c:pt idx="7">
                  <c:v>Podravska</c:v>
                </c:pt>
                <c:pt idx="8">
                  <c:v>Pomurska</c:v>
                </c:pt>
                <c:pt idx="9">
                  <c:v>Savinjska</c:v>
                </c:pt>
                <c:pt idx="10">
                  <c:v>Spodnjeposavska</c:v>
                </c:pt>
                <c:pt idx="11">
                  <c:v>Zasavska</c:v>
                </c:pt>
              </c:strCache>
              <c:extLst/>
            </c:strRef>
          </c:cat>
          <c:val>
            <c:numRef>
              <c:f>List3!$J$4:$J$15</c:f>
              <c:numCache>
                <c:formatCode>#,##0.00</c:formatCode>
                <c:ptCount val="12"/>
                <c:pt idx="0">
                  <c:v>22129.36999999997</c:v>
                </c:pt>
                <c:pt idx="1">
                  <c:v>29364.089999999989</c:v>
                </c:pt>
                <c:pt idx="2">
                  <c:v>39304.459999999803</c:v>
                </c:pt>
                <c:pt idx="3">
                  <c:v>19514.430000000048</c:v>
                </c:pt>
                <c:pt idx="4">
                  <c:v>24175.000000000047</c:v>
                </c:pt>
                <c:pt idx="5">
                  <c:v>13365.209999999986</c:v>
                </c:pt>
                <c:pt idx="6">
                  <c:v>52246.72000000003</c:v>
                </c:pt>
                <c:pt idx="7">
                  <c:v>45625.079999999958</c:v>
                </c:pt>
                <c:pt idx="8">
                  <c:v>22406.030000000057</c:v>
                </c:pt>
                <c:pt idx="9">
                  <c:v>55788.93999999985</c:v>
                </c:pt>
                <c:pt idx="10">
                  <c:v>15070.540000000012</c:v>
                </c:pt>
                <c:pt idx="11">
                  <c:v>5588.6900000000014</c:v>
                </c:pt>
              </c:numCache>
              <c:extLst/>
            </c:numRef>
          </c:val>
          <c:extLst>
            <c:ext xmlns:c16="http://schemas.microsoft.com/office/drawing/2014/chart" uri="{C3380CC4-5D6E-409C-BE32-E72D297353CC}">
              <c16:uniqueId val="{00000001-0D37-46A6-9073-21A0EAB67A7A}"/>
            </c:ext>
          </c:extLst>
        </c:ser>
        <c:dLbls>
          <c:dLblPos val="outEnd"/>
          <c:showLegendKey val="0"/>
          <c:showVal val="1"/>
          <c:showCatName val="0"/>
          <c:showSerName val="0"/>
          <c:showPercent val="0"/>
          <c:showBubbleSize val="0"/>
        </c:dLbls>
        <c:gapWidth val="444"/>
        <c:overlap val="-90"/>
        <c:axId val="223109432"/>
        <c:axId val="223107864"/>
        <c:extLst>
          <c:ext xmlns:c15="http://schemas.microsoft.com/office/drawing/2012/chart" uri="{02D57815-91ED-43cb-92C2-25804820EDAC}">
            <c15:filteredBarSeries>
              <c15:ser>
                <c:idx val="0"/>
                <c:order val="0"/>
                <c:tx>
                  <c:strRef>
                    <c:extLst>
                      <c:ext uri="{02D57815-91ED-43cb-92C2-25804820EDAC}">
                        <c15:formulaRef>
                          <c15:sqref>List3!$G$3</c15:sqref>
                        </c15:formulaRef>
                      </c:ext>
                    </c:extLst>
                    <c:strCache>
                      <c:ptCount val="1"/>
                      <c:pt idx="0">
                        <c:v>število KMG </c:v>
                      </c:pt>
                    </c:strCache>
                  </c:strRef>
                </c:tx>
                <c:spPr>
                  <a:solidFill>
                    <a:schemeClr val="accent1"/>
                  </a:solidFill>
                  <a:ln>
                    <a:noFill/>
                  </a:ln>
                  <a:effectLst/>
                </c:spPr>
                <c:invertIfNegative val="0"/>
                <c:dLbls>
                  <c:spPr>
                    <a:noFill/>
                    <a:ln>
                      <a:noFill/>
                    </a:ln>
                    <a:effectLst/>
                  </c:spPr>
                  <c:txPr>
                    <a:bodyPr rot="-5400000" spcFirstLastPara="1" vertOverflow="clip" horzOverflow="clip" vert="horz" wrap="square" lIns="38100" tIns="19050" rIns="38100" bIns="19050" anchor="ctr" anchorCtr="1">
                      <a:spAutoFit/>
                    </a:bodyPr>
                    <a:lstStyle/>
                    <a:p>
                      <a:pPr>
                        <a:defRPr sz="800" b="0" i="0" u="none" strike="noStrike" kern="1200" baseline="0">
                          <a:solidFill>
                            <a:schemeClr val="tx1">
                              <a:lumMod val="50000"/>
                              <a:lumOff val="50000"/>
                            </a:schemeClr>
                          </a:solidFill>
                          <a:latin typeface="+mn-lt"/>
                          <a:ea typeface="+mn-ea"/>
                          <a:cs typeface="+mn-cs"/>
                        </a:defRPr>
                      </a:pPr>
                      <a:endParaRPr lang="sl-SI"/>
                    </a:p>
                  </c:txPr>
                  <c:dLblPos val="outEnd"/>
                  <c:showLegendKey val="0"/>
                  <c:showVal val="1"/>
                  <c:showCatName val="0"/>
                  <c:showSerName val="0"/>
                  <c:showPercent val="0"/>
                  <c:showBubbleSize val="0"/>
                  <c:showLeaderLines val="0"/>
                  <c:extLst>
                    <c:ext uri="{CE6537A1-D6FC-4f65-9D91-7224C49458BB}">
                      <c15:showLeaderLines val="1"/>
                      <c15:leaderLines>
                        <c:spPr>
                          <a:ln w="9525">
                            <a:solidFill>
                              <a:schemeClr val="tx1">
                                <a:lumMod val="35000"/>
                                <a:lumOff val="65000"/>
                              </a:schemeClr>
                            </a:solidFill>
                          </a:ln>
                          <a:effectLst/>
                        </c:spPr>
                      </c15:leaderLines>
                    </c:ext>
                  </c:extLst>
                </c:dLbls>
                <c:cat>
                  <c:strRef>
                    <c:extLst>
                      <c:ext uri="{02D57815-91ED-43cb-92C2-25804820EDAC}">
                        <c15:formulaRef>
                          <c15:sqref>List3!$F$4:$F$15</c15:sqref>
                        </c15:formulaRef>
                      </c:ext>
                    </c:extLst>
                    <c:strCache>
                      <c:ptCount val="12"/>
                      <c:pt idx="0">
                        <c:v>Gorenjska</c:v>
                      </c:pt>
                      <c:pt idx="1">
                        <c:v>Goriška</c:v>
                      </c:pt>
                      <c:pt idx="2">
                        <c:v>Jugovzhodna Slovenija</c:v>
                      </c:pt>
                      <c:pt idx="3">
                        <c:v>Koroška</c:v>
                      </c:pt>
                      <c:pt idx="4">
                        <c:v>Notranjsko-kraška</c:v>
                      </c:pt>
                      <c:pt idx="5">
                        <c:v>Obalno-kraška</c:v>
                      </c:pt>
                      <c:pt idx="6">
                        <c:v>Osrednjeslovenska</c:v>
                      </c:pt>
                      <c:pt idx="7">
                        <c:v>Podravska</c:v>
                      </c:pt>
                      <c:pt idx="8">
                        <c:v>Pomurska</c:v>
                      </c:pt>
                      <c:pt idx="9">
                        <c:v>Savinjska</c:v>
                      </c:pt>
                      <c:pt idx="10">
                        <c:v>Spodnjeposavska</c:v>
                      </c:pt>
                      <c:pt idx="11">
                        <c:v>Zasavska</c:v>
                      </c:pt>
                    </c:strCache>
                  </c:strRef>
                </c:cat>
                <c:val>
                  <c:numRef>
                    <c:extLst>
                      <c:ext uri="{02D57815-91ED-43cb-92C2-25804820EDAC}">
                        <c15:formulaRef>
                          <c15:sqref>List3!$G$4:$G$15</c15:sqref>
                        </c15:formulaRef>
                      </c:ext>
                    </c:extLst>
                    <c:numCache>
                      <c:formatCode>#,##0.00</c:formatCode>
                      <c:ptCount val="12"/>
                      <c:pt idx="0">
                        <c:v>3707</c:v>
                      </c:pt>
                      <c:pt idx="1">
                        <c:v>4005</c:v>
                      </c:pt>
                      <c:pt idx="2">
                        <c:v>5890</c:v>
                      </c:pt>
                      <c:pt idx="3">
                        <c:v>2345</c:v>
                      </c:pt>
                      <c:pt idx="4">
                        <c:v>2487</c:v>
                      </c:pt>
                      <c:pt idx="5">
                        <c:v>1755</c:v>
                      </c:pt>
                      <c:pt idx="6">
                        <c:v>7418</c:v>
                      </c:pt>
                      <c:pt idx="7">
                        <c:v>8845</c:v>
                      </c:pt>
                      <c:pt idx="8">
                        <c:v>6000</c:v>
                      </c:pt>
                      <c:pt idx="9">
                        <c:v>8793</c:v>
                      </c:pt>
                      <c:pt idx="10">
                        <c:v>3595</c:v>
                      </c:pt>
                      <c:pt idx="11">
                        <c:v>916</c:v>
                      </c:pt>
                    </c:numCache>
                  </c:numRef>
                </c:val>
                <c:extLst>
                  <c:ext xmlns:c16="http://schemas.microsoft.com/office/drawing/2014/chart" uri="{C3380CC4-5D6E-409C-BE32-E72D297353CC}">
                    <c16:uniqueId val="{00000002-0D37-46A6-9073-21A0EAB67A7A}"/>
                  </c:ext>
                </c:extLst>
              </c15:ser>
            </c15:filteredBarSeries>
            <c15:filteredBarSeries>
              <c15:ser>
                <c:idx val="2"/>
                <c:order val="2"/>
                <c:tx>
                  <c:strRef>
                    <c:extLst xmlns:c15="http://schemas.microsoft.com/office/drawing/2012/chart">
                      <c:ext xmlns:c15="http://schemas.microsoft.com/office/drawing/2012/chart" uri="{02D57815-91ED-43cb-92C2-25804820EDAC}">
                        <c15:formulaRef>
                          <c15:sqref>List3!$I$3</c15:sqref>
                        </c15:formulaRef>
                      </c:ext>
                    </c:extLst>
                    <c:strCache>
                      <c:ptCount val="1"/>
                      <c:pt idx="0">
                        <c:v>število KMG OMD</c:v>
                      </c:pt>
                    </c:strCache>
                  </c:strRef>
                </c:tx>
                <c:spPr>
                  <a:solidFill>
                    <a:schemeClr val="accent3"/>
                  </a:solidFill>
                  <a:ln>
                    <a:noFill/>
                  </a:ln>
                  <a:effectLst/>
                </c:spPr>
                <c:invertIfNegative val="0"/>
                <c:dLbls>
                  <c:spPr>
                    <a:noFill/>
                    <a:ln>
                      <a:noFill/>
                    </a:ln>
                    <a:effectLst/>
                  </c:spPr>
                  <c:txPr>
                    <a:bodyPr rot="-5400000" spcFirstLastPara="1" vertOverflow="clip" horzOverflow="clip" vert="horz" wrap="square" lIns="38100" tIns="19050" rIns="38100" bIns="19050" anchor="ctr" anchorCtr="1">
                      <a:spAutoFit/>
                    </a:bodyPr>
                    <a:lstStyle/>
                    <a:p>
                      <a:pPr>
                        <a:defRPr sz="800" b="0" i="0" u="none" strike="noStrike" kern="1200" baseline="0">
                          <a:solidFill>
                            <a:schemeClr val="tx1">
                              <a:lumMod val="50000"/>
                              <a:lumOff val="50000"/>
                            </a:schemeClr>
                          </a:solidFill>
                          <a:latin typeface="+mn-lt"/>
                          <a:ea typeface="+mn-ea"/>
                          <a:cs typeface="+mn-cs"/>
                        </a:defRPr>
                      </a:pPr>
                      <a:endParaRPr lang="sl-SI"/>
                    </a:p>
                  </c:txPr>
                  <c:dLblPos val="out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extLst xmlns:c15="http://schemas.microsoft.com/office/drawing/2012/chart">
                      <c:ext xmlns:c15="http://schemas.microsoft.com/office/drawing/2012/chart" uri="{02D57815-91ED-43cb-92C2-25804820EDAC}">
                        <c15:formulaRef>
                          <c15:sqref>List3!$F$4:$F$15</c15:sqref>
                        </c15:formulaRef>
                      </c:ext>
                    </c:extLst>
                    <c:strCache>
                      <c:ptCount val="12"/>
                      <c:pt idx="0">
                        <c:v>Gorenjska</c:v>
                      </c:pt>
                      <c:pt idx="1">
                        <c:v>Goriška</c:v>
                      </c:pt>
                      <c:pt idx="2">
                        <c:v>Jugovzhodna Slovenija</c:v>
                      </c:pt>
                      <c:pt idx="3">
                        <c:v>Koroška</c:v>
                      </c:pt>
                      <c:pt idx="4">
                        <c:v>Notranjsko-kraška</c:v>
                      </c:pt>
                      <c:pt idx="5">
                        <c:v>Obalno-kraška</c:v>
                      </c:pt>
                      <c:pt idx="6">
                        <c:v>Osrednjeslovenska</c:v>
                      </c:pt>
                      <c:pt idx="7">
                        <c:v>Podravska</c:v>
                      </c:pt>
                      <c:pt idx="8">
                        <c:v>Pomurska</c:v>
                      </c:pt>
                      <c:pt idx="9">
                        <c:v>Savinjska</c:v>
                      </c:pt>
                      <c:pt idx="10">
                        <c:v>Spodnjeposavska</c:v>
                      </c:pt>
                      <c:pt idx="11">
                        <c:v>Zasavska</c:v>
                      </c:pt>
                    </c:strCache>
                  </c:strRef>
                </c:cat>
                <c:val>
                  <c:numRef>
                    <c:extLst xmlns:c15="http://schemas.microsoft.com/office/drawing/2012/chart">
                      <c:ext xmlns:c15="http://schemas.microsoft.com/office/drawing/2012/chart" uri="{02D57815-91ED-43cb-92C2-25804820EDAC}">
                        <c15:formulaRef>
                          <c15:sqref>List3!$I$4:$I$15</c15:sqref>
                        </c15:formulaRef>
                      </c:ext>
                    </c:extLst>
                    <c:numCache>
                      <c:formatCode>#,##0.00</c:formatCode>
                      <c:ptCount val="12"/>
                      <c:pt idx="0">
                        <c:v>2743</c:v>
                      </c:pt>
                      <c:pt idx="1">
                        <c:v>3844</c:v>
                      </c:pt>
                      <c:pt idx="2">
                        <c:v>5153</c:v>
                      </c:pt>
                      <c:pt idx="3">
                        <c:v>2336</c:v>
                      </c:pt>
                      <c:pt idx="4">
                        <c:v>2481</c:v>
                      </c:pt>
                      <c:pt idx="5">
                        <c:v>1630</c:v>
                      </c:pt>
                      <c:pt idx="6">
                        <c:v>6590</c:v>
                      </c:pt>
                      <c:pt idx="7">
                        <c:v>6162</c:v>
                      </c:pt>
                      <c:pt idx="8">
                        <c:v>2837</c:v>
                      </c:pt>
                      <c:pt idx="9">
                        <c:v>7877</c:v>
                      </c:pt>
                      <c:pt idx="10">
                        <c:v>2429</c:v>
                      </c:pt>
                      <c:pt idx="11">
                        <c:v>914</c:v>
                      </c:pt>
                    </c:numCache>
                  </c:numRef>
                </c:val>
                <c:extLst xmlns:c15="http://schemas.microsoft.com/office/drawing/2012/chart">
                  <c:ext xmlns:c16="http://schemas.microsoft.com/office/drawing/2014/chart" uri="{C3380CC4-5D6E-409C-BE32-E72D297353CC}">
                    <c16:uniqueId val="{00000003-0D37-46A6-9073-21A0EAB67A7A}"/>
                  </c:ext>
                </c:extLst>
              </c15:ser>
            </c15:filteredBarSeries>
            <c15:filteredBarSeries>
              <c15:ser>
                <c:idx val="4"/>
                <c:order val="4"/>
                <c:tx>
                  <c:strRef>
                    <c:extLst xmlns:c15="http://schemas.microsoft.com/office/drawing/2012/chart">
                      <c:ext xmlns:c15="http://schemas.microsoft.com/office/drawing/2012/chart" uri="{02D57815-91ED-43cb-92C2-25804820EDAC}">
                        <c15:formulaRef>
                          <c15:sqref>List3!$K$3</c15:sqref>
                        </c15:formulaRef>
                      </c:ext>
                    </c:extLst>
                    <c:strCache>
                      <c:ptCount val="1"/>
                      <c:pt idx="0">
                        <c:v>KRM izven OMD</c:v>
                      </c:pt>
                    </c:strCache>
                  </c:strRef>
                </c:tx>
                <c:spPr>
                  <a:solidFill>
                    <a:schemeClr val="accent5"/>
                  </a:solidFill>
                  <a:ln>
                    <a:noFill/>
                  </a:ln>
                  <a:effectLst/>
                </c:spPr>
                <c:invertIfNegative val="0"/>
                <c:dLbls>
                  <c:spPr>
                    <a:noFill/>
                    <a:ln>
                      <a:noFill/>
                    </a:ln>
                    <a:effectLst/>
                  </c:spPr>
                  <c:txPr>
                    <a:bodyPr rot="-5400000" spcFirstLastPara="1" vertOverflow="clip" horzOverflow="clip" vert="horz" wrap="square" lIns="38100" tIns="19050" rIns="38100" bIns="19050" anchor="ctr" anchorCtr="1">
                      <a:spAutoFit/>
                    </a:bodyPr>
                    <a:lstStyle/>
                    <a:p>
                      <a:pPr>
                        <a:defRPr sz="800" b="0" i="0" u="none" strike="noStrike" kern="1200" baseline="0">
                          <a:solidFill>
                            <a:schemeClr val="tx1">
                              <a:lumMod val="50000"/>
                              <a:lumOff val="50000"/>
                            </a:schemeClr>
                          </a:solidFill>
                          <a:latin typeface="+mn-lt"/>
                          <a:ea typeface="+mn-ea"/>
                          <a:cs typeface="+mn-cs"/>
                        </a:defRPr>
                      </a:pPr>
                      <a:endParaRPr lang="sl-SI"/>
                    </a:p>
                  </c:txPr>
                  <c:dLblPos val="out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extLst xmlns:c15="http://schemas.microsoft.com/office/drawing/2012/chart">
                      <c:ext xmlns:c15="http://schemas.microsoft.com/office/drawing/2012/chart" uri="{02D57815-91ED-43cb-92C2-25804820EDAC}">
                        <c15:formulaRef>
                          <c15:sqref>List3!$F$4:$F$15</c15:sqref>
                        </c15:formulaRef>
                      </c:ext>
                    </c:extLst>
                    <c:strCache>
                      <c:ptCount val="12"/>
                      <c:pt idx="0">
                        <c:v>Gorenjska</c:v>
                      </c:pt>
                      <c:pt idx="1">
                        <c:v>Goriška</c:v>
                      </c:pt>
                      <c:pt idx="2">
                        <c:v>Jugovzhodna Slovenija</c:v>
                      </c:pt>
                      <c:pt idx="3">
                        <c:v>Koroška</c:v>
                      </c:pt>
                      <c:pt idx="4">
                        <c:v>Notranjsko-kraška</c:v>
                      </c:pt>
                      <c:pt idx="5">
                        <c:v>Obalno-kraška</c:v>
                      </c:pt>
                      <c:pt idx="6">
                        <c:v>Osrednjeslovenska</c:v>
                      </c:pt>
                      <c:pt idx="7">
                        <c:v>Podravska</c:v>
                      </c:pt>
                      <c:pt idx="8">
                        <c:v>Pomurska</c:v>
                      </c:pt>
                      <c:pt idx="9">
                        <c:v>Savinjska</c:v>
                      </c:pt>
                      <c:pt idx="10">
                        <c:v>Spodnjeposavska</c:v>
                      </c:pt>
                      <c:pt idx="11">
                        <c:v>Zasavska</c:v>
                      </c:pt>
                    </c:strCache>
                  </c:strRef>
                </c:cat>
                <c:val>
                  <c:numRef>
                    <c:extLst xmlns:c15="http://schemas.microsoft.com/office/drawing/2012/chart">
                      <c:ext xmlns:c15="http://schemas.microsoft.com/office/drawing/2012/chart" uri="{02D57815-91ED-43cb-92C2-25804820EDAC}">
                        <c15:formulaRef>
                          <c15:sqref>List3!$K$4:$K$15</c15:sqref>
                        </c15:formulaRef>
                      </c:ext>
                    </c:extLst>
                    <c:numCache>
                      <c:formatCode>#,##0.00</c:formatCode>
                      <c:ptCount val="12"/>
                      <c:pt idx="0">
                        <c:v>10985.080000000071</c:v>
                      </c:pt>
                      <c:pt idx="1">
                        <c:v>925.55000000000655</c:v>
                      </c:pt>
                      <c:pt idx="2">
                        <c:v>6691.4500000002226</c:v>
                      </c:pt>
                      <c:pt idx="3">
                        <c:v>6.4099999999343709</c:v>
                      </c:pt>
                      <c:pt idx="4">
                        <c:v>2.0400000000008731</c:v>
                      </c:pt>
                      <c:pt idx="5">
                        <c:v>1115.1100000000042</c:v>
                      </c:pt>
                      <c:pt idx="6">
                        <c:v>10172.890000000079</c:v>
                      </c:pt>
                      <c:pt idx="7">
                        <c:v>32293.479999999938</c:v>
                      </c:pt>
                      <c:pt idx="8">
                        <c:v>41060.199999999837</c:v>
                      </c:pt>
                      <c:pt idx="9">
                        <c:v>9144.6099999999205</c:v>
                      </c:pt>
                      <c:pt idx="10">
                        <c:v>10359.64</c:v>
                      </c:pt>
                      <c:pt idx="11">
                        <c:v>2.2200000000002547</c:v>
                      </c:pt>
                    </c:numCache>
                  </c:numRef>
                </c:val>
                <c:extLst xmlns:c15="http://schemas.microsoft.com/office/drawing/2012/chart">
                  <c:ext xmlns:c16="http://schemas.microsoft.com/office/drawing/2014/chart" uri="{C3380CC4-5D6E-409C-BE32-E72D297353CC}">
                    <c16:uniqueId val="{00000004-0D37-46A6-9073-21A0EAB67A7A}"/>
                  </c:ext>
                </c:extLst>
              </c15:ser>
            </c15:filteredBarSeries>
            <c15:filteredBarSeries>
              <c15:ser>
                <c:idx val="5"/>
                <c:order val="5"/>
                <c:tx>
                  <c:strRef>
                    <c:extLst xmlns:c15="http://schemas.microsoft.com/office/drawing/2012/chart">
                      <c:ext xmlns:c15="http://schemas.microsoft.com/office/drawing/2012/chart" uri="{02D57815-91ED-43cb-92C2-25804820EDAC}">
                        <c15:formulaRef>
                          <c15:sqref>List3!$L$3</c15:sqref>
                        </c15:formulaRef>
                      </c:ext>
                    </c:extLst>
                    <c:strCache>
                      <c:ptCount val="1"/>
                      <c:pt idx="0">
                        <c:v>KMG % na OMD</c:v>
                      </c:pt>
                    </c:strCache>
                  </c:strRef>
                </c:tx>
                <c:spPr>
                  <a:solidFill>
                    <a:schemeClr val="accent6"/>
                  </a:solidFill>
                  <a:ln>
                    <a:noFill/>
                  </a:ln>
                  <a:effectLst/>
                </c:spPr>
                <c:invertIfNegative val="0"/>
                <c:dLbls>
                  <c:spPr>
                    <a:noFill/>
                    <a:ln>
                      <a:noFill/>
                    </a:ln>
                    <a:effectLst/>
                  </c:spPr>
                  <c:txPr>
                    <a:bodyPr rot="-5400000" spcFirstLastPara="1" vertOverflow="clip" horzOverflow="clip" vert="horz" wrap="square" lIns="38100" tIns="19050" rIns="38100" bIns="19050" anchor="ctr" anchorCtr="1">
                      <a:spAutoFit/>
                    </a:bodyPr>
                    <a:lstStyle/>
                    <a:p>
                      <a:pPr>
                        <a:defRPr sz="800" b="0" i="0" u="none" strike="noStrike" kern="1200" baseline="0">
                          <a:solidFill>
                            <a:schemeClr val="tx1">
                              <a:lumMod val="50000"/>
                              <a:lumOff val="50000"/>
                            </a:schemeClr>
                          </a:solidFill>
                          <a:latin typeface="+mn-lt"/>
                          <a:ea typeface="+mn-ea"/>
                          <a:cs typeface="+mn-cs"/>
                        </a:defRPr>
                      </a:pPr>
                      <a:endParaRPr lang="sl-SI"/>
                    </a:p>
                  </c:txPr>
                  <c:dLblPos val="out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extLst xmlns:c15="http://schemas.microsoft.com/office/drawing/2012/chart">
                      <c:ext xmlns:c15="http://schemas.microsoft.com/office/drawing/2012/chart" uri="{02D57815-91ED-43cb-92C2-25804820EDAC}">
                        <c15:formulaRef>
                          <c15:sqref>List3!$F$4:$F$15</c15:sqref>
                        </c15:formulaRef>
                      </c:ext>
                    </c:extLst>
                    <c:strCache>
                      <c:ptCount val="12"/>
                      <c:pt idx="0">
                        <c:v>Gorenjska</c:v>
                      </c:pt>
                      <c:pt idx="1">
                        <c:v>Goriška</c:v>
                      </c:pt>
                      <c:pt idx="2">
                        <c:v>Jugovzhodna Slovenija</c:v>
                      </c:pt>
                      <c:pt idx="3">
                        <c:v>Koroška</c:v>
                      </c:pt>
                      <c:pt idx="4">
                        <c:v>Notranjsko-kraška</c:v>
                      </c:pt>
                      <c:pt idx="5">
                        <c:v>Obalno-kraška</c:v>
                      </c:pt>
                      <c:pt idx="6">
                        <c:v>Osrednjeslovenska</c:v>
                      </c:pt>
                      <c:pt idx="7">
                        <c:v>Podravska</c:v>
                      </c:pt>
                      <c:pt idx="8">
                        <c:v>Pomurska</c:v>
                      </c:pt>
                      <c:pt idx="9">
                        <c:v>Savinjska</c:v>
                      </c:pt>
                      <c:pt idx="10">
                        <c:v>Spodnjeposavska</c:v>
                      </c:pt>
                      <c:pt idx="11">
                        <c:v>Zasavska</c:v>
                      </c:pt>
                    </c:strCache>
                  </c:strRef>
                </c:cat>
                <c:val>
                  <c:numRef>
                    <c:extLst xmlns:c15="http://schemas.microsoft.com/office/drawing/2012/chart">
                      <c:ext xmlns:c15="http://schemas.microsoft.com/office/drawing/2012/chart" uri="{02D57815-91ED-43cb-92C2-25804820EDAC}">
                        <c15:formulaRef>
                          <c15:sqref>List3!$L$4:$L$15</c15:sqref>
                        </c15:formulaRef>
                      </c:ext>
                    </c:extLst>
                    <c:numCache>
                      <c:formatCode>#,##0.00</c:formatCode>
                      <c:ptCount val="12"/>
                      <c:pt idx="0">
                        <c:v>73.995144321553823</c:v>
                      </c:pt>
                      <c:pt idx="1">
                        <c:v>95.98002496878901</c:v>
                      </c:pt>
                      <c:pt idx="2">
                        <c:v>87.487266553480481</c:v>
                      </c:pt>
                      <c:pt idx="3">
                        <c:v>99.616204690831552</c:v>
                      </c:pt>
                      <c:pt idx="4">
                        <c:v>99.758745476477685</c:v>
                      </c:pt>
                      <c:pt idx="5">
                        <c:v>92.877492877492884</c:v>
                      </c:pt>
                      <c:pt idx="6">
                        <c:v>88.837961714747905</c:v>
                      </c:pt>
                      <c:pt idx="7">
                        <c:v>69.666478236291695</c:v>
                      </c:pt>
                      <c:pt idx="8">
                        <c:v>47.283333333333331</c:v>
                      </c:pt>
                      <c:pt idx="9">
                        <c:v>89.58262254065734</c:v>
                      </c:pt>
                      <c:pt idx="10">
                        <c:v>67.566063977746865</c:v>
                      </c:pt>
                      <c:pt idx="11">
                        <c:v>99.78165938864629</c:v>
                      </c:pt>
                    </c:numCache>
                  </c:numRef>
                </c:val>
                <c:extLst xmlns:c15="http://schemas.microsoft.com/office/drawing/2012/chart">
                  <c:ext xmlns:c16="http://schemas.microsoft.com/office/drawing/2014/chart" uri="{C3380CC4-5D6E-409C-BE32-E72D297353CC}">
                    <c16:uniqueId val="{00000005-0D37-46A6-9073-21A0EAB67A7A}"/>
                  </c:ext>
                </c:extLst>
              </c15:ser>
            </c15:filteredBarSeries>
            <c15:filteredBarSeries>
              <c15:ser>
                <c:idx val="6"/>
                <c:order val="6"/>
                <c:tx>
                  <c:strRef>
                    <c:extLst xmlns:c15="http://schemas.microsoft.com/office/drawing/2012/chart">
                      <c:ext xmlns:c15="http://schemas.microsoft.com/office/drawing/2012/chart" uri="{02D57815-91ED-43cb-92C2-25804820EDAC}">
                        <c15:formulaRef>
                          <c15:sqref>List3!$M$3</c15:sqref>
                        </c15:formulaRef>
                      </c:ext>
                    </c:extLst>
                    <c:strCache>
                      <c:ptCount val="1"/>
                      <c:pt idx="0">
                        <c:v>KMG % IZVEN OMD</c:v>
                      </c:pt>
                    </c:strCache>
                  </c:strRef>
                </c:tx>
                <c:spPr>
                  <a:solidFill>
                    <a:schemeClr val="accent1">
                      <a:lumMod val="60000"/>
                    </a:schemeClr>
                  </a:solidFill>
                  <a:ln>
                    <a:noFill/>
                  </a:ln>
                  <a:effectLst/>
                </c:spPr>
                <c:invertIfNegative val="0"/>
                <c:dLbls>
                  <c:spPr>
                    <a:noFill/>
                    <a:ln>
                      <a:noFill/>
                    </a:ln>
                    <a:effectLst/>
                  </c:spPr>
                  <c:txPr>
                    <a:bodyPr rot="-5400000" spcFirstLastPara="1" vertOverflow="clip" horzOverflow="clip" vert="horz" wrap="square" lIns="38100" tIns="19050" rIns="38100" bIns="19050" anchor="ctr" anchorCtr="1">
                      <a:spAutoFit/>
                    </a:bodyPr>
                    <a:lstStyle/>
                    <a:p>
                      <a:pPr>
                        <a:defRPr sz="800" b="0" i="0" u="none" strike="noStrike" kern="1200" baseline="0">
                          <a:solidFill>
                            <a:schemeClr val="tx1">
                              <a:lumMod val="50000"/>
                              <a:lumOff val="50000"/>
                            </a:schemeClr>
                          </a:solidFill>
                          <a:latin typeface="+mn-lt"/>
                          <a:ea typeface="+mn-ea"/>
                          <a:cs typeface="+mn-cs"/>
                        </a:defRPr>
                      </a:pPr>
                      <a:endParaRPr lang="sl-SI"/>
                    </a:p>
                  </c:txPr>
                  <c:dLblPos val="out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extLst xmlns:c15="http://schemas.microsoft.com/office/drawing/2012/chart">
                      <c:ext xmlns:c15="http://schemas.microsoft.com/office/drawing/2012/chart" uri="{02D57815-91ED-43cb-92C2-25804820EDAC}">
                        <c15:formulaRef>
                          <c15:sqref>List3!$F$4:$F$15</c15:sqref>
                        </c15:formulaRef>
                      </c:ext>
                    </c:extLst>
                    <c:strCache>
                      <c:ptCount val="12"/>
                      <c:pt idx="0">
                        <c:v>Gorenjska</c:v>
                      </c:pt>
                      <c:pt idx="1">
                        <c:v>Goriška</c:v>
                      </c:pt>
                      <c:pt idx="2">
                        <c:v>Jugovzhodna Slovenija</c:v>
                      </c:pt>
                      <c:pt idx="3">
                        <c:v>Koroška</c:v>
                      </c:pt>
                      <c:pt idx="4">
                        <c:v>Notranjsko-kraška</c:v>
                      </c:pt>
                      <c:pt idx="5">
                        <c:v>Obalno-kraška</c:v>
                      </c:pt>
                      <c:pt idx="6">
                        <c:v>Osrednjeslovenska</c:v>
                      </c:pt>
                      <c:pt idx="7">
                        <c:v>Podravska</c:v>
                      </c:pt>
                      <c:pt idx="8">
                        <c:v>Pomurska</c:v>
                      </c:pt>
                      <c:pt idx="9">
                        <c:v>Savinjska</c:v>
                      </c:pt>
                      <c:pt idx="10">
                        <c:v>Spodnjeposavska</c:v>
                      </c:pt>
                      <c:pt idx="11">
                        <c:v>Zasavska</c:v>
                      </c:pt>
                    </c:strCache>
                  </c:strRef>
                </c:cat>
                <c:val>
                  <c:numRef>
                    <c:extLst xmlns:c15="http://schemas.microsoft.com/office/drawing/2012/chart">
                      <c:ext xmlns:c15="http://schemas.microsoft.com/office/drawing/2012/chart" uri="{02D57815-91ED-43cb-92C2-25804820EDAC}">
                        <c15:formulaRef>
                          <c15:sqref>List3!$M$4:$M$15</c15:sqref>
                        </c15:formulaRef>
                      </c:ext>
                    </c:extLst>
                    <c:numCache>
                      <c:formatCode>#,##0.00</c:formatCode>
                      <c:ptCount val="12"/>
                      <c:pt idx="0">
                        <c:v>26.004855678446177</c:v>
                      </c:pt>
                      <c:pt idx="1">
                        <c:v>4.0199750312109899</c:v>
                      </c:pt>
                      <c:pt idx="2">
                        <c:v>12.512733446519519</c:v>
                      </c:pt>
                      <c:pt idx="3">
                        <c:v>0.38379530916844828</c:v>
                      </c:pt>
                      <c:pt idx="4">
                        <c:v>0.24125452352231491</c:v>
                      </c:pt>
                      <c:pt idx="5">
                        <c:v>7.1225071225071162</c:v>
                      </c:pt>
                      <c:pt idx="6">
                        <c:v>11.162038285252095</c:v>
                      </c:pt>
                      <c:pt idx="7">
                        <c:v>30.333521763708305</c:v>
                      </c:pt>
                      <c:pt idx="8">
                        <c:v>52.716666666666669</c:v>
                      </c:pt>
                      <c:pt idx="9">
                        <c:v>10.41737745934266</c:v>
                      </c:pt>
                      <c:pt idx="10">
                        <c:v>32.433936022253135</c:v>
                      </c:pt>
                      <c:pt idx="11">
                        <c:v>0.2183406113537103</c:v>
                      </c:pt>
                    </c:numCache>
                  </c:numRef>
                </c:val>
                <c:extLst xmlns:c15="http://schemas.microsoft.com/office/drawing/2012/chart">
                  <c:ext xmlns:c16="http://schemas.microsoft.com/office/drawing/2014/chart" uri="{C3380CC4-5D6E-409C-BE32-E72D297353CC}">
                    <c16:uniqueId val="{00000006-0D37-46A6-9073-21A0EAB67A7A}"/>
                  </c:ext>
                </c:extLst>
              </c15:ser>
            </c15:filteredBarSeries>
            <c15:filteredBarSeries>
              <c15:ser>
                <c:idx val="7"/>
                <c:order val="7"/>
                <c:tx>
                  <c:strRef>
                    <c:extLst xmlns:c15="http://schemas.microsoft.com/office/drawing/2012/chart">
                      <c:ext xmlns:c15="http://schemas.microsoft.com/office/drawing/2012/chart" uri="{02D57815-91ED-43cb-92C2-25804820EDAC}">
                        <c15:formulaRef>
                          <c15:sqref>List3!$N$3</c15:sqref>
                        </c15:formulaRef>
                      </c:ext>
                    </c:extLst>
                    <c:strCache>
                      <c:ptCount val="1"/>
                      <c:pt idx="0">
                        <c:v>KZU% OMD</c:v>
                      </c:pt>
                    </c:strCache>
                  </c:strRef>
                </c:tx>
                <c:spPr>
                  <a:solidFill>
                    <a:schemeClr val="accent2">
                      <a:lumMod val="60000"/>
                    </a:schemeClr>
                  </a:solidFill>
                  <a:ln>
                    <a:noFill/>
                  </a:ln>
                  <a:effectLst/>
                </c:spPr>
                <c:invertIfNegative val="0"/>
                <c:dLbls>
                  <c:spPr>
                    <a:noFill/>
                    <a:ln>
                      <a:noFill/>
                    </a:ln>
                    <a:effectLst/>
                  </c:spPr>
                  <c:txPr>
                    <a:bodyPr rot="-5400000" spcFirstLastPara="1" vertOverflow="clip" horzOverflow="clip" vert="horz" wrap="square" lIns="38100" tIns="19050" rIns="38100" bIns="19050" anchor="ctr" anchorCtr="1">
                      <a:spAutoFit/>
                    </a:bodyPr>
                    <a:lstStyle/>
                    <a:p>
                      <a:pPr>
                        <a:defRPr sz="800" b="0" i="0" u="none" strike="noStrike" kern="1200" baseline="0">
                          <a:solidFill>
                            <a:schemeClr val="tx1">
                              <a:lumMod val="50000"/>
                              <a:lumOff val="50000"/>
                            </a:schemeClr>
                          </a:solidFill>
                          <a:latin typeface="+mn-lt"/>
                          <a:ea typeface="+mn-ea"/>
                          <a:cs typeface="+mn-cs"/>
                        </a:defRPr>
                      </a:pPr>
                      <a:endParaRPr lang="sl-SI"/>
                    </a:p>
                  </c:txPr>
                  <c:dLblPos val="out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extLst xmlns:c15="http://schemas.microsoft.com/office/drawing/2012/chart">
                      <c:ext xmlns:c15="http://schemas.microsoft.com/office/drawing/2012/chart" uri="{02D57815-91ED-43cb-92C2-25804820EDAC}">
                        <c15:formulaRef>
                          <c15:sqref>List3!$F$4:$F$15</c15:sqref>
                        </c15:formulaRef>
                      </c:ext>
                    </c:extLst>
                    <c:strCache>
                      <c:ptCount val="12"/>
                      <c:pt idx="0">
                        <c:v>Gorenjska</c:v>
                      </c:pt>
                      <c:pt idx="1">
                        <c:v>Goriška</c:v>
                      </c:pt>
                      <c:pt idx="2">
                        <c:v>Jugovzhodna Slovenija</c:v>
                      </c:pt>
                      <c:pt idx="3">
                        <c:v>Koroška</c:v>
                      </c:pt>
                      <c:pt idx="4">
                        <c:v>Notranjsko-kraška</c:v>
                      </c:pt>
                      <c:pt idx="5">
                        <c:v>Obalno-kraška</c:v>
                      </c:pt>
                      <c:pt idx="6">
                        <c:v>Osrednjeslovenska</c:v>
                      </c:pt>
                      <c:pt idx="7">
                        <c:v>Podravska</c:v>
                      </c:pt>
                      <c:pt idx="8">
                        <c:v>Pomurska</c:v>
                      </c:pt>
                      <c:pt idx="9">
                        <c:v>Savinjska</c:v>
                      </c:pt>
                      <c:pt idx="10">
                        <c:v>Spodnjeposavska</c:v>
                      </c:pt>
                      <c:pt idx="11">
                        <c:v>Zasavska</c:v>
                      </c:pt>
                    </c:strCache>
                  </c:strRef>
                </c:cat>
                <c:val>
                  <c:numRef>
                    <c:extLst xmlns:c15="http://schemas.microsoft.com/office/drawing/2012/chart">
                      <c:ext xmlns:c15="http://schemas.microsoft.com/office/drawing/2012/chart" uri="{02D57815-91ED-43cb-92C2-25804820EDAC}">
                        <c15:formulaRef>
                          <c15:sqref>List3!$N$4:$N$15</c15:sqref>
                        </c15:formulaRef>
                      </c:ext>
                    </c:extLst>
                    <c:numCache>
                      <c:formatCode>#,##0.00</c:formatCode>
                      <c:ptCount val="12"/>
                      <c:pt idx="0">
                        <c:v>66.826929029471856</c:v>
                      </c:pt>
                      <c:pt idx="1">
                        <c:v>96.9443347626449</c:v>
                      </c:pt>
                      <c:pt idx="2">
                        <c:v>85.452076065023576</c:v>
                      </c:pt>
                      <c:pt idx="3">
                        <c:v>99.967163298301017</c:v>
                      </c:pt>
                      <c:pt idx="4">
                        <c:v>99.99156224252431</c:v>
                      </c:pt>
                      <c:pt idx="5">
                        <c:v>92.299134273275698</c:v>
                      </c:pt>
                      <c:pt idx="6">
                        <c:v>83.702413392201478</c:v>
                      </c:pt>
                      <c:pt idx="7">
                        <c:v>58.55482955537169</c:v>
                      </c:pt>
                      <c:pt idx="8">
                        <c:v>35.303861596947058</c:v>
                      </c:pt>
                      <c:pt idx="9">
                        <c:v>85.916972042957838</c:v>
                      </c:pt>
                      <c:pt idx="10">
                        <c:v>59.262419691877938</c:v>
                      </c:pt>
                      <c:pt idx="11">
                        <c:v>99.960292689383294</c:v>
                      </c:pt>
                    </c:numCache>
                  </c:numRef>
                </c:val>
                <c:extLst xmlns:c15="http://schemas.microsoft.com/office/drawing/2012/chart">
                  <c:ext xmlns:c16="http://schemas.microsoft.com/office/drawing/2014/chart" uri="{C3380CC4-5D6E-409C-BE32-E72D297353CC}">
                    <c16:uniqueId val="{00000007-0D37-46A6-9073-21A0EAB67A7A}"/>
                  </c:ext>
                </c:extLst>
              </c15:ser>
            </c15:filteredBarSeries>
            <c15:filteredBarSeries>
              <c15:ser>
                <c:idx val="8"/>
                <c:order val="8"/>
                <c:tx>
                  <c:strRef>
                    <c:extLst xmlns:c15="http://schemas.microsoft.com/office/drawing/2012/chart">
                      <c:ext xmlns:c15="http://schemas.microsoft.com/office/drawing/2012/chart" uri="{02D57815-91ED-43cb-92C2-25804820EDAC}">
                        <c15:formulaRef>
                          <c15:sqref>List3!$O$3</c15:sqref>
                        </c15:formulaRef>
                      </c:ext>
                    </c:extLst>
                    <c:strCache>
                      <c:ptCount val="1"/>
                      <c:pt idx="0">
                        <c:v>KZU % IZVEN OMD</c:v>
                      </c:pt>
                    </c:strCache>
                  </c:strRef>
                </c:tx>
                <c:spPr>
                  <a:solidFill>
                    <a:schemeClr val="accent3">
                      <a:lumMod val="60000"/>
                    </a:schemeClr>
                  </a:solidFill>
                  <a:ln>
                    <a:noFill/>
                  </a:ln>
                  <a:effectLst/>
                </c:spPr>
                <c:invertIfNegative val="0"/>
                <c:dLbls>
                  <c:spPr>
                    <a:noFill/>
                    <a:ln>
                      <a:noFill/>
                    </a:ln>
                    <a:effectLst/>
                  </c:spPr>
                  <c:txPr>
                    <a:bodyPr rot="-5400000" spcFirstLastPara="1" vertOverflow="clip" horzOverflow="clip" vert="horz" wrap="square" lIns="38100" tIns="19050" rIns="38100" bIns="19050" anchor="ctr" anchorCtr="1">
                      <a:spAutoFit/>
                    </a:bodyPr>
                    <a:lstStyle/>
                    <a:p>
                      <a:pPr>
                        <a:defRPr sz="800" b="0" i="0" u="none" strike="noStrike" kern="1200" baseline="0">
                          <a:solidFill>
                            <a:schemeClr val="tx1">
                              <a:lumMod val="50000"/>
                              <a:lumOff val="50000"/>
                            </a:schemeClr>
                          </a:solidFill>
                          <a:latin typeface="+mn-lt"/>
                          <a:ea typeface="+mn-ea"/>
                          <a:cs typeface="+mn-cs"/>
                        </a:defRPr>
                      </a:pPr>
                      <a:endParaRPr lang="sl-SI"/>
                    </a:p>
                  </c:txPr>
                  <c:dLblPos val="out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extLst xmlns:c15="http://schemas.microsoft.com/office/drawing/2012/chart">
                      <c:ext xmlns:c15="http://schemas.microsoft.com/office/drawing/2012/chart" uri="{02D57815-91ED-43cb-92C2-25804820EDAC}">
                        <c15:formulaRef>
                          <c15:sqref>List3!$F$4:$F$15</c15:sqref>
                        </c15:formulaRef>
                      </c:ext>
                    </c:extLst>
                    <c:strCache>
                      <c:ptCount val="12"/>
                      <c:pt idx="0">
                        <c:v>Gorenjska</c:v>
                      </c:pt>
                      <c:pt idx="1">
                        <c:v>Goriška</c:v>
                      </c:pt>
                      <c:pt idx="2">
                        <c:v>Jugovzhodna Slovenija</c:v>
                      </c:pt>
                      <c:pt idx="3">
                        <c:v>Koroška</c:v>
                      </c:pt>
                      <c:pt idx="4">
                        <c:v>Notranjsko-kraška</c:v>
                      </c:pt>
                      <c:pt idx="5">
                        <c:v>Obalno-kraška</c:v>
                      </c:pt>
                      <c:pt idx="6">
                        <c:v>Osrednjeslovenska</c:v>
                      </c:pt>
                      <c:pt idx="7">
                        <c:v>Podravska</c:v>
                      </c:pt>
                      <c:pt idx="8">
                        <c:v>Pomurska</c:v>
                      </c:pt>
                      <c:pt idx="9">
                        <c:v>Savinjska</c:v>
                      </c:pt>
                      <c:pt idx="10">
                        <c:v>Spodnjeposavska</c:v>
                      </c:pt>
                      <c:pt idx="11">
                        <c:v>Zasavska</c:v>
                      </c:pt>
                    </c:strCache>
                  </c:strRef>
                </c:cat>
                <c:val>
                  <c:numRef>
                    <c:extLst xmlns:c15="http://schemas.microsoft.com/office/drawing/2012/chart">
                      <c:ext xmlns:c15="http://schemas.microsoft.com/office/drawing/2012/chart" uri="{02D57815-91ED-43cb-92C2-25804820EDAC}">
                        <c15:formulaRef>
                          <c15:sqref>List3!$O$4:$O$15</c15:sqref>
                        </c15:formulaRef>
                      </c:ext>
                    </c:extLst>
                    <c:numCache>
                      <c:formatCode>#,##0.00</c:formatCode>
                      <c:ptCount val="12"/>
                      <c:pt idx="0">
                        <c:v>33.173070970528144</c:v>
                      </c:pt>
                      <c:pt idx="1">
                        <c:v>3.0556652373551003</c:v>
                      </c:pt>
                      <c:pt idx="2">
                        <c:v>14.547923934976424</c:v>
                      </c:pt>
                      <c:pt idx="3">
                        <c:v>3.2836701698983006E-2</c:v>
                      </c:pt>
                      <c:pt idx="4">
                        <c:v>8.4377574756899776E-3</c:v>
                      </c:pt>
                      <c:pt idx="5">
                        <c:v>7.7008657267243024</c:v>
                      </c:pt>
                      <c:pt idx="6">
                        <c:v>16.297586607798522</c:v>
                      </c:pt>
                      <c:pt idx="7">
                        <c:v>41.44517044462831</c:v>
                      </c:pt>
                      <c:pt idx="8">
                        <c:v>64.696138403052942</c:v>
                      </c:pt>
                      <c:pt idx="9">
                        <c:v>14.083027957042162</c:v>
                      </c:pt>
                      <c:pt idx="10">
                        <c:v>40.737580308122062</c:v>
                      </c:pt>
                      <c:pt idx="11">
                        <c:v>3.9707310616705627E-2</c:v>
                      </c:pt>
                    </c:numCache>
                  </c:numRef>
                </c:val>
                <c:extLst xmlns:c15="http://schemas.microsoft.com/office/drawing/2012/chart">
                  <c:ext xmlns:c16="http://schemas.microsoft.com/office/drawing/2014/chart" uri="{C3380CC4-5D6E-409C-BE32-E72D297353CC}">
                    <c16:uniqueId val="{00000008-0D37-46A6-9073-21A0EAB67A7A}"/>
                  </c:ext>
                </c:extLst>
              </c15:ser>
            </c15:filteredBarSeries>
            <c15:filteredBarSeries>
              <c15:ser>
                <c:idx val="9"/>
                <c:order val="9"/>
                <c:tx>
                  <c:strRef>
                    <c:extLst xmlns:c15="http://schemas.microsoft.com/office/drawing/2012/chart">
                      <c:ext xmlns:c15="http://schemas.microsoft.com/office/drawing/2012/chart" uri="{02D57815-91ED-43cb-92C2-25804820EDAC}">
                        <c15:formulaRef>
                          <c15:sqref>List3!$P$3</c15:sqref>
                        </c15:formulaRef>
                      </c:ext>
                    </c:extLst>
                    <c:strCache>
                      <c:ptCount val="1"/>
                      <c:pt idx="0">
                        <c:v>ODDANIH</c:v>
                      </c:pt>
                    </c:strCache>
                  </c:strRef>
                </c:tx>
                <c:spPr>
                  <a:solidFill>
                    <a:schemeClr val="accent4">
                      <a:lumMod val="60000"/>
                    </a:schemeClr>
                  </a:solidFill>
                  <a:ln>
                    <a:noFill/>
                  </a:ln>
                  <a:effectLst/>
                </c:spPr>
                <c:invertIfNegative val="0"/>
                <c:dLbls>
                  <c:spPr>
                    <a:noFill/>
                    <a:ln>
                      <a:noFill/>
                    </a:ln>
                    <a:effectLst/>
                  </c:spPr>
                  <c:txPr>
                    <a:bodyPr rot="-5400000" spcFirstLastPara="1" vertOverflow="clip" horzOverflow="clip" vert="horz" wrap="square" lIns="38100" tIns="19050" rIns="38100" bIns="19050" anchor="ctr" anchorCtr="1">
                      <a:spAutoFit/>
                    </a:bodyPr>
                    <a:lstStyle/>
                    <a:p>
                      <a:pPr>
                        <a:defRPr sz="800" b="0" i="0" u="none" strike="noStrike" kern="1200" baseline="0">
                          <a:solidFill>
                            <a:schemeClr val="tx1">
                              <a:lumMod val="50000"/>
                              <a:lumOff val="50000"/>
                            </a:schemeClr>
                          </a:solidFill>
                          <a:latin typeface="+mn-lt"/>
                          <a:ea typeface="+mn-ea"/>
                          <a:cs typeface="+mn-cs"/>
                        </a:defRPr>
                      </a:pPr>
                      <a:endParaRPr lang="sl-SI"/>
                    </a:p>
                  </c:txPr>
                  <c:dLblPos val="out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extLst xmlns:c15="http://schemas.microsoft.com/office/drawing/2012/chart">
                      <c:ext xmlns:c15="http://schemas.microsoft.com/office/drawing/2012/chart" uri="{02D57815-91ED-43cb-92C2-25804820EDAC}">
                        <c15:formulaRef>
                          <c15:sqref>List3!$F$4:$F$15</c15:sqref>
                        </c15:formulaRef>
                      </c:ext>
                    </c:extLst>
                    <c:strCache>
                      <c:ptCount val="12"/>
                      <c:pt idx="0">
                        <c:v>Gorenjska</c:v>
                      </c:pt>
                      <c:pt idx="1">
                        <c:v>Goriška</c:v>
                      </c:pt>
                      <c:pt idx="2">
                        <c:v>Jugovzhodna Slovenija</c:v>
                      </c:pt>
                      <c:pt idx="3">
                        <c:v>Koroška</c:v>
                      </c:pt>
                      <c:pt idx="4">
                        <c:v>Notranjsko-kraška</c:v>
                      </c:pt>
                      <c:pt idx="5">
                        <c:v>Obalno-kraška</c:v>
                      </c:pt>
                      <c:pt idx="6">
                        <c:v>Osrednjeslovenska</c:v>
                      </c:pt>
                      <c:pt idx="7">
                        <c:v>Podravska</c:v>
                      </c:pt>
                      <c:pt idx="8">
                        <c:v>Pomurska</c:v>
                      </c:pt>
                      <c:pt idx="9">
                        <c:v>Savinjska</c:v>
                      </c:pt>
                      <c:pt idx="10">
                        <c:v>Spodnjeposavska</c:v>
                      </c:pt>
                      <c:pt idx="11">
                        <c:v>Zasavska</c:v>
                      </c:pt>
                    </c:strCache>
                  </c:strRef>
                </c:cat>
                <c:val>
                  <c:numRef>
                    <c:extLst xmlns:c15="http://schemas.microsoft.com/office/drawing/2012/chart">
                      <c:ext xmlns:c15="http://schemas.microsoft.com/office/drawing/2012/chart" uri="{02D57815-91ED-43cb-92C2-25804820EDAC}">
                        <c15:formulaRef>
                          <c15:sqref>List3!$P$4:$P$15</c15:sqref>
                        </c15:formulaRef>
                      </c:ext>
                    </c:extLst>
                    <c:numCache>
                      <c:formatCode>General</c:formatCode>
                      <c:ptCount val="12"/>
                      <c:pt idx="0">
                        <c:v>114</c:v>
                      </c:pt>
                      <c:pt idx="1">
                        <c:v>161</c:v>
                      </c:pt>
                      <c:pt idx="2">
                        <c:v>236</c:v>
                      </c:pt>
                      <c:pt idx="3">
                        <c:v>241</c:v>
                      </c:pt>
                      <c:pt idx="4">
                        <c:v>138</c:v>
                      </c:pt>
                      <c:pt idx="5">
                        <c:v>78</c:v>
                      </c:pt>
                      <c:pt idx="6">
                        <c:v>152</c:v>
                      </c:pt>
                      <c:pt idx="7">
                        <c:v>756</c:v>
                      </c:pt>
                      <c:pt idx="8">
                        <c:v>410</c:v>
                      </c:pt>
                      <c:pt idx="9">
                        <c:v>577</c:v>
                      </c:pt>
                      <c:pt idx="10">
                        <c:v>201</c:v>
                      </c:pt>
                      <c:pt idx="11">
                        <c:v>20</c:v>
                      </c:pt>
                    </c:numCache>
                  </c:numRef>
                </c:val>
                <c:extLst xmlns:c15="http://schemas.microsoft.com/office/drawing/2012/chart">
                  <c:ext xmlns:c16="http://schemas.microsoft.com/office/drawing/2014/chart" uri="{C3380CC4-5D6E-409C-BE32-E72D297353CC}">
                    <c16:uniqueId val="{00000009-0D37-46A6-9073-21A0EAB67A7A}"/>
                  </c:ext>
                </c:extLst>
              </c15:ser>
            </c15:filteredBarSeries>
            <c15:filteredBarSeries>
              <c15:ser>
                <c:idx val="10"/>
                <c:order val="10"/>
                <c:tx>
                  <c:strRef>
                    <c:extLst xmlns:c15="http://schemas.microsoft.com/office/drawing/2012/chart">
                      <c:ext xmlns:c15="http://schemas.microsoft.com/office/drawing/2012/chart" uri="{02D57815-91ED-43cb-92C2-25804820EDAC}">
                        <c15:formulaRef>
                          <c15:sqref>List3!$Q$3</c15:sqref>
                        </c15:formulaRef>
                      </c:ext>
                    </c:extLst>
                    <c:strCache>
                      <c:ptCount val="1"/>
                      <c:pt idx="0">
                        <c:v>ODOBRENIH</c:v>
                      </c:pt>
                    </c:strCache>
                  </c:strRef>
                </c:tx>
                <c:spPr>
                  <a:solidFill>
                    <a:schemeClr val="accent5">
                      <a:lumMod val="60000"/>
                    </a:schemeClr>
                  </a:solidFill>
                  <a:ln>
                    <a:noFill/>
                  </a:ln>
                  <a:effectLst/>
                </c:spPr>
                <c:invertIfNegative val="0"/>
                <c:dLbls>
                  <c:spPr>
                    <a:noFill/>
                    <a:ln>
                      <a:noFill/>
                    </a:ln>
                    <a:effectLst/>
                  </c:spPr>
                  <c:txPr>
                    <a:bodyPr rot="-5400000" spcFirstLastPara="1" vertOverflow="clip" horzOverflow="clip" vert="horz" wrap="square" lIns="38100" tIns="19050" rIns="38100" bIns="19050" anchor="ctr" anchorCtr="1">
                      <a:spAutoFit/>
                    </a:bodyPr>
                    <a:lstStyle/>
                    <a:p>
                      <a:pPr>
                        <a:defRPr sz="800" b="0" i="0" u="none" strike="noStrike" kern="1200" baseline="0">
                          <a:solidFill>
                            <a:schemeClr val="tx1">
                              <a:lumMod val="50000"/>
                              <a:lumOff val="50000"/>
                            </a:schemeClr>
                          </a:solidFill>
                          <a:latin typeface="+mn-lt"/>
                          <a:ea typeface="+mn-ea"/>
                          <a:cs typeface="+mn-cs"/>
                        </a:defRPr>
                      </a:pPr>
                      <a:endParaRPr lang="sl-SI"/>
                    </a:p>
                  </c:txPr>
                  <c:dLblPos val="out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extLst xmlns:c15="http://schemas.microsoft.com/office/drawing/2012/chart">
                      <c:ext xmlns:c15="http://schemas.microsoft.com/office/drawing/2012/chart" uri="{02D57815-91ED-43cb-92C2-25804820EDAC}">
                        <c15:formulaRef>
                          <c15:sqref>List3!$F$4:$F$15</c15:sqref>
                        </c15:formulaRef>
                      </c:ext>
                    </c:extLst>
                    <c:strCache>
                      <c:ptCount val="12"/>
                      <c:pt idx="0">
                        <c:v>Gorenjska</c:v>
                      </c:pt>
                      <c:pt idx="1">
                        <c:v>Goriška</c:v>
                      </c:pt>
                      <c:pt idx="2">
                        <c:v>Jugovzhodna Slovenija</c:v>
                      </c:pt>
                      <c:pt idx="3">
                        <c:v>Koroška</c:v>
                      </c:pt>
                      <c:pt idx="4">
                        <c:v>Notranjsko-kraška</c:v>
                      </c:pt>
                      <c:pt idx="5">
                        <c:v>Obalno-kraška</c:v>
                      </c:pt>
                      <c:pt idx="6">
                        <c:v>Osrednjeslovenska</c:v>
                      </c:pt>
                      <c:pt idx="7">
                        <c:v>Podravska</c:v>
                      </c:pt>
                      <c:pt idx="8">
                        <c:v>Pomurska</c:v>
                      </c:pt>
                      <c:pt idx="9">
                        <c:v>Savinjska</c:v>
                      </c:pt>
                      <c:pt idx="10">
                        <c:v>Spodnjeposavska</c:v>
                      </c:pt>
                      <c:pt idx="11">
                        <c:v>Zasavska</c:v>
                      </c:pt>
                    </c:strCache>
                  </c:strRef>
                </c:cat>
                <c:val>
                  <c:numRef>
                    <c:extLst xmlns:c15="http://schemas.microsoft.com/office/drawing/2012/chart">
                      <c:ext xmlns:c15="http://schemas.microsoft.com/office/drawing/2012/chart" uri="{02D57815-91ED-43cb-92C2-25804820EDAC}">
                        <c15:formulaRef>
                          <c15:sqref>List3!$Q$4:$Q$15</c15:sqref>
                        </c15:formulaRef>
                      </c:ext>
                    </c:extLst>
                    <c:numCache>
                      <c:formatCode>General</c:formatCode>
                      <c:ptCount val="12"/>
                      <c:pt idx="0">
                        <c:v>70</c:v>
                      </c:pt>
                      <c:pt idx="1">
                        <c:v>78</c:v>
                      </c:pt>
                      <c:pt idx="2">
                        <c:v>146</c:v>
                      </c:pt>
                      <c:pt idx="3">
                        <c:v>160</c:v>
                      </c:pt>
                      <c:pt idx="4">
                        <c:v>60</c:v>
                      </c:pt>
                      <c:pt idx="5">
                        <c:v>47</c:v>
                      </c:pt>
                      <c:pt idx="6">
                        <c:v>91</c:v>
                      </c:pt>
                      <c:pt idx="7">
                        <c:v>496</c:v>
                      </c:pt>
                      <c:pt idx="8">
                        <c:v>291</c:v>
                      </c:pt>
                      <c:pt idx="9">
                        <c:v>355</c:v>
                      </c:pt>
                      <c:pt idx="10">
                        <c:v>118</c:v>
                      </c:pt>
                      <c:pt idx="11">
                        <c:v>13</c:v>
                      </c:pt>
                    </c:numCache>
                  </c:numRef>
                </c:val>
                <c:extLst xmlns:c15="http://schemas.microsoft.com/office/drawing/2012/chart">
                  <c:ext xmlns:c16="http://schemas.microsoft.com/office/drawing/2014/chart" uri="{C3380CC4-5D6E-409C-BE32-E72D297353CC}">
                    <c16:uniqueId val="{0000000A-0D37-46A6-9073-21A0EAB67A7A}"/>
                  </c:ext>
                </c:extLst>
              </c15:ser>
            </c15:filteredBarSeries>
          </c:ext>
        </c:extLst>
      </c:barChart>
      <c:catAx>
        <c:axId val="223109432"/>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cap="all" spc="120" normalizeH="0" baseline="0">
                <a:solidFill>
                  <a:schemeClr val="tx1">
                    <a:lumMod val="65000"/>
                    <a:lumOff val="35000"/>
                  </a:schemeClr>
                </a:solidFill>
                <a:latin typeface="+mn-lt"/>
                <a:ea typeface="+mn-ea"/>
                <a:cs typeface="+mn-cs"/>
              </a:defRPr>
            </a:pPr>
            <a:endParaRPr lang="sl-SI"/>
          </a:p>
        </c:txPr>
        <c:crossAx val="223107864"/>
        <c:crosses val="autoZero"/>
        <c:auto val="1"/>
        <c:lblAlgn val="ctr"/>
        <c:lblOffset val="100"/>
        <c:noMultiLvlLbl val="0"/>
      </c:catAx>
      <c:valAx>
        <c:axId val="223107864"/>
        <c:scaling>
          <c:orientation val="minMax"/>
        </c:scaling>
        <c:delete val="1"/>
        <c:axPos val="l"/>
        <c:numFmt formatCode="#,##0.00" sourceLinked="1"/>
        <c:majorTickMark val="none"/>
        <c:minorTickMark val="none"/>
        <c:tickLblPos val="nextTo"/>
        <c:crossAx val="223109432"/>
        <c:crosses val="autoZero"/>
        <c:crossBetween val="between"/>
      </c:valAx>
      <c:spPr>
        <a:noFill/>
        <a:ln>
          <a:noFill/>
        </a:ln>
        <a:effectLst/>
      </c:spPr>
    </c:plotArea>
    <c:legend>
      <c:legendPos val="t"/>
      <c:layout>
        <c:manualLayout>
          <c:xMode val="edge"/>
          <c:yMode val="edge"/>
          <c:x val="0.40825542194056619"/>
          <c:y val="0.94724515748883076"/>
          <c:w val="0.18348915611886757"/>
          <c:h val="5.156410939346235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l-SI"/>
        </a:p>
      </c:txPr>
    </c:legend>
    <c:plotVisOnly val="1"/>
    <c:dispBlanksAs val="gap"/>
    <c:showDLblsOverMax val="0"/>
  </c:chart>
  <c:spPr>
    <a:noFill/>
    <a:ln>
      <a:noFill/>
    </a:ln>
    <a:effectLst/>
  </c:spPr>
  <c:txPr>
    <a:bodyPr/>
    <a:lstStyle/>
    <a:p>
      <a:pPr>
        <a:defRPr/>
      </a:pPr>
      <a:endParaRPr lang="sl-SI"/>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l-SI"/>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5468518692604908E-2"/>
          <c:y val="1.5274528751609732E-2"/>
          <c:w val="0.94201814551849306"/>
          <c:h val="0.72827896512935886"/>
        </c:manualLayout>
      </c:layout>
      <c:barChart>
        <c:barDir val="col"/>
        <c:grouping val="clustered"/>
        <c:varyColors val="0"/>
        <c:ser>
          <c:idx val="0"/>
          <c:order val="0"/>
          <c:tx>
            <c:strRef>
              <c:f>[Kopijapodatki_analiza_4.1_4.2_23.11.2022.xlsx]vrtilna!$I$7</c:f>
              <c:strCache>
                <c:ptCount val="1"/>
                <c:pt idx="0">
                  <c:v>ODDANIH VLOG</c:v>
                </c:pt>
              </c:strCache>
            </c:strRef>
          </c:tx>
          <c:spPr>
            <a:solidFill>
              <a:schemeClr val="accent6">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sl-SI"/>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[Kopijapodatki_analiza_4.1_4.2_23.11.2022.xlsx]vrtilna!$H$8:$H$21</c:f>
              <c:strCache>
                <c:ptCount val="12"/>
                <c:pt idx="0">
                  <c:v>GORENJSKA</c:v>
                </c:pt>
                <c:pt idx="1">
                  <c:v>GORIŠKA</c:v>
                </c:pt>
                <c:pt idx="2">
                  <c:v>JV SLOVENIJA</c:v>
                </c:pt>
                <c:pt idx="3">
                  <c:v>KOROŠKA</c:v>
                </c:pt>
                <c:pt idx="4">
                  <c:v>NOTRANJSKO KRAŠKA</c:v>
                </c:pt>
                <c:pt idx="5">
                  <c:v>OBALNOKRAŠKA</c:v>
                </c:pt>
                <c:pt idx="6">
                  <c:v>OSREDNJESLOVENSKA</c:v>
                </c:pt>
                <c:pt idx="7">
                  <c:v>PODRAVSKA</c:v>
                </c:pt>
                <c:pt idx="8">
                  <c:v>POMURSKA</c:v>
                </c:pt>
                <c:pt idx="9">
                  <c:v>SAVINJSKA</c:v>
                </c:pt>
                <c:pt idx="10">
                  <c:v>SPODNJEPOSAVJE</c:v>
                </c:pt>
                <c:pt idx="11">
                  <c:v>ZASAVJE</c:v>
                </c:pt>
              </c:strCache>
              <c:extLst/>
            </c:strRef>
          </c:cat>
          <c:val>
            <c:numRef>
              <c:f>[Kopijapodatki_analiza_4.1_4.2_23.11.2022.xlsx]vrtilna!$I$8:$I$21</c:f>
              <c:numCache>
                <c:formatCode>General</c:formatCode>
                <c:ptCount val="12"/>
                <c:pt idx="0">
                  <c:v>114</c:v>
                </c:pt>
                <c:pt idx="1">
                  <c:v>161</c:v>
                </c:pt>
                <c:pt idx="2">
                  <c:v>236</c:v>
                </c:pt>
                <c:pt idx="3">
                  <c:v>241</c:v>
                </c:pt>
                <c:pt idx="4">
                  <c:v>140</c:v>
                </c:pt>
                <c:pt idx="5">
                  <c:v>78</c:v>
                </c:pt>
                <c:pt idx="6">
                  <c:v>152</c:v>
                </c:pt>
                <c:pt idx="7">
                  <c:v>756</c:v>
                </c:pt>
                <c:pt idx="8">
                  <c:v>410</c:v>
                </c:pt>
                <c:pt idx="9">
                  <c:v>577</c:v>
                </c:pt>
                <c:pt idx="10">
                  <c:v>201</c:v>
                </c:pt>
                <c:pt idx="11">
                  <c:v>20</c:v>
                </c:pt>
              </c:numCache>
              <c:extLst/>
            </c:numRef>
          </c:val>
          <c:extLst>
            <c:ext xmlns:c16="http://schemas.microsoft.com/office/drawing/2014/chart" uri="{C3380CC4-5D6E-409C-BE32-E72D297353CC}">
              <c16:uniqueId val="{00000000-76F5-40AE-99C2-B24951AC3867}"/>
            </c:ext>
          </c:extLst>
        </c:ser>
        <c:ser>
          <c:idx val="2"/>
          <c:order val="2"/>
          <c:tx>
            <c:strRef>
              <c:f>[Kopijapodatki_analiza_4.1_4.2_23.11.2022.xlsx]vrtilna!$K$7</c:f>
              <c:strCache>
                <c:ptCount val="1"/>
                <c:pt idx="0">
                  <c:v>oddobrenih vlog</c:v>
                </c:pt>
              </c:strCache>
            </c:strRef>
          </c:tx>
          <c:spPr>
            <a:solidFill>
              <a:srgbClr val="FFC000"/>
            </a:solidFill>
            <a:ln>
              <a:noFill/>
            </a:ln>
            <a:effectLst/>
          </c:spPr>
          <c:invertIfNegative val="0"/>
          <c:cat>
            <c:strRef>
              <c:f>[Kopijapodatki_analiza_4.1_4.2_23.11.2022.xlsx]vrtilna!$H$8:$H$21</c:f>
              <c:strCache>
                <c:ptCount val="12"/>
                <c:pt idx="0">
                  <c:v>GORENJSKA</c:v>
                </c:pt>
                <c:pt idx="1">
                  <c:v>GORIŠKA</c:v>
                </c:pt>
                <c:pt idx="2">
                  <c:v>JV SLOVENIJA</c:v>
                </c:pt>
                <c:pt idx="3">
                  <c:v>KOROŠKA</c:v>
                </c:pt>
                <c:pt idx="4">
                  <c:v>NOTRANJSKO KRAŠKA</c:v>
                </c:pt>
                <c:pt idx="5">
                  <c:v>OBALNOKRAŠKA</c:v>
                </c:pt>
                <c:pt idx="6">
                  <c:v>OSREDNJESLOVENSKA</c:v>
                </c:pt>
                <c:pt idx="7">
                  <c:v>PODRAVSKA</c:v>
                </c:pt>
                <c:pt idx="8">
                  <c:v>POMURSKA</c:v>
                </c:pt>
                <c:pt idx="9">
                  <c:v>SAVINJSKA</c:v>
                </c:pt>
                <c:pt idx="10">
                  <c:v>SPODNJEPOSAVJE</c:v>
                </c:pt>
                <c:pt idx="11">
                  <c:v>ZASAVJE</c:v>
                </c:pt>
              </c:strCache>
              <c:extLst/>
            </c:strRef>
          </c:cat>
          <c:val>
            <c:numRef>
              <c:f>[Kopijapodatki_analiza_4.1_4.2_23.11.2022.xlsx]vrtilna!$K$8:$K$21</c:f>
              <c:numCache>
                <c:formatCode>General</c:formatCode>
                <c:ptCount val="12"/>
                <c:pt idx="0">
                  <c:v>70</c:v>
                </c:pt>
                <c:pt idx="1">
                  <c:v>78</c:v>
                </c:pt>
                <c:pt idx="2">
                  <c:v>146</c:v>
                </c:pt>
                <c:pt idx="3">
                  <c:v>160</c:v>
                </c:pt>
                <c:pt idx="4">
                  <c:v>61</c:v>
                </c:pt>
                <c:pt idx="5">
                  <c:v>47</c:v>
                </c:pt>
                <c:pt idx="6">
                  <c:v>91</c:v>
                </c:pt>
                <c:pt idx="7">
                  <c:v>496</c:v>
                </c:pt>
                <c:pt idx="8">
                  <c:v>291</c:v>
                </c:pt>
                <c:pt idx="9">
                  <c:v>355</c:v>
                </c:pt>
                <c:pt idx="10">
                  <c:v>118</c:v>
                </c:pt>
                <c:pt idx="11">
                  <c:v>13</c:v>
                </c:pt>
              </c:numCache>
              <c:extLst/>
            </c:numRef>
          </c:val>
          <c:extLst>
            <c:ext xmlns:c16="http://schemas.microsoft.com/office/drawing/2014/chart" uri="{C3380CC4-5D6E-409C-BE32-E72D297353CC}">
              <c16:uniqueId val="{00000001-76F5-40AE-99C2-B24951AC3867}"/>
            </c:ext>
          </c:extLst>
        </c:ser>
        <c:ser>
          <c:idx val="6"/>
          <c:order val="6"/>
          <c:tx>
            <c:strRef>
              <c:f>[Kopijapodatki_analiza_4.1_4.2_23.11.2022.xlsx]vrtilna!$O$7</c:f>
              <c:strCache>
                <c:ptCount val="1"/>
                <c:pt idx="0">
                  <c:v>oddobrenih na OMD</c:v>
                </c:pt>
              </c:strCache>
            </c:strRef>
          </c:tx>
          <c:spPr>
            <a:solidFill>
              <a:srgbClr val="2C6E3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sl-SI"/>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[Kopijapodatki_analiza_4.1_4.2_23.11.2022.xlsx]vrtilna!$H$8:$H$21</c:f>
              <c:strCache>
                <c:ptCount val="12"/>
                <c:pt idx="0">
                  <c:v>GORENJSKA</c:v>
                </c:pt>
                <c:pt idx="1">
                  <c:v>GORIŠKA</c:v>
                </c:pt>
                <c:pt idx="2">
                  <c:v>JV SLOVENIJA</c:v>
                </c:pt>
                <c:pt idx="3">
                  <c:v>KOROŠKA</c:v>
                </c:pt>
                <c:pt idx="4">
                  <c:v>NOTRANJSKO KRAŠKA</c:v>
                </c:pt>
                <c:pt idx="5">
                  <c:v>OBALNOKRAŠKA</c:v>
                </c:pt>
                <c:pt idx="6">
                  <c:v>OSREDNJESLOVENSKA</c:v>
                </c:pt>
                <c:pt idx="7">
                  <c:v>PODRAVSKA</c:v>
                </c:pt>
                <c:pt idx="8">
                  <c:v>POMURSKA</c:v>
                </c:pt>
                <c:pt idx="9">
                  <c:v>SAVINJSKA</c:v>
                </c:pt>
                <c:pt idx="10">
                  <c:v>SPODNJEPOSAVJE</c:v>
                </c:pt>
                <c:pt idx="11">
                  <c:v>ZASAVJE</c:v>
                </c:pt>
              </c:strCache>
              <c:extLst/>
            </c:strRef>
          </c:cat>
          <c:val>
            <c:numRef>
              <c:f>[Kopijapodatki_analiza_4.1_4.2_23.11.2022.xlsx]vrtilna!$O$8:$O$21</c:f>
              <c:numCache>
                <c:formatCode>General</c:formatCode>
                <c:ptCount val="12"/>
                <c:pt idx="0">
                  <c:v>51</c:v>
                </c:pt>
                <c:pt idx="1">
                  <c:v>76</c:v>
                </c:pt>
                <c:pt idx="2">
                  <c:v>131</c:v>
                </c:pt>
                <c:pt idx="3">
                  <c:v>160</c:v>
                </c:pt>
                <c:pt idx="4">
                  <c:v>61</c:v>
                </c:pt>
                <c:pt idx="5">
                  <c:v>41</c:v>
                </c:pt>
                <c:pt idx="6">
                  <c:v>75</c:v>
                </c:pt>
                <c:pt idx="7">
                  <c:v>325</c:v>
                </c:pt>
                <c:pt idx="8">
                  <c:v>106</c:v>
                </c:pt>
                <c:pt idx="9">
                  <c:v>264</c:v>
                </c:pt>
                <c:pt idx="10">
                  <c:v>82</c:v>
                </c:pt>
                <c:pt idx="11">
                  <c:v>13</c:v>
                </c:pt>
              </c:numCache>
              <c:extLst/>
            </c:numRef>
          </c:val>
          <c:extLst>
            <c:ext xmlns:c16="http://schemas.microsoft.com/office/drawing/2014/chart" uri="{C3380CC4-5D6E-409C-BE32-E72D297353CC}">
              <c16:uniqueId val="{00000002-76F5-40AE-99C2-B24951AC3867}"/>
            </c:ext>
          </c:extLst>
        </c:ser>
        <c:dLbls>
          <c:showLegendKey val="0"/>
          <c:showVal val="0"/>
          <c:showCatName val="0"/>
          <c:showSerName val="0"/>
          <c:showPercent val="0"/>
          <c:showBubbleSize val="0"/>
        </c:dLbls>
        <c:gapWidth val="219"/>
        <c:overlap val="-27"/>
        <c:axId val="223101984"/>
        <c:axId val="223102376"/>
        <c:extLst>
          <c:ext xmlns:c15="http://schemas.microsoft.com/office/drawing/2012/chart" uri="{02D57815-91ED-43cb-92C2-25804820EDAC}">
            <c15:filteredBarSeries>
              <c15:ser>
                <c:idx val="1"/>
                <c:order val="1"/>
                <c:tx>
                  <c:strRef>
                    <c:extLst>
                      <c:ext uri="{02D57815-91ED-43cb-92C2-25804820EDAC}">
                        <c15:formulaRef>
                          <c15:sqref>[Kopijapodatki_analiza_4.1_4.2_23.11.2022.xlsx]vrtilna!$J$7</c15:sqref>
                        </c15:formulaRef>
                      </c:ext>
                    </c:extLst>
                    <c:strCache>
                      <c:ptCount val="1"/>
                      <c:pt idx="0">
                        <c:v>zaprošena sredstva</c:v>
                      </c:pt>
                    </c:strCache>
                  </c:strRef>
                </c:tx>
                <c:spPr>
                  <a:solidFill>
                    <a:schemeClr val="accent2"/>
                  </a:solidFill>
                  <a:ln>
                    <a:noFill/>
                  </a:ln>
                  <a:effectLst/>
                </c:spPr>
                <c:invertIfNegative val="0"/>
                <c:cat>
                  <c:strRef>
                    <c:extLst>
                      <c:ext uri="{02D57815-91ED-43cb-92C2-25804820EDAC}">
                        <c15:formulaRef>
                          <c15:sqref>[Kopijapodatki_analiza_4.1_4.2_23.11.2022.xlsx]vrtilna!$H$8:$H$21</c15:sqref>
                        </c15:formulaRef>
                      </c:ext>
                    </c:extLst>
                    <c:strCache>
                      <c:ptCount val="12"/>
                      <c:pt idx="0">
                        <c:v>GORENJSKA</c:v>
                      </c:pt>
                      <c:pt idx="1">
                        <c:v>GORIŠKA</c:v>
                      </c:pt>
                      <c:pt idx="2">
                        <c:v>JV SLOVENIJA</c:v>
                      </c:pt>
                      <c:pt idx="3">
                        <c:v>KOROŠKA</c:v>
                      </c:pt>
                      <c:pt idx="4">
                        <c:v>NOTRANJSKO KRAŠKA</c:v>
                      </c:pt>
                      <c:pt idx="5">
                        <c:v>OBALNOKRAŠKA</c:v>
                      </c:pt>
                      <c:pt idx="6">
                        <c:v>OSREDNJESLOVENSKA</c:v>
                      </c:pt>
                      <c:pt idx="7">
                        <c:v>PODRAVSKA</c:v>
                      </c:pt>
                      <c:pt idx="8">
                        <c:v>POMURSKA</c:v>
                      </c:pt>
                      <c:pt idx="9">
                        <c:v>SAVINJSKA</c:v>
                      </c:pt>
                      <c:pt idx="10">
                        <c:v>SPODNJEPOSAVJE</c:v>
                      </c:pt>
                      <c:pt idx="11">
                        <c:v>ZASAVJE</c:v>
                      </c:pt>
                    </c:strCache>
                  </c:strRef>
                </c:cat>
                <c:val>
                  <c:numRef>
                    <c:extLst>
                      <c:ext uri="{02D57815-91ED-43cb-92C2-25804820EDAC}">
                        <c15:formulaRef>
                          <c15:sqref>[Kopijapodatki_analiza_4.1_4.2_23.11.2022.xlsx]vrtilna!$J$8:$J$21</c15:sqref>
                        </c15:formulaRef>
                      </c:ext>
                    </c:extLst>
                    <c:numCache>
                      <c:formatCode>_(* #,##0.00_);_(* \(#,##0.00\);_(* "-"??_);_(@_)</c:formatCode>
                      <c:ptCount val="12"/>
                      <c:pt idx="0">
                        <c:v>7883433.5699999984</c:v>
                      </c:pt>
                      <c:pt idx="1">
                        <c:v>8942961.5199999996</c:v>
                      </c:pt>
                      <c:pt idx="2">
                        <c:v>19820079.56000001</c:v>
                      </c:pt>
                      <c:pt idx="3">
                        <c:v>10692776.100000001</c:v>
                      </c:pt>
                      <c:pt idx="4">
                        <c:v>9783625.8200000003</c:v>
                      </c:pt>
                      <c:pt idx="5">
                        <c:v>4919942.1500000022</c:v>
                      </c:pt>
                      <c:pt idx="6">
                        <c:v>15623932.369999995</c:v>
                      </c:pt>
                      <c:pt idx="7">
                        <c:v>55176635.920000002</c:v>
                      </c:pt>
                      <c:pt idx="8">
                        <c:v>51075660.60999997</c:v>
                      </c:pt>
                      <c:pt idx="9">
                        <c:v>50459333.060000025</c:v>
                      </c:pt>
                      <c:pt idx="10">
                        <c:v>16820140.91</c:v>
                      </c:pt>
                      <c:pt idx="11">
                        <c:v>1177429.9300000002</c:v>
                      </c:pt>
                    </c:numCache>
                  </c:numRef>
                </c:val>
                <c:extLst>
                  <c:ext xmlns:c16="http://schemas.microsoft.com/office/drawing/2014/chart" uri="{C3380CC4-5D6E-409C-BE32-E72D297353CC}">
                    <c16:uniqueId val="{00000003-76F5-40AE-99C2-B24951AC3867}"/>
                  </c:ext>
                </c:extLst>
              </c15:ser>
            </c15:filteredBarSeries>
            <c15:filteredBarSeries>
              <c15:ser>
                <c:idx val="3"/>
                <c:order val="3"/>
                <c:tx>
                  <c:strRef>
                    <c:extLst xmlns:c15="http://schemas.microsoft.com/office/drawing/2012/chart">
                      <c:ext xmlns:c15="http://schemas.microsoft.com/office/drawing/2012/chart" uri="{02D57815-91ED-43cb-92C2-25804820EDAC}">
                        <c15:formulaRef>
                          <c15:sqref>[Kopijapodatki_analiza_4.1_4.2_23.11.2022.xlsx]vrtilna!$L$7</c15:sqref>
                        </c15:formulaRef>
                      </c:ext>
                    </c:extLst>
                    <c:strCache>
                      <c:ptCount val="1"/>
                      <c:pt idx="0">
                        <c:v>%</c:v>
                      </c:pt>
                    </c:strCache>
                  </c:strRef>
                </c:tx>
                <c:spPr>
                  <a:solidFill>
                    <a:schemeClr val="accent4"/>
                  </a:solidFill>
                  <a:ln>
                    <a:noFill/>
                  </a:ln>
                  <a:effectLst/>
                </c:spPr>
                <c:invertIfNegative val="0"/>
                <c:cat>
                  <c:strRef>
                    <c:extLst xmlns:c15="http://schemas.microsoft.com/office/drawing/2012/chart">
                      <c:ext xmlns:c15="http://schemas.microsoft.com/office/drawing/2012/chart" uri="{02D57815-91ED-43cb-92C2-25804820EDAC}">
                        <c15:formulaRef>
                          <c15:sqref>[Kopijapodatki_analiza_4.1_4.2_23.11.2022.xlsx]vrtilna!$H$8:$H$21</c15:sqref>
                        </c15:formulaRef>
                      </c:ext>
                    </c:extLst>
                    <c:strCache>
                      <c:ptCount val="12"/>
                      <c:pt idx="0">
                        <c:v>GORENJSKA</c:v>
                      </c:pt>
                      <c:pt idx="1">
                        <c:v>GORIŠKA</c:v>
                      </c:pt>
                      <c:pt idx="2">
                        <c:v>JV SLOVENIJA</c:v>
                      </c:pt>
                      <c:pt idx="3">
                        <c:v>KOROŠKA</c:v>
                      </c:pt>
                      <c:pt idx="4">
                        <c:v>NOTRANJSKO KRAŠKA</c:v>
                      </c:pt>
                      <c:pt idx="5">
                        <c:v>OBALNOKRAŠKA</c:v>
                      </c:pt>
                      <c:pt idx="6">
                        <c:v>OSREDNJESLOVENSKA</c:v>
                      </c:pt>
                      <c:pt idx="7">
                        <c:v>PODRAVSKA</c:v>
                      </c:pt>
                      <c:pt idx="8">
                        <c:v>POMURSKA</c:v>
                      </c:pt>
                      <c:pt idx="9">
                        <c:v>SAVINJSKA</c:v>
                      </c:pt>
                      <c:pt idx="10">
                        <c:v>SPODNJEPOSAVJE</c:v>
                      </c:pt>
                      <c:pt idx="11">
                        <c:v>ZASAVJE</c:v>
                      </c:pt>
                    </c:strCache>
                  </c:strRef>
                </c:cat>
                <c:val>
                  <c:numRef>
                    <c:extLst xmlns:c15="http://schemas.microsoft.com/office/drawing/2012/chart">
                      <c:ext xmlns:c15="http://schemas.microsoft.com/office/drawing/2012/chart" uri="{02D57815-91ED-43cb-92C2-25804820EDAC}">
                        <c15:formulaRef>
                          <c15:sqref>[Kopijapodatki_analiza_4.1_4.2_23.11.2022.xlsx]vrtilna!$L$8:$L$21</c15:sqref>
                        </c15:formulaRef>
                      </c:ext>
                    </c:extLst>
                    <c:numCache>
                      <c:formatCode>0.0</c:formatCode>
                      <c:ptCount val="12"/>
                      <c:pt idx="0">
                        <c:v>61.403508771929822</c:v>
                      </c:pt>
                      <c:pt idx="1">
                        <c:v>48.447204968944099</c:v>
                      </c:pt>
                      <c:pt idx="2">
                        <c:v>61.864406779661017</c:v>
                      </c:pt>
                      <c:pt idx="3">
                        <c:v>66.390041493775939</c:v>
                      </c:pt>
                      <c:pt idx="4">
                        <c:v>43.571428571428569</c:v>
                      </c:pt>
                      <c:pt idx="5">
                        <c:v>60.256410256410255</c:v>
                      </c:pt>
                      <c:pt idx="6">
                        <c:v>59.868421052631582</c:v>
                      </c:pt>
                      <c:pt idx="7">
                        <c:v>65.608465608465607</c:v>
                      </c:pt>
                      <c:pt idx="8">
                        <c:v>70.975609756097555</c:v>
                      </c:pt>
                      <c:pt idx="9">
                        <c:v>61.525129982668979</c:v>
                      </c:pt>
                      <c:pt idx="10">
                        <c:v>58.706467661691541</c:v>
                      </c:pt>
                      <c:pt idx="11">
                        <c:v>65</c:v>
                      </c:pt>
                    </c:numCache>
                  </c:numRef>
                </c:val>
                <c:extLst xmlns:c15="http://schemas.microsoft.com/office/drawing/2012/chart">
                  <c:ext xmlns:c16="http://schemas.microsoft.com/office/drawing/2014/chart" uri="{C3380CC4-5D6E-409C-BE32-E72D297353CC}">
                    <c16:uniqueId val="{00000004-76F5-40AE-99C2-B24951AC3867}"/>
                  </c:ext>
                </c:extLst>
              </c15:ser>
            </c15:filteredBarSeries>
            <c15:filteredBarSeries>
              <c15:ser>
                <c:idx val="4"/>
                <c:order val="4"/>
                <c:tx>
                  <c:strRef>
                    <c:extLst xmlns:c15="http://schemas.microsoft.com/office/drawing/2012/chart">
                      <c:ext xmlns:c15="http://schemas.microsoft.com/office/drawing/2012/chart" uri="{02D57815-91ED-43cb-92C2-25804820EDAC}">
                        <c15:formulaRef>
                          <c15:sqref>[Kopijapodatki_analiza_4.1_4.2_23.11.2022.xlsx]vrtilna!$M$7</c15:sqref>
                        </c15:formulaRef>
                      </c:ext>
                    </c:extLst>
                    <c:strCache>
                      <c:ptCount val="1"/>
                      <c:pt idx="0">
                        <c:v>oddobrena sredstva</c:v>
                      </c:pt>
                    </c:strCache>
                  </c:strRef>
                </c:tx>
                <c:spPr>
                  <a:solidFill>
                    <a:schemeClr val="accent5"/>
                  </a:solidFill>
                  <a:ln>
                    <a:noFill/>
                  </a:ln>
                  <a:effectLst/>
                </c:spPr>
                <c:invertIfNegative val="0"/>
                <c:cat>
                  <c:strRef>
                    <c:extLst xmlns:c15="http://schemas.microsoft.com/office/drawing/2012/chart">
                      <c:ext xmlns:c15="http://schemas.microsoft.com/office/drawing/2012/chart" uri="{02D57815-91ED-43cb-92C2-25804820EDAC}">
                        <c15:formulaRef>
                          <c15:sqref>[Kopijapodatki_analiza_4.1_4.2_23.11.2022.xlsx]vrtilna!$H$8:$H$21</c15:sqref>
                        </c15:formulaRef>
                      </c:ext>
                    </c:extLst>
                    <c:strCache>
                      <c:ptCount val="12"/>
                      <c:pt idx="0">
                        <c:v>GORENJSKA</c:v>
                      </c:pt>
                      <c:pt idx="1">
                        <c:v>GORIŠKA</c:v>
                      </c:pt>
                      <c:pt idx="2">
                        <c:v>JV SLOVENIJA</c:v>
                      </c:pt>
                      <c:pt idx="3">
                        <c:v>KOROŠKA</c:v>
                      </c:pt>
                      <c:pt idx="4">
                        <c:v>NOTRANJSKO KRAŠKA</c:v>
                      </c:pt>
                      <c:pt idx="5">
                        <c:v>OBALNOKRAŠKA</c:v>
                      </c:pt>
                      <c:pt idx="6">
                        <c:v>OSREDNJESLOVENSKA</c:v>
                      </c:pt>
                      <c:pt idx="7">
                        <c:v>PODRAVSKA</c:v>
                      </c:pt>
                      <c:pt idx="8">
                        <c:v>POMURSKA</c:v>
                      </c:pt>
                      <c:pt idx="9">
                        <c:v>SAVINJSKA</c:v>
                      </c:pt>
                      <c:pt idx="10">
                        <c:v>SPODNJEPOSAVJE</c:v>
                      </c:pt>
                      <c:pt idx="11">
                        <c:v>ZASAVJE</c:v>
                      </c:pt>
                    </c:strCache>
                  </c:strRef>
                </c:cat>
                <c:val>
                  <c:numRef>
                    <c:extLst xmlns:c15="http://schemas.microsoft.com/office/drawing/2012/chart">
                      <c:ext xmlns:c15="http://schemas.microsoft.com/office/drawing/2012/chart" uri="{02D57815-91ED-43cb-92C2-25804820EDAC}">
                        <c15:formulaRef>
                          <c15:sqref>[Kopijapodatki_analiza_4.1_4.2_23.11.2022.xlsx]vrtilna!$M$8:$M$21</c15:sqref>
                        </c15:formulaRef>
                      </c:ext>
                    </c:extLst>
                    <c:numCache>
                      <c:formatCode>_(* #,##0.00_);_(* \(#,##0.00\);_(* "-"??_);_(@_)</c:formatCode>
                      <c:ptCount val="12"/>
                      <c:pt idx="0">
                        <c:v>5271464.67</c:v>
                      </c:pt>
                      <c:pt idx="1">
                        <c:v>5214785.589999998</c:v>
                      </c:pt>
                      <c:pt idx="2">
                        <c:v>12253581.930000002</c:v>
                      </c:pt>
                      <c:pt idx="3">
                        <c:v>7151529.0700000022</c:v>
                      </c:pt>
                      <c:pt idx="4">
                        <c:v>4548123.83</c:v>
                      </c:pt>
                      <c:pt idx="5">
                        <c:v>3363185.14</c:v>
                      </c:pt>
                      <c:pt idx="6">
                        <c:v>7781954.3200000012</c:v>
                      </c:pt>
                      <c:pt idx="7">
                        <c:v>36102985.069999985</c:v>
                      </c:pt>
                      <c:pt idx="8">
                        <c:v>33407461.520000011</c:v>
                      </c:pt>
                      <c:pt idx="9">
                        <c:v>29731475.999999978</c:v>
                      </c:pt>
                      <c:pt idx="10">
                        <c:v>10720912.670000004</c:v>
                      </c:pt>
                      <c:pt idx="11">
                        <c:v>393550.33</c:v>
                      </c:pt>
                    </c:numCache>
                  </c:numRef>
                </c:val>
                <c:extLst xmlns:c15="http://schemas.microsoft.com/office/drawing/2012/chart">
                  <c:ext xmlns:c16="http://schemas.microsoft.com/office/drawing/2014/chart" uri="{C3380CC4-5D6E-409C-BE32-E72D297353CC}">
                    <c16:uniqueId val="{00000005-76F5-40AE-99C2-B24951AC3867}"/>
                  </c:ext>
                </c:extLst>
              </c15:ser>
            </c15:filteredBarSeries>
            <c15:filteredBarSeries>
              <c15:ser>
                <c:idx val="5"/>
                <c:order val="5"/>
                <c:tx>
                  <c:strRef>
                    <c:extLst xmlns:c15="http://schemas.microsoft.com/office/drawing/2012/chart">
                      <c:ext xmlns:c15="http://schemas.microsoft.com/office/drawing/2012/chart" uri="{02D57815-91ED-43cb-92C2-25804820EDAC}">
                        <c15:formulaRef>
                          <c15:sqref>[Kopijapodatki_analiza_4.1_4.2_23.11.2022.xlsx]vrtilna!$N$7</c15:sqref>
                        </c15:formulaRef>
                      </c:ext>
                    </c:extLst>
                    <c:strCache>
                      <c:ptCount val="1"/>
                    </c:strCache>
                  </c:strRef>
                </c:tx>
                <c:spPr>
                  <a:solidFill>
                    <a:schemeClr val="accent6"/>
                  </a:solidFill>
                  <a:ln>
                    <a:noFill/>
                  </a:ln>
                  <a:effectLst/>
                </c:spPr>
                <c:invertIfNegative val="0"/>
                <c:cat>
                  <c:strRef>
                    <c:extLst xmlns:c15="http://schemas.microsoft.com/office/drawing/2012/chart">
                      <c:ext xmlns:c15="http://schemas.microsoft.com/office/drawing/2012/chart" uri="{02D57815-91ED-43cb-92C2-25804820EDAC}">
                        <c15:formulaRef>
                          <c15:sqref>[Kopijapodatki_analiza_4.1_4.2_23.11.2022.xlsx]vrtilna!$H$8:$H$21</c15:sqref>
                        </c15:formulaRef>
                      </c:ext>
                    </c:extLst>
                    <c:strCache>
                      <c:ptCount val="12"/>
                      <c:pt idx="0">
                        <c:v>GORENJSKA</c:v>
                      </c:pt>
                      <c:pt idx="1">
                        <c:v>GORIŠKA</c:v>
                      </c:pt>
                      <c:pt idx="2">
                        <c:v>JV SLOVENIJA</c:v>
                      </c:pt>
                      <c:pt idx="3">
                        <c:v>KOROŠKA</c:v>
                      </c:pt>
                      <c:pt idx="4">
                        <c:v>NOTRANJSKO KRAŠKA</c:v>
                      </c:pt>
                      <c:pt idx="5">
                        <c:v>OBALNOKRAŠKA</c:v>
                      </c:pt>
                      <c:pt idx="6">
                        <c:v>OSREDNJESLOVENSKA</c:v>
                      </c:pt>
                      <c:pt idx="7">
                        <c:v>PODRAVSKA</c:v>
                      </c:pt>
                      <c:pt idx="8">
                        <c:v>POMURSKA</c:v>
                      </c:pt>
                      <c:pt idx="9">
                        <c:v>SAVINJSKA</c:v>
                      </c:pt>
                      <c:pt idx="10">
                        <c:v>SPODNJEPOSAVJE</c:v>
                      </c:pt>
                      <c:pt idx="11">
                        <c:v>ZASAVJE</c:v>
                      </c:pt>
                    </c:strCache>
                  </c:strRef>
                </c:cat>
                <c:val>
                  <c:numRef>
                    <c:extLst xmlns:c15="http://schemas.microsoft.com/office/drawing/2012/chart">
                      <c:ext xmlns:c15="http://schemas.microsoft.com/office/drawing/2012/chart" uri="{02D57815-91ED-43cb-92C2-25804820EDAC}">
                        <c15:formulaRef>
                          <c15:sqref>[Kopijapodatki_analiza_4.1_4.2_23.11.2022.xlsx]vrtilna!$N$8:$N$21</c15:sqref>
                        </c15:formulaRef>
                      </c:ext>
                    </c:extLst>
                    <c:numCache>
                      <c:formatCode>_(* #,##0.00_);_(* \(#,##0.00\);_(* "-"??_);_(@_)</c:formatCode>
                      <c:ptCount val="12"/>
                      <c:pt idx="0">
                        <c:v>66.867623392683711</c:v>
                      </c:pt>
                      <c:pt idx="1">
                        <c:v>58.311618341839832</c:v>
                      </c:pt>
                      <c:pt idx="2">
                        <c:v>61.824080437747732</c:v>
                      </c:pt>
                      <c:pt idx="3">
                        <c:v>66.881874296423376</c:v>
                      </c:pt>
                      <c:pt idx="4">
                        <c:v>46.487099094719873</c:v>
                      </c:pt>
                      <c:pt idx="5">
                        <c:v>68.358225309620735</c:v>
                      </c:pt>
                      <c:pt idx="6">
                        <c:v>49.807910938877185</c:v>
                      </c:pt>
                      <c:pt idx="7">
                        <c:v>65.431653213409575</c:v>
                      </c:pt>
                      <c:pt idx="8">
                        <c:v>65.407791345256243</c:v>
                      </c:pt>
                      <c:pt idx="9">
                        <c:v>58.921658684324989</c:v>
                      </c:pt>
                      <c:pt idx="10">
                        <c:v>63.738542544706917</c:v>
                      </c:pt>
                      <c:pt idx="11">
                        <c:v>33.424522340790162</c:v>
                      </c:pt>
                    </c:numCache>
                  </c:numRef>
                </c:val>
                <c:extLst xmlns:c15="http://schemas.microsoft.com/office/drawing/2012/chart">
                  <c:ext xmlns:c16="http://schemas.microsoft.com/office/drawing/2014/chart" uri="{C3380CC4-5D6E-409C-BE32-E72D297353CC}">
                    <c16:uniqueId val="{00000006-76F5-40AE-99C2-B24951AC3867}"/>
                  </c:ext>
                </c:extLst>
              </c15:ser>
            </c15:filteredBarSeries>
            <c15:filteredBarSeries>
              <c15:ser>
                <c:idx val="7"/>
                <c:order val="7"/>
                <c:tx>
                  <c:strRef>
                    <c:extLst xmlns:c15="http://schemas.microsoft.com/office/drawing/2012/chart">
                      <c:ext xmlns:c15="http://schemas.microsoft.com/office/drawing/2012/chart" uri="{02D57815-91ED-43cb-92C2-25804820EDAC}">
                        <c15:formulaRef>
                          <c15:sqref>[Kopijapodatki_analiza_4.1_4.2_23.11.2022.xlsx]vrtilna!$P$7</c15:sqref>
                        </c15:formulaRef>
                      </c:ext>
                    </c:extLst>
                    <c:strCache>
                      <c:ptCount val="1"/>
                      <c:pt idx="0">
                        <c:v>% NA OMD</c:v>
                      </c:pt>
                    </c:strCache>
                  </c:strRef>
                </c:tx>
                <c:spPr>
                  <a:solidFill>
                    <a:schemeClr val="accent2">
                      <a:lumMod val="60000"/>
                    </a:schemeClr>
                  </a:solidFill>
                  <a:ln>
                    <a:noFill/>
                  </a:ln>
                  <a:effectLst/>
                </c:spPr>
                <c:invertIfNegative val="0"/>
                <c:cat>
                  <c:strRef>
                    <c:extLst xmlns:c15="http://schemas.microsoft.com/office/drawing/2012/chart">
                      <c:ext xmlns:c15="http://schemas.microsoft.com/office/drawing/2012/chart" uri="{02D57815-91ED-43cb-92C2-25804820EDAC}">
                        <c15:formulaRef>
                          <c15:sqref>[Kopijapodatki_analiza_4.1_4.2_23.11.2022.xlsx]vrtilna!$H$8:$H$21</c15:sqref>
                        </c15:formulaRef>
                      </c:ext>
                    </c:extLst>
                    <c:strCache>
                      <c:ptCount val="12"/>
                      <c:pt idx="0">
                        <c:v>GORENJSKA</c:v>
                      </c:pt>
                      <c:pt idx="1">
                        <c:v>GORIŠKA</c:v>
                      </c:pt>
                      <c:pt idx="2">
                        <c:v>JV SLOVENIJA</c:v>
                      </c:pt>
                      <c:pt idx="3">
                        <c:v>KOROŠKA</c:v>
                      </c:pt>
                      <c:pt idx="4">
                        <c:v>NOTRANJSKO KRAŠKA</c:v>
                      </c:pt>
                      <c:pt idx="5">
                        <c:v>OBALNOKRAŠKA</c:v>
                      </c:pt>
                      <c:pt idx="6">
                        <c:v>OSREDNJESLOVENSKA</c:v>
                      </c:pt>
                      <c:pt idx="7">
                        <c:v>PODRAVSKA</c:v>
                      </c:pt>
                      <c:pt idx="8">
                        <c:v>POMURSKA</c:v>
                      </c:pt>
                      <c:pt idx="9">
                        <c:v>SAVINJSKA</c:v>
                      </c:pt>
                      <c:pt idx="10">
                        <c:v>SPODNJEPOSAVJE</c:v>
                      </c:pt>
                      <c:pt idx="11">
                        <c:v>ZASAVJE</c:v>
                      </c:pt>
                    </c:strCache>
                  </c:strRef>
                </c:cat>
                <c:val>
                  <c:numRef>
                    <c:extLst xmlns:c15="http://schemas.microsoft.com/office/drawing/2012/chart">
                      <c:ext xmlns:c15="http://schemas.microsoft.com/office/drawing/2012/chart" uri="{02D57815-91ED-43cb-92C2-25804820EDAC}">
                        <c15:formulaRef>
                          <c15:sqref>[Kopijapodatki_analiza_4.1_4.2_23.11.2022.xlsx]vrtilna!$P$8:$P$21</c15:sqref>
                        </c15:formulaRef>
                      </c:ext>
                    </c:extLst>
                    <c:numCache>
                      <c:formatCode>0.0</c:formatCode>
                      <c:ptCount val="12"/>
                      <c:pt idx="0">
                        <c:v>72.857142857142861</c:v>
                      </c:pt>
                      <c:pt idx="1">
                        <c:v>97.435897435897431</c:v>
                      </c:pt>
                      <c:pt idx="2">
                        <c:v>89.726027397260268</c:v>
                      </c:pt>
                      <c:pt idx="3">
                        <c:v>100</c:v>
                      </c:pt>
                      <c:pt idx="4">
                        <c:v>100</c:v>
                      </c:pt>
                      <c:pt idx="5">
                        <c:v>87.234042553191486</c:v>
                      </c:pt>
                      <c:pt idx="6">
                        <c:v>82.417582417582423</c:v>
                      </c:pt>
                      <c:pt idx="7">
                        <c:v>65.524193548387103</c:v>
                      </c:pt>
                      <c:pt idx="8">
                        <c:v>36.426116838487971</c:v>
                      </c:pt>
                      <c:pt idx="9">
                        <c:v>74.366197183098592</c:v>
                      </c:pt>
                      <c:pt idx="10">
                        <c:v>69.491525423728817</c:v>
                      </c:pt>
                      <c:pt idx="11">
                        <c:v>100</c:v>
                      </c:pt>
                    </c:numCache>
                  </c:numRef>
                </c:val>
                <c:extLst xmlns:c15="http://schemas.microsoft.com/office/drawing/2012/chart">
                  <c:ext xmlns:c16="http://schemas.microsoft.com/office/drawing/2014/chart" uri="{C3380CC4-5D6E-409C-BE32-E72D297353CC}">
                    <c16:uniqueId val="{00000007-76F5-40AE-99C2-B24951AC3867}"/>
                  </c:ext>
                </c:extLst>
              </c15:ser>
            </c15:filteredBarSeries>
            <c15:filteredBarSeries>
              <c15:ser>
                <c:idx val="8"/>
                <c:order val="8"/>
                <c:tx>
                  <c:strRef>
                    <c:extLst xmlns:c15="http://schemas.microsoft.com/office/drawing/2012/chart">
                      <c:ext xmlns:c15="http://schemas.microsoft.com/office/drawing/2012/chart" uri="{02D57815-91ED-43cb-92C2-25804820EDAC}">
                        <c15:formulaRef>
                          <c15:sqref>[Kopijapodatki_analiza_4.1_4.2_23.11.2022.xlsx]vrtilna!$Q$7</c15:sqref>
                        </c15:formulaRef>
                      </c:ext>
                    </c:extLst>
                    <c:strCache>
                      <c:ptCount val="1"/>
                      <c:pt idx="0">
                        <c:v>odobrenih izven OMD</c:v>
                      </c:pt>
                    </c:strCache>
                  </c:strRef>
                </c:tx>
                <c:spPr>
                  <a:solidFill>
                    <a:schemeClr val="accent3">
                      <a:lumMod val="60000"/>
                    </a:schemeClr>
                  </a:solidFill>
                  <a:ln>
                    <a:noFill/>
                  </a:ln>
                  <a:effectLst/>
                </c:spPr>
                <c:invertIfNegative val="0"/>
                <c:cat>
                  <c:strRef>
                    <c:extLst xmlns:c15="http://schemas.microsoft.com/office/drawing/2012/chart">
                      <c:ext xmlns:c15="http://schemas.microsoft.com/office/drawing/2012/chart" uri="{02D57815-91ED-43cb-92C2-25804820EDAC}">
                        <c15:formulaRef>
                          <c15:sqref>[Kopijapodatki_analiza_4.1_4.2_23.11.2022.xlsx]vrtilna!$H$8:$H$21</c15:sqref>
                        </c15:formulaRef>
                      </c:ext>
                    </c:extLst>
                    <c:strCache>
                      <c:ptCount val="12"/>
                      <c:pt idx="0">
                        <c:v>GORENJSKA</c:v>
                      </c:pt>
                      <c:pt idx="1">
                        <c:v>GORIŠKA</c:v>
                      </c:pt>
                      <c:pt idx="2">
                        <c:v>JV SLOVENIJA</c:v>
                      </c:pt>
                      <c:pt idx="3">
                        <c:v>KOROŠKA</c:v>
                      </c:pt>
                      <c:pt idx="4">
                        <c:v>NOTRANJSKO KRAŠKA</c:v>
                      </c:pt>
                      <c:pt idx="5">
                        <c:v>OBALNOKRAŠKA</c:v>
                      </c:pt>
                      <c:pt idx="6">
                        <c:v>OSREDNJESLOVENSKA</c:v>
                      </c:pt>
                      <c:pt idx="7">
                        <c:v>PODRAVSKA</c:v>
                      </c:pt>
                      <c:pt idx="8">
                        <c:v>POMURSKA</c:v>
                      </c:pt>
                      <c:pt idx="9">
                        <c:v>SAVINJSKA</c:v>
                      </c:pt>
                      <c:pt idx="10">
                        <c:v>SPODNJEPOSAVJE</c:v>
                      </c:pt>
                      <c:pt idx="11">
                        <c:v>ZASAVJE</c:v>
                      </c:pt>
                    </c:strCache>
                  </c:strRef>
                </c:cat>
                <c:val>
                  <c:numRef>
                    <c:extLst xmlns:c15="http://schemas.microsoft.com/office/drawing/2012/chart">
                      <c:ext xmlns:c15="http://schemas.microsoft.com/office/drawing/2012/chart" uri="{02D57815-91ED-43cb-92C2-25804820EDAC}">
                        <c15:formulaRef>
                          <c15:sqref>[Kopijapodatki_analiza_4.1_4.2_23.11.2022.xlsx]vrtilna!$Q$8:$Q$21</c15:sqref>
                        </c15:formulaRef>
                      </c:ext>
                    </c:extLst>
                    <c:numCache>
                      <c:formatCode>General</c:formatCode>
                      <c:ptCount val="12"/>
                      <c:pt idx="0">
                        <c:v>19</c:v>
                      </c:pt>
                      <c:pt idx="1">
                        <c:v>2</c:v>
                      </c:pt>
                      <c:pt idx="2">
                        <c:v>15</c:v>
                      </c:pt>
                      <c:pt idx="3" formatCode="_(* #,##0.00_);_(* \(#,##0.00\);_(* &quot;-&quot;??_);_(@_)">
                        <c:v>0</c:v>
                      </c:pt>
                      <c:pt idx="5" formatCode="_(* #,##0.00_);_(* \(#,##0.00\);_(* &quot;-&quot;??_);_(@_)">
                        <c:v>6</c:v>
                      </c:pt>
                      <c:pt idx="6">
                        <c:v>16</c:v>
                      </c:pt>
                      <c:pt idx="7" formatCode="_(* #,##0.00_);_(* \(#,##0.00\);_(* &quot;-&quot;??_);_(@_)">
                        <c:v>171</c:v>
                      </c:pt>
                      <c:pt idx="8">
                        <c:v>185</c:v>
                      </c:pt>
                      <c:pt idx="9" formatCode="_(* #,##0.00_);_(* \(#,##0.00\);_(* &quot;-&quot;??_);_(@_)">
                        <c:v>91</c:v>
                      </c:pt>
                      <c:pt idx="10">
                        <c:v>36</c:v>
                      </c:pt>
                      <c:pt idx="11">
                        <c:v>0</c:v>
                      </c:pt>
                    </c:numCache>
                  </c:numRef>
                </c:val>
                <c:extLst xmlns:c15="http://schemas.microsoft.com/office/drawing/2012/chart">
                  <c:ext xmlns:c16="http://schemas.microsoft.com/office/drawing/2014/chart" uri="{C3380CC4-5D6E-409C-BE32-E72D297353CC}">
                    <c16:uniqueId val="{00000008-76F5-40AE-99C2-B24951AC3867}"/>
                  </c:ext>
                </c:extLst>
              </c15:ser>
            </c15:filteredBarSeries>
            <c15:filteredBarSeries>
              <c15:ser>
                <c:idx val="9"/>
                <c:order val="9"/>
                <c:tx>
                  <c:strRef>
                    <c:extLst xmlns:c15="http://schemas.microsoft.com/office/drawing/2012/chart">
                      <c:ext xmlns:c15="http://schemas.microsoft.com/office/drawing/2012/chart" uri="{02D57815-91ED-43cb-92C2-25804820EDAC}">
                        <c15:formulaRef>
                          <c15:sqref>[Kopijapodatki_analiza_4.1_4.2_23.11.2022.xlsx]vrtilna!$R$7</c15:sqref>
                        </c15:formulaRef>
                      </c:ext>
                    </c:extLst>
                    <c:strCache>
                      <c:ptCount val="1"/>
                      <c:pt idx="0">
                        <c:v>neoddobrenih</c:v>
                      </c:pt>
                    </c:strCache>
                  </c:strRef>
                </c:tx>
                <c:spPr>
                  <a:solidFill>
                    <a:schemeClr val="accent4">
                      <a:lumMod val="60000"/>
                    </a:schemeClr>
                  </a:solidFill>
                  <a:ln>
                    <a:noFill/>
                  </a:ln>
                  <a:effectLst/>
                </c:spPr>
                <c:invertIfNegative val="0"/>
                <c:cat>
                  <c:strRef>
                    <c:extLst xmlns:c15="http://schemas.microsoft.com/office/drawing/2012/chart">
                      <c:ext xmlns:c15="http://schemas.microsoft.com/office/drawing/2012/chart" uri="{02D57815-91ED-43cb-92C2-25804820EDAC}">
                        <c15:formulaRef>
                          <c15:sqref>[Kopijapodatki_analiza_4.1_4.2_23.11.2022.xlsx]vrtilna!$H$8:$H$21</c15:sqref>
                        </c15:formulaRef>
                      </c:ext>
                    </c:extLst>
                    <c:strCache>
                      <c:ptCount val="12"/>
                      <c:pt idx="0">
                        <c:v>GORENJSKA</c:v>
                      </c:pt>
                      <c:pt idx="1">
                        <c:v>GORIŠKA</c:v>
                      </c:pt>
                      <c:pt idx="2">
                        <c:v>JV SLOVENIJA</c:v>
                      </c:pt>
                      <c:pt idx="3">
                        <c:v>KOROŠKA</c:v>
                      </c:pt>
                      <c:pt idx="4">
                        <c:v>NOTRANJSKO KRAŠKA</c:v>
                      </c:pt>
                      <c:pt idx="5">
                        <c:v>OBALNOKRAŠKA</c:v>
                      </c:pt>
                      <c:pt idx="6">
                        <c:v>OSREDNJESLOVENSKA</c:v>
                      </c:pt>
                      <c:pt idx="7">
                        <c:v>PODRAVSKA</c:v>
                      </c:pt>
                      <c:pt idx="8">
                        <c:v>POMURSKA</c:v>
                      </c:pt>
                      <c:pt idx="9">
                        <c:v>SAVINJSKA</c:v>
                      </c:pt>
                      <c:pt idx="10">
                        <c:v>SPODNJEPOSAVJE</c:v>
                      </c:pt>
                      <c:pt idx="11">
                        <c:v>ZASAVJE</c:v>
                      </c:pt>
                    </c:strCache>
                  </c:strRef>
                </c:cat>
                <c:val>
                  <c:numRef>
                    <c:extLst xmlns:c15="http://schemas.microsoft.com/office/drawing/2012/chart">
                      <c:ext xmlns:c15="http://schemas.microsoft.com/office/drawing/2012/chart" uri="{02D57815-91ED-43cb-92C2-25804820EDAC}">
                        <c15:formulaRef>
                          <c15:sqref>[Kopijapodatki_analiza_4.1_4.2_23.11.2022.xlsx]vrtilna!$R$8:$R$21</c15:sqref>
                        </c15:formulaRef>
                      </c:ext>
                    </c:extLst>
                    <c:numCache>
                      <c:formatCode>General</c:formatCode>
                      <c:ptCount val="12"/>
                      <c:pt idx="0">
                        <c:v>44</c:v>
                      </c:pt>
                      <c:pt idx="1">
                        <c:v>83</c:v>
                      </c:pt>
                      <c:pt idx="2">
                        <c:v>90</c:v>
                      </c:pt>
                      <c:pt idx="3">
                        <c:v>81</c:v>
                      </c:pt>
                      <c:pt idx="4">
                        <c:v>79</c:v>
                      </c:pt>
                      <c:pt idx="5">
                        <c:v>31</c:v>
                      </c:pt>
                      <c:pt idx="6">
                        <c:v>61</c:v>
                      </c:pt>
                      <c:pt idx="7">
                        <c:v>260</c:v>
                      </c:pt>
                      <c:pt idx="8">
                        <c:v>119</c:v>
                      </c:pt>
                      <c:pt idx="9">
                        <c:v>222</c:v>
                      </c:pt>
                      <c:pt idx="10">
                        <c:v>83</c:v>
                      </c:pt>
                      <c:pt idx="11">
                        <c:v>7</c:v>
                      </c:pt>
                    </c:numCache>
                  </c:numRef>
                </c:val>
                <c:extLst xmlns:c15="http://schemas.microsoft.com/office/drawing/2012/chart">
                  <c:ext xmlns:c16="http://schemas.microsoft.com/office/drawing/2014/chart" uri="{C3380CC4-5D6E-409C-BE32-E72D297353CC}">
                    <c16:uniqueId val="{00000009-76F5-40AE-99C2-B24951AC3867}"/>
                  </c:ext>
                </c:extLst>
              </c15:ser>
            </c15:filteredBarSeries>
            <c15:filteredBarSeries>
              <c15:ser>
                <c:idx val="10"/>
                <c:order val="10"/>
                <c:tx>
                  <c:strRef>
                    <c:extLst xmlns:c15="http://schemas.microsoft.com/office/drawing/2012/chart">
                      <c:ext xmlns:c15="http://schemas.microsoft.com/office/drawing/2012/chart" uri="{02D57815-91ED-43cb-92C2-25804820EDAC}">
                        <c15:formulaRef>
                          <c15:sqref>[Kopijapodatki_analiza_4.1_4.2_23.11.2022.xlsx]vrtilna!$S$7</c15:sqref>
                        </c15:formulaRef>
                      </c:ext>
                    </c:extLst>
                    <c:strCache>
                      <c:ptCount val="1"/>
                      <c:pt idx="0">
                        <c:v>neodobrenih v OMD</c:v>
                      </c:pt>
                    </c:strCache>
                  </c:strRef>
                </c:tx>
                <c:spPr>
                  <a:solidFill>
                    <a:schemeClr val="accent5">
                      <a:lumMod val="60000"/>
                    </a:schemeClr>
                  </a:solidFill>
                  <a:ln>
                    <a:noFill/>
                  </a:ln>
                  <a:effectLst/>
                </c:spPr>
                <c:invertIfNegative val="0"/>
                <c:cat>
                  <c:strRef>
                    <c:extLst xmlns:c15="http://schemas.microsoft.com/office/drawing/2012/chart">
                      <c:ext xmlns:c15="http://schemas.microsoft.com/office/drawing/2012/chart" uri="{02D57815-91ED-43cb-92C2-25804820EDAC}">
                        <c15:formulaRef>
                          <c15:sqref>[Kopijapodatki_analiza_4.1_4.2_23.11.2022.xlsx]vrtilna!$H$8:$H$21</c15:sqref>
                        </c15:formulaRef>
                      </c:ext>
                    </c:extLst>
                    <c:strCache>
                      <c:ptCount val="12"/>
                      <c:pt idx="0">
                        <c:v>GORENJSKA</c:v>
                      </c:pt>
                      <c:pt idx="1">
                        <c:v>GORIŠKA</c:v>
                      </c:pt>
                      <c:pt idx="2">
                        <c:v>JV SLOVENIJA</c:v>
                      </c:pt>
                      <c:pt idx="3">
                        <c:v>KOROŠKA</c:v>
                      </c:pt>
                      <c:pt idx="4">
                        <c:v>NOTRANJSKO KRAŠKA</c:v>
                      </c:pt>
                      <c:pt idx="5">
                        <c:v>OBALNOKRAŠKA</c:v>
                      </c:pt>
                      <c:pt idx="6">
                        <c:v>OSREDNJESLOVENSKA</c:v>
                      </c:pt>
                      <c:pt idx="7">
                        <c:v>PODRAVSKA</c:v>
                      </c:pt>
                      <c:pt idx="8">
                        <c:v>POMURSKA</c:v>
                      </c:pt>
                      <c:pt idx="9">
                        <c:v>SAVINJSKA</c:v>
                      </c:pt>
                      <c:pt idx="10">
                        <c:v>SPODNJEPOSAVJE</c:v>
                      </c:pt>
                      <c:pt idx="11">
                        <c:v>ZASAVJE</c:v>
                      </c:pt>
                    </c:strCache>
                  </c:strRef>
                </c:cat>
                <c:val>
                  <c:numRef>
                    <c:extLst xmlns:c15="http://schemas.microsoft.com/office/drawing/2012/chart">
                      <c:ext xmlns:c15="http://schemas.microsoft.com/office/drawing/2012/chart" uri="{02D57815-91ED-43cb-92C2-25804820EDAC}">
                        <c15:formulaRef>
                          <c15:sqref>[Kopijapodatki_analiza_4.1_4.2_23.11.2022.xlsx]vrtilna!$S$8:$S$21</c15:sqref>
                        </c15:formulaRef>
                      </c:ext>
                    </c:extLst>
                    <c:numCache>
                      <c:formatCode>General</c:formatCode>
                      <c:ptCount val="12"/>
                      <c:pt idx="0">
                        <c:v>40</c:v>
                      </c:pt>
                      <c:pt idx="1">
                        <c:v>81</c:v>
                      </c:pt>
                      <c:pt idx="2">
                        <c:v>84</c:v>
                      </c:pt>
                      <c:pt idx="3" formatCode="_(* #,##0.00_);_(* \(#,##0.00\);_(* &quot;-&quot;??_);_(@_)">
                        <c:v>81</c:v>
                      </c:pt>
                      <c:pt idx="4">
                        <c:v>75</c:v>
                      </c:pt>
                      <c:pt idx="5" formatCode="_(* #,##0.00_);_(* \(#,##0.00\);_(* &quot;-&quot;??_);_(@_)">
                        <c:v>29</c:v>
                      </c:pt>
                      <c:pt idx="6">
                        <c:v>50</c:v>
                      </c:pt>
                      <c:pt idx="7" formatCode="_(* #,##0.00_);_(* \(#,##0.00\);_(* &quot;-&quot;??_);_(@_)">
                        <c:v>184</c:v>
                      </c:pt>
                      <c:pt idx="8">
                        <c:v>52</c:v>
                      </c:pt>
                      <c:pt idx="9" formatCode="_(* #,##0.00_);_(* \(#,##0.00\);_(* &quot;-&quot;??_);_(@_)">
                        <c:v>199</c:v>
                      </c:pt>
                      <c:pt idx="10">
                        <c:v>67</c:v>
                      </c:pt>
                      <c:pt idx="11">
                        <c:v>7</c:v>
                      </c:pt>
                    </c:numCache>
                  </c:numRef>
                </c:val>
                <c:extLst xmlns:c15="http://schemas.microsoft.com/office/drawing/2012/chart">
                  <c:ext xmlns:c16="http://schemas.microsoft.com/office/drawing/2014/chart" uri="{C3380CC4-5D6E-409C-BE32-E72D297353CC}">
                    <c16:uniqueId val="{0000000A-76F5-40AE-99C2-B24951AC3867}"/>
                  </c:ext>
                </c:extLst>
              </c15:ser>
            </c15:filteredBarSeries>
            <c15:filteredBarSeries>
              <c15:ser>
                <c:idx val="11"/>
                <c:order val="11"/>
                <c:tx>
                  <c:strRef>
                    <c:extLst xmlns:c15="http://schemas.microsoft.com/office/drawing/2012/chart">
                      <c:ext xmlns:c15="http://schemas.microsoft.com/office/drawing/2012/chart" uri="{02D57815-91ED-43cb-92C2-25804820EDAC}">
                        <c15:formulaRef>
                          <c15:sqref>[Kopijapodatki_analiza_4.1_4.2_23.11.2022.xlsx]vrtilna!$T$7</c15:sqref>
                        </c15:formulaRef>
                      </c:ext>
                    </c:extLst>
                    <c:strCache>
                      <c:ptCount val="1"/>
                      <c:pt idx="0">
                        <c:v>neodobrenih izven OMD</c:v>
                      </c:pt>
                    </c:strCache>
                  </c:strRef>
                </c:tx>
                <c:spPr>
                  <a:solidFill>
                    <a:schemeClr val="accent6">
                      <a:lumMod val="60000"/>
                    </a:schemeClr>
                  </a:solidFill>
                  <a:ln>
                    <a:noFill/>
                  </a:ln>
                  <a:effectLst/>
                </c:spPr>
                <c:invertIfNegative val="0"/>
                <c:cat>
                  <c:strRef>
                    <c:extLst xmlns:c15="http://schemas.microsoft.com/office/drawing/2012/chart">
                      <c:ext xmlns:c15="http://schemas.microsoft.com/office/drawing/2012/chart" uri="{02D57815-91ED-43cb-92C2-25804820EDAC}">
                        <c15:formulaRef>
                          <c15:sqref>[Kopijapodatki_analiza_4.1_4.2_23.11.2022.xlsx]vrtilna!$H$8:$H$21</c15:sqref>
                        </c15:formulaRef>
                      </c:ext>
                    </c:extLst>
                    <c:strCache>
                      <c:ptCount val="12"/>
                      <c:pt idx="0">
                        <c:v>GORENJSKA</c:v>
                      </c:pt>
                      <c:pt idx="1">
                        <c:v>GORIŠKA</c:v>
                      </c:pt>
                      <c:pt idx="2">
                        <c:v>JV SLOVENIJA</c:v>
                      </c:pt>
                      <c:pt idx="3">
                        <c:v>KOROŠKA</c:v>
                      </c:pt>
                      <c:pt idx="4">
                        <c:v>NOTRANJSKO KRAŠKA</c:v>
                      </c:pt>
                      <c:pt idx="5">
                        <c:v>OBALNOKRAŠKA</c:v>
                      </c:pt>
                      <c:pt idx="6">
                        <c:v>OSREDNJESLOVENSKA</c:v>
                      </c:pt>
                      <c:pt idx="7">
                        <c:v>PODRAVSKA</c:v>
                      </c:pt>
                      <c:pt idx="8">
                        <c:v>POMURSKA</c:v>
                      </c:pt>
                      <c:pt idx="9">
                        <c:v>SAVINJSKA</c:v>
                      </c:pt>
                      <c:pt idx="10">
                        <c:v>SPODNJEPOSAVJE</c:v>
                      </c:pt>
                      <c:pt idx="11">
                        <c:v>ZASAVJE</c:v>
                      </c:pt>
                    </c:strCache>
                  </c:strRef>
                </c:cat>
                <c:val>
                  <c:numRef>
                    <c:extLst xmlns:c15="http://schemas.microsoft.com/office/drawing/2012/chart">
                      <c:ext xmlns:c15="http://schemas.microsoft.com/office/drawing/2012/chart" uri="{02D57815-91ED-43cb-92C2-25804820EDAC}">
                        <c15:formulaRef>
                          <c15:sqref>[Kopijapodatki_analiza_4.1_4.2_23.11.2022.xlsx]vrtilna!$T$8:$T$21</c15:sqref>
                        </c15:formulaRef>
                      </c:ext>
                    </c:extLst>
                    <c:numCache>
                      <c:formatCode>General</c:formatCode>
                      <c:ptCount val="12"/>
                      <c:pt idx="0">
                        <c:v>4</c:v>
                      </c:pt>
                      <c:pt idx="1">
                        <c:v>2</c:v>
                      </c:pt>
                      <c:pt idx="2">
                        <c:v>6</c:v>
                      </c:pt>
                      <c:pt idx="3">
                        <c:v>0</c:v>
                      </c:pt>
                      <c:pt idx="4">
                        <c:v>4</c:v>
                      </c:pt>
                      <c:pt idx="5">
                        <c:v>2</c:v>
                      </c:pt>
                      <c:pt idx="6">
                        <c:v>11</c:v>
                      </c:pt>
                      <c:pt idx="7">
                        <c:v>76</c:v>
                      </c:pt>
                      <c:pt idx="8">
                        <c:v>67</c:v>
                      </c:pt>
                      <c:pt idx="9">
                        <c:v>23</c:v>
                      </c:pt>
                      <c:pt idx="10">
                        <c:v>16</c:v>
                      </c:pt>
                      <c:pt idx="11">
                        <c:v>0</c:v>
                      </c:pt>
                    </c:numCache>
                  </c:numRef>
                </c:val>
                <c:extLst xmlns:c15="http://schemas.microsoft.com/office/drawing/2012/chart">
                  <c:ext xmlns:c16="http://schemas.microsoft.com/office/drawing/2014/chart" uri="{C3380CC4-5D6E-409C-BE32-E72D297353CC}">
                    <c16:uniqueId val="{0000000B-76F5-40AE-99C2-B24951AC3867}"/>
                  </c:ext>
                </c:extLst>
              </c15:ser>
            </c15:filteredBarSeries>
            <c15:filteredBarSeries>
              <c15:ser>
                <c:idx val="12"/>
                <c:order val="12"/>
                <c:tx>
                  <c:strRef>
                    <c:extLst xmlns:c15="http://schemas.microsoft.com/office/drawing/2012/chart">
                      <c:ext xmlns:c15="http://schemas.microsoft.com/office/drawing/2012/chart" uri="{02D57815-91ED-43cb-92C2-25804820EDAC}">
                        <c15:formulaRef>
                          <c15:sqref>[Kopijapodatki_analiza_4.1_4.2_23.11.2022.xlsx]vrtilna!$U$7</c15:sqref>
                        </c15:formulaRef>
                      </c:ext>
                    </c:extLst>
                    <c:strCache>
                      <c:ptCount val="1"/>
                      <c:pt idx="0">
                        <c:v>neodobrena sredstva</c:v>
                      </c:pt>
                    </c:strCache>
                  </c:strRef>
                </c:tx>
                <c:spPr>
                  <a:solidFill>
                    <a:schemeClr val="accent1">
                      <a:lumMod val="80000"/>
                      <a:lumOff val="20000"/>
                    </a:schemeClr>
                  </a:solidFill>
                  <a:ln>
                    <a:noFill/>
                  </a:ln>
                  <a:effectLst/>
                </c:spPr>
                <c:invertIfNegative val="0"/>
                <c:cat>
                  <c:strRef>
                    <c:extLst xmlns:c15="http://schemas.microsoft.com/office/drawing/2012/chart">
                      <c:ext xmlns:c15="http://schemas.microsoft.com/office/drawing/2012/chart" uri="{02D57815-91ED-43cb-92C2-25804820EDAC}">
                        <c15:formulaRef>
                          <c15:sqref>[Kopijapodatki_analiza_4.1_4.2_23.11.2022.xlsx]vrtilna!$H$8:$H$21</c15:sqref>
                        </c15:formulaRef>
                      </c:ext>
                    </c:extLst>
                    <c:strCache>
                      <c:ptCount val="12"/>
                      <c:pt idx="0">
                        <c:v>GORENJSKA</c:v>
                      </c:pt>
                      <c:pt idx="1">
                        <c:v>GORIŠKA</c:v>
                      </c:pt>
                      <c:pt idx="2">
                        <c:v>JV SLOVENIJA</c:v>
                      </c:pt>
                      <c:pt idx="3">
                        <c:v>KOROŠKA</c:v>
                      </c:pt>
                      <c:pt idx="4">
                        <c:v>NOTRANJSKO KRAŠKA</c:v>
                      </c:pt>
                      <c:pt idx="5">
                        <c:v>OBALNOKRAŠKA</c:v>
                      </c:pt>
                      <c:pt idx="6">
                        <c:v>OSREDNJESLOVENSKA</c:v>
                      </c:pt>
                      <c:pt idx="7">
                        <c:v>PODRAVSKA</c:v>
                      </c:pt>
                      <c:pt idx="8">
                        <c:v>POMURSKA</c:v>
                      </c:pt>
                      <c:pt idx="9">
                        <c:v>SAVINJSKA</c:v>
                      </c:pt>
                      <c:pt idx="10">
                        <c:v>SPODNJEPOSAVJE</c:v>
                      </c:pt>
                      <c:pt idx="11">
                        <c:v>ZASAVJE</c:v>
                      </c:pt>
                    </c:strCache>
                  </c:strRef>
                </c:cat>
                <c:val>
                  <c:numRef>
                    <c:extLst xmlns:c15="http://schemas.microsoft.com/office/drawing/2012/chart">
                      <c:ext xmlns:c15="http://schemas.microsoft.com/office/drawing/2012/chart" uri="{02D57815-91ED-43cb-92C2-25804820EDAC}">
                        <c15:formulaRef>
                          <c15:sqref>[Kopijapodatki_analiza_4.1_4.2_23.11.2022.xlsx]vrtilna!$U$8:$U$21</c15:sqref>
                        </c15:formulaRef>
                      </c:ext>
                    </c:extLst>
                    <c:numCache>
                      <c:formatCode>_(* #,##0.00_);_(* \(#,##0.00\);_(* "-"??_);_(@_)</c:formatCode>
                      <c:ptCount val="12"/>
                      <c:pt idx="0">
                        <c:v>2488786.0299999998</c:v>
                      </c:pt>
                      <c:pt idx="1">
                        <c:v>3526799.959999999</c:v>
                      </c:pt>
                      <c:pt idx="2">
                        <c:v>7351509.5100000007</c:v>
                      </c:pt>
                      <c:pt idx="3">
                        <c:v>3407934.1800000006</c:v>
                      </c:pt>
                      <c:pt idx="4">
                        <c:v>5008746.21</c:v>
                      </c:pt>
                      <c:pt idx="5">
                        <c:v>1442048.0700000003</c:v>
                      </c:pt>
                      <c:pt idx="6">
                        <c:v>7284944.3899999987</c:v>
                      </c:pt>
                      <c:pt idx="7">
                        <c:v>18265718.700000007</c:v>
                      </c:pt>
                      <c:pt idx="8">
                        <c:v>16363572.750000004</c:v>
                      </c:pt>
                      <c:pt idx="9">
                        <c:v>20169288.349999994</c:v>
                      </c:pt>
                      <c:pt idx="10">
                        <c:v>5973455.8300000001</c:v>
                      </c:pt>
                      <c:pt idx="11">
                        <c:v>774940.98</c:v>
                      </c:pt>
                    </c:numCache>
                  </c:numRef>
                </c:val>
                <c:extLst xmlns:c15="http://schemas.microsoft.com/office/drawing/2012/chart">
                  <c:ext xmlns:c16="http://schemas.microsoft.com/office/drawing/2014/chart" uri="{C3380CC4-5D6E-409C-BE32-E72D297353CC}">
                    <c16:uniqueId val="{0000000C-76F5-40AE-99C2-B24951AC3867}"/>
                  </c:ext>
                </c:extLst>
              </c15:ser>
            </c15:filteredBarSeries>
          </c:ext>
        </c:extLst>
      </c:barChart>
      <c:catAx>
        <c:axId val="2231019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l-SI"/>
          </a:p>
        </c:txPr>
        <c:crossAx val="223102376"/>
        <c:crosses val="autoZero"/>
        <c:auto val="1"/>
        <c:lblAlgn val="ctr"/>
        <c:lblOffset val="100"/>
        <c:noMultiLvlLbl val="0"/>
      </c:catAx>
      <c:valAx>
        <c:axId val="22310237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l-SI"/>
          </a:p>
        </c:txPr>
        <c:crossAx val="22310198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l-SI"/>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sl-SI"/>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l-SI"/>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sl-SI" dirty="0" err="1"/>
              <a:t>Podukrep</a:t>
            </a:r>
            <a:r>
              <a:rPr lang="sl-SI" baseline="0" dirty="0"/>
              <a:t> </a:t>
            </a:r>
            <a:r>
              <a:rPr lang="sl-SI" baseline="0" dirty="0" smtClean="0"/>
              <a:t>M04.1 </a:t>
            </a:r>
            <a:r>
              <a:rPr lang="sl-SI" baseline="0" dirty="0"/>
              <a:t>(1.-22. JR</a:t>
            </a:r>
            <a:r>
              <a:rPr lang="sl-SI" baseline="0" dirty="0" smtClean="0"/>
              <a:t>)</a:t>
            </a:r>
            <a:endParaRPr lang="sl-SI"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sl-SI"/>
        </a:p>
      </c:txPr>
    </c:title>
    <c:autoTitleDeleted val="0"/>
    <c:plotArea>
      <c:layout/>
      <c:barChart>
        <c:barDir val="col"/>
        <c:grouping val="clustered"/>
        <c:varyColors val="0"/>
        <c:ser>
          <c:idx val="0"/>
          <c:order val="0"/>
          <c:tx>
            <c:strRef>
              <c:f>[Kopijapodatki_analiza_4.1_4.2_23.11.2022.xlsx]preglednice!$B$2</c:f>
              <c:strCache>
                <c:ptCount val="1"/>
                <c:pt idx="0">
                  <c:v>število oddanih vlog - VSE</c:v>
                </c:pt>
              </c:strCache>
            </c:strRef>
          </c:tx>
          <c:spPr>
            <a:solidFill>
              <a:schemeClr val="accent6">
                <a:lumMod val="75000"/>
              </a:schemeClr>
            </a:solidFill>
            <a:ln>
              <a:noFill/>
            </a:ln>
            <a:effectLst/>
          </c:spPr>
          <c:invertIfNegative val="0"/>
          <c:cat>
            <c:strRef>
              <c:f>[Kopijapodatki_analiza_4.1_4.2_23.11.2022.xlsx]preglednice!$A$3:$A$22</c:f>
              <c:strCache>
                <c:ptCount val="19"/>
                <c:pt idx="0">
                  <c:v>M04.1_01a</c:v>
                </c:pt>
                <c:pt idx="1">
                  <c:v>M04.1_02a</c:v>
                </c:pt>
                <c:pt idx="2">
                  <c:v>M04.1_04a</c:v>
                </c:pt>
                <c:pt idx="3">
                  <c:v>M04.1_05a</c:v>
                </c:pt>
                <c:pt idx="4">
                  <c:v>M04.1_06a</c:v>
                </c:pt>
                <c:pt idx="5">
                  <c:v>M04.1_07a</c:v>
                </c:pt>
                <c:pt idx="6">
                  <c:v>M04.1_08a</c:v>
                </c:pt>
                <c:pt idx="7">
                  <c:v>M04.1_09a</c:v>
                </c:pt>
                <c:pt idx="8">
                  <c:v>M04.1_10a</c:v>
                </c:pt>
                <c:pt idx="9">
                  <c:v>M04.1_11a</c:v>
                </c:pt>
                <c:pt idx="10">
                  <c:v>M04.1_14a</c:v>
                </c:pt>
                <c:pt idx="11">
                  <c:v>M04.1_15a</c:v>
                </c:pt>
                <c:pt idx="12">
                  <c:v>M04.1_16a</c:v>
                </c:pt>
                <c:pt idx="13">
                  <c:v>M04.1_17a</c:v>
                </c:pt>
                <c:pt idx="14">
                  <c:v>M04.1_18a</c:v>
                </c:pt>
                <c:pt idx="15">
                  <c:v>M04.1_19a</c:v>
                </c:pt>
                <c:pt idx="16">
                  <c:v>M04.1_20a</c:v>
                </c:pt>
                <c:pt idx="17">
                  <c:v>M04.1_21a</c:v>
                </c:pt>
                <c:pt idx="18">
                  <c:v>M04.1_22a</c:v>
                </c:pt>
              </c:strCache>
              <c:extLst/>
            </c:strRef>
          </c:cat>
          <c:val>
            <c:numRef>
              <c:f>[Kopijapodatki_analiza_4.1_4.2_23.11.2022.xlsx]preglednice!$B$3:$B$22</c:f>
              <c:numCache>
                <c:formatCode>General</c:formatCode>
                <c:ptCount val="19"/>
                <c:pt idx="0">
                  <c:v>74</c:v>
                </c:pt>
                <c:pt idx="1">
                  <c:v>25</c:v>
                </c:pt>
                <c:pt idx="2">
                  <c:v>5</c:v>
                </c:pt>
                <c:pt idx="3">
                  <c:v>5</c:v>
                </c:pt>
                <c:pt idx="4">
                  <c:v>194</c:v>
                </c:pt>
                <c:pt idx="5">
                  <c:v>84</c:v>
                </c:pt>
                <c:pt idx="6">
                  <c:v>39</c:v>
                </c:pt>
                <c:pt idx="7">
                  <c:v>13</c:v>
                </c:pt>
                <c:pt idx="8">
                  <c:v>13</c:v>
                </c:pt>
                <c:pt idx="9">
                  <c:v>14</c:v>
                </c:pt>
                <c:pt idx="10">
                  <c:v>1</c:v>
                </c:pt>
                <c:pt idx="11">
                  <c:v>21</c:v>
                </c:pt>
                <c:pt idx="12">
                  <c:v>19</c:v>
                </c:pt>
                <c:pt idx="13">
                  <c:v>10</c:v>
                </c:pt>
                <c:pt idx="14">
                  <c:v>2</c:v>
                </c:pt>
                <c:pt idx="15">
                  <c:v>37</c:v>
                </c:pt>
                <c:pt idx="16">
                  <c:v>212</c:v>
                </c:pt>
                <c:pt idx="17">
                  <c:v>95</c:v>
                </c:pt>
                <c:pt idx="18">
                  <c:v>9</c:v>
                </c:pt>
              </c:numCache>
              <c:extLst/>
            </c:numRef>
          </c:val>
          <c:extLst>
            <c:ext xmlns:c16="http://schemas.microsoft.com/office/drawing/2014/chart" uri="{C3380CC4-5D6E-409C-BE32-E72D297353CC}">
              <c16:uniqueId val="{00000000-9AF5-477B-BA54-28B800916B92}"/>
            </c:ext>
          </c:extLst>
        </c:ser>
        <c:ser>
          <c:idx val="1"/>
          <c:order val="1"/>
          <c:tx>
            <c:strRef>
              <c:f>[Kopijapodatki_analiza_4.1_4.2_23.11.2022.xlsx]preglednice!$C$2</c:f>
              <c:strCache>
                <c:ptCount val="1"/>
                <c:pt idx="0">
                  <c:v>število oddanih vlog - OMD</c:v>
                </c:pt>
              </c:strCache>
            </c:strRef>
          </c:tx>
          <c:spPr>
            <a:solidFill>
              <a:srgbClr val="2C6E32"/>
            </a:solidFill>
            <a:ln>
              <a:noFill/>
            </a:ln>
            <a:effectLst/>
          </c:spPr>
          <c:invertIfNegative val="0"/>
          <c:cat>
            <c:strRef>
              <c:f>[Kopijapodatki_analiza_4.1_4.2_23.11.2022.xlsx]preglednice!$A$3:$A$22</c:f>
              <c:strCache>
                <c:ptCount val="19"/>
                <c:pt idx="0">
                  <c:v>M04.1_01a</c:v>
                </c:pt>
                <c:pt idx="1">
                  <c:v>M04.1_02a</c:v>
                </c:pt>
                <c:pt idx="2">
                  <c:v>M04.1_04a</c:v>
                </c:pt>
                <c:pt idx="3">
                  <c:v>M04.1_05a</c:v>
                </c:pt>
                <c:pt idx="4">
                  <c:v>M04.1_06a</c:v>
                </c:pt>
                <c:pt idx="5">
                  <c:v>M04.1_07a</c:v>
                </c:pt>
                <c:pt idx="6">
                  <c:v>M04.1_08a</c:v>
                </c:pt>
                <c:pt idx="7">
                  <c:v>M04.1_09a</c:v>
                </c:pt>
                <c:pt idx="8">
                  <c:v>M04.1_10a</c:v>
                </c:pt>
                <c:pt idx="9">
                  <c:v>M04.1_11a</c:v>
                </c:pt>
                <c:pt idx="10">
                  <c:v>M04.1_14a</c:v>
                </c:pt>
                <c:pt idx="11">
                  <c:v>M04.1_15a</c:v>
                </c:pt>
                <c:pt idx="12">
                  <c:v>M04.1_16a</c:v>
                </c:pt>
                <c:pt idx="13">
                  <c:v>M04.1_17a</c:v>
                </c:pt>
                <c:pt idx="14">
                  <c:v>M04.1_18a</c:v>
                </c:pt>
                <c:pt idx="15">
                  <c:v>M04.1_19a</c:v>
                </c:pt>
                <c:pt idx="16">
                  <c:v>M04.1_20a</c:v>
                </c:pt>
                <c:pt idx="17">
                  <c:v>M04.1_21a</c:v>
                </c:pt>
                <c:pt idx="18">
                  <c:v>M04.1_22a</c:v>
                </c:pt>
              </c:strCache>
              <c:extLst/>
            </c:strRef>
          </c:cat>
          <c:val>
            <c:numRef>
              <c:f>[Kopijapodatki_analiza_4.1_4.2_23.11.2022.xlsx]preglednice!$C$3:$C$22</c:f>
              <c:numCache>
                <c:formatCode>General</c:formatCode>
                <c:ptCount val="19"/>
                <c:pt idx="0">
                  <c:v>59</c:v>
                </c:pt>
                <c:pt idx="1">
                  <c:v>23</c:v>
                </c:pt>
                <c:pt idx="2">
                  <c:v>5</c:v>
                </c:pt>
                <c:pt idx="3">
                  <c:v>3</c:v>
                </c:pt>
                <c:pt idx="4">
                  <c:v>194</c:v>
                </c:pt>
                <c:pt idx="5">
                  <c:v>82</c:v>
                </c:pt>
                <c:pt idx="6">
                  <c:v>35</c:v>
                </c:pt>
                <c:pt idx="7">
                  <c:v>5</c:v>
                </c:pt>
                <c:pt idx="8">
                  <c:v>11</c:v>
                </c:pt>
                <c:pt idx="9">
                  <c:v>13</c:v>
                </c:pt>
                <c:pt idx="10">
                  <c:v>1</c:v>
                </c:pt>
                <c:pt idx="11">
                  <c:v>19</c:v>
                </c:pt>
                <c:pt idx="12">
                  <c:v>18</c:v>
                </c:pt>
                <c:pt idx="13">
                  <c:v>3</c:v>
                </c:pt>
                <c:pt idx="14">
                  <c:v>2</c:v>
                </c:pt>
                <c:pt idx="15">
                  <c:v>33</c:v>
                </c:pt>
                <c:pt idx="16">
                  <c:v>212</c:v>
                </c:pt>
                <c:pt idx="17">
                  <c:v>93</c:v>
                </c:pt>
                <c:pt idx="18">
                  <c:v>9</c:v>
                </c:pt>
              </c:numCache>
              <c:extLst/>
            </c:numRef>
          </c:val>
          <c:extLst>
            <c:ext xmlns:c16="http://schemas.microsoft.com/office/drawing/2014/chart" uri="{C3380CC4-5D6E-409C-BE32-E72D297353CC}">
              <c16:uniqueId val="{00000001-9AF5-477B-BA54-28B800916B92}"/>
            </c:ext>
          </c:extLst>
        </c:ser>
        <c:ser>
          <c:idx val="3"/>
          <c:order val="3"/>
          <c:tx>
            <c:strRef>
              <c:f>[Kopijapodatki_analiza_4.1_4.2_23.11.2022.xlsx]preglednice!$E$2</c:f>
              <c:strCache>
                <c:ptCount val="1"/>
                <c:pt idx="0">
                  <c:v>število odobrenih vlog - VSE</c:v>
                </c:pt>
              </c:strCache>
            </c:strRef>
          </c:tx>
          <c:spPr>
            <a:solidFill>
              <a:srgbClr val="FFC000"/>
            </a:solidFill>
            <a:ln>
              <a:noFill/>
            </a:ln>
            <a:effectLst/>
          </c:spPr>
          <c:invertIfNegative val="0"/>
          <c:cat>
            <c:strRef>
              <c:f>[Kopijapodatki_analiza_4.1_4.2_23.11.2022.xlsx]preglednice!$A$3:$A$22</c:f>
              <c:strCache>
                <c:ptCount val="19"/>
                <c:pt idx="0">
                  <c:v>M04.1_01a</c:v>
                </c:pt>
                <c:pt idx="1">
                  <c:v>M04.1_02a</c:v>
                </c:pt>
                <c:pt idx="2">
                  <c:v>M04.1_04a</c:v>
                </c:pt>
                <c:pt idx="3">
                  <c:v>M04.1_05a</c:v>
                </c:pt>
                <c:pt idx="4">
                  <c:v>M04.1_06a</c:v>
                </c:pt>
                <c:pt idx="5">
                  <c:v>M04.1_07a</c:v>
                </c:pt>
                <c:pt idx="6">
                  <c:v>M04.1_08a</c:v>
                </c:pt>
                <c:pt idx="7">
                  <c:v>M04.1_09a</c:v>
                </c:pt>
                <c:pt idx="8">
                  <c:v>M04.1_10a</c:v>
                </c:pt>
                <c:pt idx="9">
                  <c:v>M04.1_11a</c:v>
                </c:pt>
                <c:pt idx="10">
                  <c:v>M04.1_14a</c:v>
                </c:pt>
                <c:pt idx="11">
                  <c:v>M04.1_15a</c:v>
                </c:pt>
                <c:pt idx="12">
                  <c:v>M04.1_16a</c:v>
                </c:pt>
                <c:pt idx="13">
                  <c:v>M04.1_17a</c:v>
                </c:pt>
                <c:pt idx="14">
                  <c:v>M04.1_18a</c:v>
                </c:pt>
                <c:pt idx="15">
                  <c:v>M04.1_19a</c:v>
                </c:pt>
                <c:pt idx="16">
                  <c:v>M04.1_20a</c:v>
                </c:pt>
                <c:pt idx="17">
                  <c:v>M04.1_21a</c:v>
                </c:pt>
                <c:pt idx="18">
                  <c:v>M04.1_22a</c:v>
                </c:pt>
              </c:strCache>
              <c:extLst/>
            </c:strRef>
          </c:cat>
          <c:val>
            <c:numRef>
              <c:f>[Kopijapodatki_analiza_4.1_4.2_23.11.2022.xlsx]preglednice!$E$3:$E$22</c:f>
              <c:numCache>
                <c:formatCode>General</c:formatCode>
                <c:ptCount val="19"/>
                <c:pt idx="0">
                  <c:v>59</c:v>
                </c:pt>
                <c:pt idx="1">
                  <c:v>17</c:v>
                </c:pt>
                <c:pt idx="2">
                  <c:v>4</c:v>
                </c:pt>
                <c:pt idx="3">
                  <c:v>5</c:v>
                </c:pt>
                <c:pt idx="4">
                  <c:v>100</c:v>
                </c:pt>
                <c:pt idx="5">
                  <c:v>70</c:v>
                </c:pt>
                <c:pt idx="6">
                  <c:v>19</c:v>
                </c:pt>
                <c:pt idx="7">
                  <c:v>11</c:v>
                </c:pt>
                <c:pt idx="8">
                  <c:v>9</c:v>
                </c:pt>
                <c:pt idx="9">
                  <c:v>9</c:v>
                </c:pt>
                <c:pt idx="10">
                  <c:v>1</c:v>
                </c:pt>
                <c:pt idx="11">
                  <c:v>17</c:v>
                </c:pt>
                <c:pt idx="12">
                  <c:v>17</c:v>
                </c:pt>
                <c:pt idx="13">
                  <c:v>5</c:v>
                </c:pt>
                <c:pt idx="14">
                  <c:v>2</c:v>
                </c:pt>
                <c:pt idx="15">
                  <c:v>36</c:v>
                </c:pt>
                <c:pt idx="16">
                  <c:v>65</c:v>
                </c:pt>
                <c:pt idx="17">
                  <c:v>69</c:v>
                </c:pt>
                <c:pt idx="18">
                  <c:v>6</c:v>
                </c:pt>
              </c:numCache>
              <c:extLst/>
            </c:numRef>
          </c:val>
          <c:extLst>
            <c:ext xmlns:c16="http://schemas.microsoft.com/office/drawing/2014/chart" uri="{C3380CC4-5D6E-409C-BE32-E72D297353CC}">
              <c16:uniqueId val="{00000002-9AF5-477B-BA54-28B800916B92}"/>
            </c:ext>
          </c:extLst>
        </c:ser>
        <c:ser>
          <c:idx val="4"/>
          <c:order val="4"/>
          <c:tx>
            <c:strRef>
              <c:f>[Kopijapodatki_analiza_4.1_4.2_23.11.2022.xlsx]preglednice!$F$2</c:f>
              <c:strCache>
                <c:ptCount val="1"/>
                <c:pt idx="0">
                  <c:v>število odobrenih vlog - OMD</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sl-SI"/>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[Kopijapodatki_analiza_4.1_4.2_23.11.2022.xlsx]preglednice!$A$3:$A$22</c:f>
              <c:strCache>
                <c:ptCount val="19"/>
                <c:pt idx="0">
                  <c:v>M04.1_01a</c:v>
                </c:pt>
                <c:pt idx="1">
                  <c:v>M04.1_02a</c:v>
                </c:pt>
                <c:pt idx="2">
                  <c:v>M04.1_04a</c:v>
                </c:pt>
                <c:pt idx="3">
                  <c:v>M04.1_05a</c:v>
                </c:pt>
                <c:pt idx="4">
                  <c:v>M04.1_06a</c:v>
                </c:pt>
                <c:pt idx="5">
                  <c:v>M04.1_07a</c:v>
                </c:pt>
                <c:pt idx="6">
                  <c:v>M04.1_08a</c:v>
                </c:pt>
                <c:pt idx="7">
                  <c:v>M04.1_09a</c:v>
                </c:pt>
                <c:pt idx="8">
                  <c:v>M04.1_10a</c:v>
                </c:pt>
                <c:pt idx="9">
                  <c:v>M04.1_11a</c:v>
                </c:pt>
                <c:pt idx="10">
                  <c:v>M04.1_14a</c:v>
                </c:pt>
                <c:pt idx="11">
                  <c:v>M04.1_15a</c:v>
                </c:pt>
                <c:pt idx="12">
                  <c:v>M04.1_16a</c:v>
                </c:pt>
                <c:pt idx="13">
                  <c:v>M04.1_17a</c:v>
                </c:pt>
                <c:pt idx="14">
                  <c:v>M04.1_18a</c:v>
                </c:pt>
                <c:pt idx="15">
                  <c:v>M04.1_19a</c:v>
                </c:pt>
                <c:pt idx="16">
                  <c:v>M04.1_20a</c:v>
                </c:pt>
                <c:pt idx="17">
                  <c:v>M04.1_21a</c:v>
                </c:pt>
                <c:pt idx="18">
                  <c:v>M04.1_22a</c:v>
                </c:pt>
              </c:strCache>
              <c:extLst/>
            </c:strRef>
          </c:cat>
          <c:val>
            <c:numRef>
              <c:f>[Kopijapodatki_analiza_4.1_4.2_23.11.2022.xlsx]preglednice!$F$3:$F$22</c:f>
              <c:numCache>
                <c:formatCode>General</c:formatCode>
                <c:ptCount val="19"/>
                <c:pt idx="0">
                  <c:v>46</c:v>
                </c:pt>
                <c:pt idx="1">
                  <c:v>15</c:v>
                </c:pt>
                <c:pt idx="2">
                  <c:v>4</c:v>
                </c:pt>
                <c:pt idx="3">
                  <c:v>3</c:v>
                </c:pt>
                <c:pt idx="4">
                  <c:v>100</c:v>
                </c:pt>
                <c:pt idx="5">
                  <c:v>68</c:v>
                </c:pt>
                <c:pt idx="6">
                  <c:v>17</c:v>
                </c:pt>
                <c:pt idx="7">
                  <c:v>4</c:v>
                </c:pt>
                <c:pt idx="8">
                  <c:v>9</c:v>
                </c:pt>
                <c:pt idx="9">
                  <c:v>8</c:v>
                </c:pt>
                <c:pt idx="10">
                  <c:v>1</c:v>
                </c:pt>
                <c:pt idx="11">
                  <c:v>16</c:v>
                </c:pt>
                <c:pt idx="12">
                  <c:v>17</c:v>
                </c:pt>
                <c:pt idx="13">
                  <c:v>1</c:v>
                </c:pt>
                <c:pt idx="14">
                  <c:v>2</c:v>
                </c:pt>
                <c:pt idx="15">
                  <c:v>32</c:v>
                </c:pt>
                <c:pt idx="16">
                  <c:v>65</c:v>
                </c:pt>
                <c:pt idx="17">
                  <c:v>67</c:v>
                </c:pt>
                <c:pt idx="18">
                  <c:v>6</c:v>
                </c:pt>
              </c:numCache>
              <c:extLst/>
            </c:numRef>
          </c:val>
          <c:extLst>
            <c:ext xmlns:c16="http://schemas.microsoft.com/office/drawing/2014/chart" uri="{C3380CC4-5D6E-409C-BE32-E72D297353CC}">
              <c16:uniqueId val="{00000003-9AF5-477B-BA54-28B800916B92}"/>
            </c:ext>
          </c:extLst>
        </c:ser>
        <c:dLbls>
          <c:showLegendKey val="0"/>
          <c:showVal val="0"/>
          <c:showCatName val="0"/>
          <c:showSerName val="0"/>
          <c:showPercent val="0"/>
          <c:showBubbleSize val="0"/>
        </c:dLbls>
        <c:gapWidth val="219"/>
        <c:overlap val="-27"/>
        <c:axId val="223102768"/>
        <c:axId val="223105512"/>
        <c:extLst>
          <c:ext xmlns:c15="http://schemas.microsoft.com/office/drawing/2012/chart" uri="{02D57815-91ED-43cb-92C2-25804820EDAC}">
            <c15:filteredBarSeries>
              <c15:ser>
                <c:idx val="2"/>
                <c:order val="2"/>
                <c:tx>
                  <c:strRef>
                    <c:extLst>
                      <c:ext uri="{02D57815-91ED-43cb-92C2-25804820EDAC}">
                        <c15:formulaRef>
                          <c15:sqref>[Kopijapodatki_analiza_4.1_4.2_23.11.2022.xlsx]preglednice!$D$2</c15:sqref>
                        </c15:formulaRef>
                      </c:ext>
                    </c:extLst>
                    <c:strCache>
                      <c:ptCount val="1"/>
                      <c:pt idx="0">
                        <c:v>% oddanih vlog na OMD</c:v>
                      </c:pt>
                    </c:strCache>
                  </c:strRef>
                </c:tx>
                <c:spPr>
                  <a:solidFill>
                    <a:schemeClr val="accent3"/>
                  </a:solidFill>
                  <a:ln>
                    <a:noFill/>
                  </a:ln>
                  <a:effectLst/>
                </c:spPr>
                <c:invertIfNegative val="0"/>
                <c:cat>
                  <c:strRef>
                    <c:extLst>
                      <c:ext uri="{02D57815-91ED-43cb-92C2-25804820EDAC}">
                        <c15:formulaRef>
                          <c15:sqref>[Kopijapodatki_analiza_4.1_4.2_23.11.2022.xlsx]preglednice!$A$3:$A$22</c15:sqref>
                        </c15:formulaRef>
                      </c:ext>
                    </c:extLst>
                    <c:strCache>
                      <c:ptCount val="19"/>
                      <c:pt idx="0">
                        <c:v>M04.1_01a</c:v>
                      </c:pt>
                      <c:pt idx="1">
                        <c:v>M04.1_02a</c:v>
                      </c:pt>
                      <c:pt idx="2">
                        <c:v>M04.1_04a</c:v>
                      </c:pt>
                      <c:pt idx="3">
                        <c:v>M04.1_05a</c:v>
                      </c:pt>
                      <c:pt idx="4">
                        <c:v>M04.1_06a</c:v>
                      </c:pt>
                      <c:pt idx="5">
                        <c:v>M04.1_07a</c:v>
                      </c:pt>
                      <c:pt idx="6">
                        <c:v>M04.1_08a</c:v>
                      </c:pt>
                      <c:pt idx="7">
                        <c:v>M04.1_09a</c:v>
                      </c:pt>
                      <c:pt idx="8">
                        <c:v>M04.1_10a</c:v>
                      </c:pt>
                      <c:pt idx="9">
                        <c:v>M04.1_11a</c:v>
                      </c:pt>
                      <c:pt idx="10">
                        <c:v>M04.1_14a</c:v>
                      </c:pt>
                      <c:pt idx="11">
                        <c:v>M04.1_15a</c:v>
                      </c:pt>
                      <c:pt idx="12">
                        <c:v>M04.1_16a</c:v>
                      </c:pt>
                      <c:pt idx="13">
                        <c:v>M04.1_17a</c:v>
                      </c:pt>
                      <c:pt idx="14">
                        <c:v>M04.1_18a</c:v>
                      </c:pt>
                      <c:pt idx="15">
                        <c:v>M04.1_19a</c:v>
                      </c:pt>
                      <c:pt idx="16">
                        <c:v>M04.1_20a</c:v>
                      </c:pt>
                      <c:pt idx="17">
                        <c:v>M04.1_21a</c:v>
                      </c:pt>
                      <c:pt idx="18">
                        <c:v>M04.1_22a</c:v>
                      </c:pt>
                    </c:strCache>
                  </c:strRef>
                </c:cat>
                <c:val>
                  <c:numRef>
                    <c:extLst>
                      <c:ext uri="{02D57815-91ED-43cb-92C2-25804820EDAC}">
                        <c15:formulaRef>
                          <c15:sqref>[Kopijapodatki_analiza_4.1_4.2_23.11.2022.xlsx]preglednice!$D$3:$D$22</c15:sqref>
                        </c15:formulaRef>
                      </c:ext>
                    </c:extLst>
                    <c:numCache>
                      <c:formatCode>#,##0.00</c:formatCode>
                      <c:ptCount val="19"/>
                      <c:pt idx="0">
                        <c:v>79.729729729729726</c:v>
                      </c:pt>
                      <c:pt idx="1">
                        <c:v>92</c:v>
                      </c:pt>
                      <c:pt idx="2">
                        <c:v>100</c:v>
                      </c:pt>
                      <c:pt idx="3">
                        <c:v>60</c:v>
                      </c:pt>
                      <c:pt idx="4">
                        <c:v>100</c:v>
                      </c:pt>
                      <c:pt idx="5">
                        <c:v>97.61904761904762</c:v>
                      </c:pt>
                      <c:pt idx="6">
                        <c:v>89.743589743589737</c:v>
                      </c:pt>
                      <c:pt idx="7">
                        <c:v>38.46153846153846</c:v>
                      </c:pt>
                      <c:pt idx="8">
                        <c:v>84.615384615384613</c:v>
                      </c:pt>
                      <c:pt idx="9">
                        <c:v>92.857142857142861</c:v>
                      </c:pt>
                      <c:pt idx="10">
                        <c:v>100</c:v>
                      </c:pt>
                      <c:pt idx="11">
                        <c:v>90.476190476190482</c:v>
                      </c:pt>
                      <c:pt idx="12">
                        <c:v>94.736842105263165</c:v>
                      </c:pt>
                      <c:pt idx="13">
                        <c:v>30</c:v>
                      </c:pt>
                      <c:pt idx="14">
                        <c:v>100</c:v>
                      </c:pt>
                      <c:pt idx="15">
                        <c:v>89.189189189189193</c:v>
                      </c:pt>
                      <c:pt idx="16">
                        <c:v>100</c:v>
                      </c:pt>
                      <c:pt idx="17">
                        <c:v>97.89473684210526</c:v>
                      </c:pt>
                      <c:pt idx="18">
                        <c:v>100</c:v>
                      </c:pt>
                    </c:numCache>
                  </c:numRef>
                </c:val>
                <c:extLst>
                  <c:ext xmlns:c16="http://schemas.microsoft.com/office/drawing/2014/chart" uri="{C3380CC4-5D6E-409C-BE32-E72D297353CC}">
                    <c16:uniqueId val="{00000005-9AF5-477B-BA54-28B800916B92}"/>
                  </c:ext>
                </c:extLst>
              </c15:ser>
            </c15:filteredBarSeries>
          </c:ext>
        </c:extLst>
      </c:barChart>
      <c:lineChart>
        <c:grouping val="stacked"/>
        <c:varyColors val="0"/>
        <c:dLbls>
          <c:showLegendKey val="0"/>
          <c:showVal val="0"/>
          <c:showCatName val="0"/>
          <c:showSerName val="0"/>
          <c:showPercent val="0"/>
          <c:showBubbleSize val="0"/>
        </c:dLbls>
        <c:marker val="1"/>
        <c:smooth val="0"/>
        <c:axId val="223102768"/>
        <c:axId val="223105512"/>
        <c:extLst>
          <c:ext xmlns:c15="http://schemas.microsoft.com/office/drawing/2012/chart" uri="{02D57815-91ED-43cb-92C2-25804820EDAC}">
            <c15:filteredLineSeries>
              <c15:ser>
                <c:idx val="6"/>
                <c:order val="6"/>
                <c:tx>
                  <c:strRef>
                    <c:extLst>
                      <c:ext uri="{02D57815-91ED-43cb-92C2-25804820EDAC}">
                        <c15:formulaRef>
                          <c15:sqref>[Kopijapodatki_analiza_4.1_4.2_23.11.2022.xlsx]preglednice!$H$2</c15:sqref>
                        </c15:formulaRef>
                      </c:ext>
                    </c:extLst>
                    <c:strCache>
                      <c:ptCount val="1"/>
                      <c:pt idx="0">
                        <c:v>ZAPROŠENA_VREDNOST - VSE</c:v>
                      </c:pt>
                    </c:strCache>
                  </c:strRef>
                </c:tx>
                <c:spPr>
                  <a:ln w="28575" cap="rnd">
                    <a:solidFill>
                      <a:schemeClr val="accent1">
                        <a:lumMod val="60000"/>
                      </a:schemeClr>
                    </a:solidFill>
                    <a:round/>
                  </a:ln>
                  <a:effectLst/>
                </c:spPr>
                <c:marker>
                  <c:symbol val="none"/>
                </c:marker>
                <c:cat>
                  <c:strRef>
                    <c:extLst>
                      <c:ext uri="{02D57815-91ED-43cb-92C2-25804820EDAC}">
                        <c15:formulaRef>
                          <c15:sqref>[Kopijapodatki_analiza_4.1_4.2_23.11.2022.xlsx]preglednice!$A$3:$A$22</c15:sqref>
                        </c15:formulaRef>
                      </c:ext>
                    </c:extLst>
                    <c:strCache>
                      <c:ptCount val="19"/>
                      <c:pt idx="0">
                        <c:v>M04.1_01a</c:v>
                      </c:pt>
                      <c:pt idx="1">
                        <c:v>M04.1_02a</c:v>
                      </c:pt>
                      <c:pt idx="2">
                        <c:v>M04.1_04a</c:v>
                      </c:pt>
                      <c:pt idx="3">
                        <c:v>M04.1_05a</c:v>
                      </c:pt>
                      <c:pt idx="4">
                        <c:v>M04.1_06a</c:v>
                      </c:pt>
                      <c:pt idx="5">
                        <c:v>M04.1_07a</c:v>
                      </c:pt>
                      <c:pt idx="6">
                        <c:v>M04.1_08a</c:v>
                      </c:pt>
                      <c:pt idx="7">
                        <c:v>M04.1_09a</c:v>
                      </c:pt>
                      <c:pt idx="8">
                        <c:v>M04.1_10a</c:v>
                      </c:pt>
                      <c:pt idx="9">
                        <c:v>M04.1_11a</c:v>
                      </c:pt>
                      <c:pt idx="10">
                        <c:v>M04.1_14a</c:v>
                      </c:pt>
                      <c:pt idx="11">
                        <c:v>M04.1_15a</c:v>
                      </c:pt>
                      <c:pt idx="12">
                        <c:v>M04.1_16a</c:v>
                      </c:pt>
                      <c:pt idx="13">
                        <c:v>M04.1_17a</c:v>
                      </c:pt>
                      <c:pt idx="14">
                        <c:v>M04.1_18a</c:v>
                      </c:pt>
                      <c:pt idx="15">
                        <c:v>M04.1_19a</c:v>
                      </c:pt>
                      <c:pt idx="16">
                        <c:v>M04.1_20a</c:v>
                      </c:pt>
                      <c:pt idx="17">
                        <c:v>M04.1_21a</c:v>
                      </c:pt>
                      <c:pt idx="18">
                        <c:v>M04.1_22a</c:v>
                      </c:pt>
                    </c:strCache>
                  </c:strRef>
                </c:cat>
                <c:val>
                  <c:numRef>
                    <c:extLst>
                      <c:ext uri="{02D57815-91ED-43cb-92C2-25804820EDAC}">
                        <c15:formulaRef>
                          <c15:sqref>[Kopijapodatki_analiza_4.1_4.2_23.11.2022.xlsx]preglednice!$H$3:$H$22</c15:sqref>
                        </c15:formulaRef>
                      </c:ext>
                    </c:extLst>
                    <c:numCache>
                      <c:formatCode>#,##0.00</c:formatCode>
                      <c:ptCount val="19"/>
                      <c:pt idx="0">
                        <c:v>380626.49000000005</c:v>
                      </c:pt>
                      <c:pt idx="1">
                        <c:v>152815.08999999997</c:v>
                      </c:pt>
                      <c:pt idx="2">
                        <c:v>23569.39</c:v>
                      </c:pt>
                      <c:pt idx="3">
                        <c:v>30647.32</c:v>
                      </c:pt>
                      <c:pt idx="4">
                        <c:v>1043491.2199999999</c:v>
                      </c:pt>
                      <c:pt idx="5">
                        <c:v>482033.15</c:v>
                      </c:pt>
                      <c:pt idx="6">
                        <c:v>602662.6100000001</c:v>
                      </c:pt>
                      <c:pt idx="7">
                        <c:v>181599.85</c:v>
                      </c:pt>
                      <c:pt idx="8">
                        <c:v>223190.09</c:v>
                      </c:pt>
                      <c:pt idx="9">
                        <c:v>212012.18000000002</c:v>
                      </c:pt>
                      <c:pt idx="10">
                        <c:v>17490.189999999999</c:v>
                      </c:pt>
                      <c:pt idx="11">
                        <c:v>339034.04000000004</c:v>
                      </c:pt>
                      <c:pt idx="12">
                        <c:v>213289.22999999995</c:v>
                      </c:pt>
                      <c:pt idx="13">
                        <c:v>1591849.35</c:v>
                      </c:pt>
                      <c:pt idx="14">
                        <c:v>30572.93</c:v>
                      </c:pt>
                      <c:pt idx="15">
                        <c:v>753453.13</c:v>
                      </c:pt>
                      <c:pt idx="16">
                        <c:v>6644138.6499999985</c:v>
                      </c:pt>
                      <c:pt idx="17">
                        <c:v>1684428.92</c:v>
                      </c:pt>
                      <c:pt idx="18">
                        <c:v>149013.66</c:v>
                      </c:pt>
                    </c:numCache>
                  </c:numRef>
                </c:val>
                <c:smooth val="0"/>
                <c:extLst>
                  <c:ext xmlns:c16="http://schemas.microsoft.com/office/drawing/2014/chart" uri="{C3380CC4-5D6E-409C-BE32-E72D297353CC}">
                    <c16:uniqueId val="{00000006-9AF5-477B-BA54-28B800916B92}"/>
                  </c:ext>
                </c:extLst>
              </c15:ser>
            </c15:filteredLineSeries>
            <c15:filteredLineSeries>
              <c15:ser>
                <c:idx val="7"/>
                <c:order val="7"/>
                <c:tx>
                  <c:strRef>
                    <c:extLst xmlns:c15="http://schemas.microsoft.com/office/drawing/2012/chart">
                      <c:ext xmlns:c15="http://schemas.microsoft.com/office/drawing/2012/chart" uri="{02D57815-91ED-43cb-92C2-25804820EDAC}">
                        <c15:formulaRef>
                          <c15:sqref>[Kopijapodatki_analiza_4.1_4.2_23.11.2022.xlsx]preglednice!$I$2</c15:sqref>
                        </c15:formulaRef>
                      </c:ext>
                    </c:extLst>
                    <c:strCache>
                      <c:ptCount val="1"/>
                      <c:pt idx="0">
                        <c:v>ZAPROŠENA_VREDNOST - OMD</c:v>
                      </c:pt>
                    </c:strCache>
                  </c:strRef>
                </c:tx>
                <c:spPr>
                  <a:ln w="28575" cap="rnd">
                    <a:solidFill>
                      <a:schemeClr val="accent2">
                        <a:lumMod val="60000"/>
                      </a:schemeClr>
                    </a:solidFill>
                    <a:round/>
                  </a:ln>
                  <a:effectLst/>
                </c:spPr>
                <c:marker>
                  <c:symbol val="none"/>
                </c:marker>
                <c:cat>
                  <c:strRef>
                    <c:extLst xmlns:c15="http://schemas.microsoft.com/office/drawing/2012/chart">
                      <c:ext xmlns:c15="http://schemas.microsoft.com/office/drawing/2012/chart" uri="{02D57815-91ED-43cb-92C2-25804820EDAC}">
                        <c15:formulaRef>
                          <c15:sqref>[Kopijapodatki_analiza_4.1_4.2_23.11.2022.xlsx]preglednice!$A$3:$A$22</c15:sqref>
                        </c15:formulaRef>
                      </c:ext>
                    </c:extLst>
                    <c:strCache>
                      <c:ptCount val="19"/>
                      <c:pt idx="0">
                        <c:v>M04.1_01a</c:v>
                      </c:pt>
                      <c:pt idx="1">
                        <c:v>M04.1_02a</c:v>
                      </c:pt>
                      <c:pt idx="2">
                        <c:v>M04.1_04a</c:v>
                      </c:pt>
                      <c:pt idx="3">
                        <c:v>M04.1_05a</c:v>
                      </c:pt>
                      <c:pt idx="4">
                        <c:v>M04.1_06a</c:v>
                      </c:pt>
                      <c:pt idx="5">
                        <c:v>M04.1_07a</c:v>
                      </c:pt>
                      <c:pt idx="6">
                        <c:v>M04.1_08a</c:v>
                      </c:pt>
                      <c:pt idx="7">
                        <c:v>M04.1_09a</c:v>
                      </c:pt>
                      <c:pt idx="8">
                        <c:v>M04.1_10a</c:v>
                      </c:pt>
                      <c:pt idx="9">
                        <c:v>M04.1_11a</c:v>
                      </c:pt>
                      <c:pt idx="10">
                        <c:v>M04.1_14a</c:v>
                      </c:pt>
                      <c:pt idx="11">
                        <c:v>M04.1_15a</c:v>
                      </c:pt>
                      <c:pt idx="12">
                        <c:v>M04.1_16a</c:v>
                      </c:pt>
                      <c:pt idx="13">
                        <c:v>M04.1_17a</c:v>
                      </c:pt>
                      <c:pt idx="14">
                        <c:v>M04.1_18a</c:v>
                      </c:pt>
                      <c:pt idx="15">
                        <c:v>M04.1_19a</c:v>
                      </c:pt>
                      <c:pt idx="16">
                        <c:v>M04.1_20a</c:v>
                      </c:pt>
                      <c:pt idx="17">
                        <c:v>M04.1_21a</c:v>
                      </c:pt>
                      <c:pt idx="18">
                        <c:v>M04.1_22a</c:v>
                      </c:pt>
                    </c:strCache>
                  </c:strRef>
                </c:cat>
                <c:val>
                  <c:numRef>
                    <c:extLst xmlns:c15="http://schemas.microsoft.com/office/drawing/2012/chart">
                      <c:ext xmlns:c15="http://schemas.microsoft.com/office/drawing/2012/chart" uri="{02D57815-91ED-43cb-92C2-25804820EDAC}">
                        <c15:formulaRef>
                          <c15:sqref>[Kopijapodatki_analiza_4.1_4.2_23.11.2022.xlsx]preglednice!$I$3:$I$22</c15:sqref>
                        </c15:formulaRef>
                      </c:ext>
                    </c:extLst>
                    <c:numCache>
                      <c:formatCode>#,##0.00</c:formatCode>
                      <c:ptCount val="19"/>
                      <c:pt idx="0">
                        <c:v>307677.24000000005</c:v>
                      </c:pt>
                      <c:pt idx="1">
                        <c:v>140027.07999999999</c:v>
                      </c:pt>
                      <c:pt idx="2">
                        <c:v>23569.39</c:v>
                      </c:pt>
                      <c:pt idx="3">
                        <c:v>19048.22</c:v>
                      </c:pt>
                      <c:pt idx="4">
                        <c:v>1043491.2199999999</c:v>
                      </c:pt>
                      <c:pt idx="5">
                        <c:v>469675.32000000007</c:v>
                      </c:pt>
                      <c:pt idx="6">
                        <c:v>540170.3600000001</c:v>
                      </c:pt>
                      <c:pt idx="7">
                        <c:v>71837.2</c:v>
                      </c:pt>
                      <c:pt idx="8">
                        <c:v>198321.84999999998</c:v>
                      </c:pt>
                      <c:pt idx="9">
                        <c:v>196703.14</c:v>
                      </c:pt>
                      <c:pt idx="10">
                        <c:v>17490.189999999999</c:v>
                      </c:pt>
                      <c:pt idx="11">
                        <c:v>296290.40000000002</c:v>
                      </c:pt>
                      <c:pt idx="12">
                        <c:v>210052.42999999996</c:v>
                      </c:pt>
                      <c:pt idx="13">
                        <c:v>126425.06000000001</c:v>
                      </c:pt>
                      <c:pt idx="14">
                        <c:v>30572.93</c:v>
                      </c:pt>
                      <c:pt idx="15">
                        <c:v>686533.74000000011</c:v>
                      </c:pt>
                      <c:pt idx="16">
                        <c:v>6644138.6499999985</c:v>
                      </c:pt>
                      <c:pt idx="17">
                        <c:v>1654114.34</c:v>
                      </c:pt>
                      <c:pt idx="18">
                        <c:v>149013.66</c:v>
                      </c:pt>
                    </c:numCache>
                  </c:numRef>
                </c:val>
                <c:smooth val="0"/>
                <c:extLst xmlns:c15="http://schemas.microsoft.com/office/drawing/2012/chart">
                  <c:ext xmlns:c16="http://schemas.microsoft.com/office/drawing/2014/chart" uri="{C3380CC4-5D6E-409C-BE32-E72D297353CC}">
                    <c16:uniqueId val="{00000007-9AF5-477B-BA54-28B800916B92}"/>
                  </c:ext>
                </c:extLst>
              </c15:ser>
            </c15:filteredLineSeries>
            <c15:filteredLineSeries>
              <c15:ser>
                <c:idx val="8"/>
                <c:order val="8"/>
                <c:tx>
                  <c:strRef>
                    <c:extLst xmlns:c15="http://schemas.microsoft.com/office/drawing/2012/chart">
                      <c:ext xmlns:c15="http://schemas.microsoft.com/office/drawing/2012/chart" uri="{02D57815-91ED-43cb-92C2-25804820EDAC}">
                        <c15:formulaRef>
                          <c15:sqref>[Kopijapodatki_analiza_4.1_4.2_23.11.2022.xlsx]preglednice!$J$2</c15:sqref>
                        </c15:formulaRef>
                      </c:ext>
                    </c:extLst>
                    <c:strCache>
                      <c:ptCount val="1"/>
                      <c:pt idx="0">
                        <c:v>ODOBRENA_SREDSTVA- VSE</c:v>
                      </c:pt>
                    </c:strCache>
                  </c:strRef>
                </c:tx>
                <c:spPr>
                  <a:ln w="28575" cap="rnd">
                    <a:solidFill>
                      <a:schemeClr val="accent3">
                        <a:lumMod val="60000"/>
                      </a:schemeClr>
                    </a:solidFill>
                    <a:round/>
                  </a:ln>
                  <a:effectLst/>
                </c:spPr>
                <c:marker>
                  <c:symbol val="none"/>
                </c:marker>
                <c:cat>
                  <c:strRef>
                    <c:extLst xmlns:c15="http://schemas.microsoft.com/office/drawing/2012/chart">
                      <c:ext xmlns:c15="http://schemas.microsoft.com/office/drawing/2012/chart" uri="{02D57815-91ED-43cb-92C2-25804820EDAC}">
                        <c15:formulaRef>
                          <c15:sqref>[Kopijapodatki_analiza_4.1_4.2_23.11.2022.xlsx]preglednice!$A$3:$A$22</c15:sqref>
                        </c15:formulaRef>
                      </c:ext>
                    </c:extLst>
                    <c:strCache>
                      <c:ptCount val="19"/>
                      <c:pt idx="0">
                        <c:v>M04.1_01a</c:v>
                      </c:pt>
                      <c:pt idx="1">
                        <c:v>M04.1_02a</c:v>
                      </c:pt>
                      <c:pt idx="2">
                        <c:v>M04.1_04a</c:v>
                      </c:pt>
                      <c:pt idx="3">
                        <c:v>M04.1_05a</c:v>
                      </c:pt>
                      <c:pt idx="4">
                        <c:v>M04.1_06a</c:v>
                      </c:pt>
                      <c:pt idx="5">
                        <c:v>M04.1_07a</c:v>
                      </c:pt>
                      <c:pt idx="6">
                        <c:v>M04.1_08a</c:v>
                      </c:pt>
                      <c:pt idx="7">
                        <c:v>M04.1_09a</c:v>
                      </c:pt>
                      <c:pt idx="8">
                        <c:v>M04.1_10a</c:v>
                      </c:pt>
                      <c:pt idx="9">
                        <c:v>M04.1_11a</c:v>
                      </c:pt>
                      <c:pt idx="10">
                        <c:v>M04.1_14a</c:v>
                      </c:pt>
                      <c:pt idx="11">
                        <c:v>M04.1_15a</c:v>
                      </c:pt>
                      <c:pt idx="12">
                        <c:v>M04.1_16a</c:v>
                      </c:pt>
                      <c:pt idx="13">
                        <c:v>M04.1_17a</c:v>
                      </c:pt>
                      <c:pt idx="14">
                        <c:v>M04.1_18a</c:v>
                      </c:pt>
                      <c:pt idx="15">
                        <c:v>M04.1_19a</c:v>
                      </c:pt>
                      <c:pt idx="16">
                        <c:v>M04.1_20a</c:v>
                      </c:pt>
                      <c:pt idx="17">
                        <c:v>M04.1_21a</c:v>
                      </c:pt>
                      <c:pt idx="18">
                        <c:v>M04.1_22a</c:v>
                      </c:pt>
                    </c:strCache>
                  </c:strRef>
                </c:cat>
                <c:val>
                  <c:numRef>
                    <c:extLst xmlns:c15="http://schemas.microsoft.com/office/drawing/2012/chart">
                      <c:ext xmlns:c15="http://schemas.microsoft.com/office/drawing/2012/chart" uri="{02D57815-91ED-43cb-92C2-25804820EDAC}">
                        <c15:formulaRef>
                          <c15:sqref>[Kopijapodatki_analiza_4.1_4.2_23.11.2022.xlsx]preglednice!$J$3:$J$22</c15:sqref>
                        </c15:formulaRef>
                      </c:ext>
                    </c:extLst>
                    <c:numCache>
                      <c:formatCode>#,##0.00</c:formatCode>
                      <c:ptCount val="19"/>
                      <c:pt idx="0">
                        <c:v>277437.96000000002</c:v>
                      </c:pt>
                      <c:pt idx="1">
                        <c:v>101115.97999999998</c:v>
                      </c:pt>
                      <c:pt idx="2">
                        <c:v>18180.14</c:v>
                      </c:pt>
                      <c:pt idx="3">
                        <c:v>30647.32</c:v>
                      </c:pt>
                      <c:pt idx="4">
                        <c:v>543827.94999999995</c:v>
                      </c:pt>
                      <c:pt idx="5">
                        <c:v>389194.36</c:v>
                      </c:pt>
                      <c:pt idx="6">
                        <c:v>307679.32</c:v>
                      </c:pt>
                      <c:pt idx="7">
                        <c:v>171860.68000000002</c:v>
                      </c:pt>
                      <c:pt idx="8">
                        <c:v>162068.22999999998</c:v>
                      </c:pt>
                      <c:pt idx="9">
                        <c:v>129915.79000000001</c:v>
                      </c:pt>
                      <c:pt idx="10">
                        <c:v>17490.189999999999</c:v>
                      </c:pt>
                      <c:pt idx="11">
                        <c:v>266428.15000000002</c:v>
                      </c:pt>
                      <c:pt idx="12">
                        <c:v>199196.25999999998</c:v>
                      </c:pt>
                      <c:pt idx="13">
                        <c:v>1046237.8700000001</c:v>
                      </c:pt>
                      <c:pt idx="14">
                        <c:v>29262.010000000002</c:v>
                      </c:pt>
                      <c:pt idx="15">
                        <c:v>705528.15</c:v>
                      </c:pt>
                      <c:pt idx="16">
                        <c:v>2264807.5099999998</c:v>
                      </c:pt>
                      <c:pt idx="17">
                        <c:v>1160390.52</c:v>
                      </c:pt>
                      <c:pt idx="18">
                        <c:v>72382.42</c:v>
                      </c:pt>
                    </c:numCache>
                  </c:numRef>
                </c:val>
                <c:smooth val="0"/>
                <c:extLst xmlns:c15="http://schemas.microsoft.com/office/drawing/2012/chart">
                  <c:ext xmlns:c16="http://schemas.microsoft.com/office/drawing/2014/chart" uri="{C3380CC4-5D6E-409C-BE32-E72D297353CC}">
                    <c16:uniqueId val="{00000008-9AF5-477B-BA54-28B800916B92}"/>
                  </c:ext>
                </c:extLst>
              </c15:ser>
            </c15:filteredLineSeries>
            <c15:filteredLineSeries>
              <c15:ser>
                <c:idx val="9"/>
                <c:order val="9"/>
                <c:tx>
                  <c:strRef>
                    <c:extLst xmlns:c15="http://schemas.microsoft.com/office/drawing/2012/chart">
                      <c:ext xmlns:c15="http://schemas.microsoft.com/office/drawing/2012/chart" uri="{02D57815-91ED-43cb-92C2-25804820EDAC}">
                        <c15:formulaRef>
                          <c15:sqref>[Kopijapodatki_analiza_4.1_4.2_23.11.2022.xlsx]preglednice!$K$2</c15:sqref>
                        </c15:formulaRef>
                      </c:ext>
                    </c:extLst>
                    <c:strCache>
                      <c:ptCount val="1"/>
                      <c:pt idx="0">
                        <c:v>ODOBRENA_SREDSTVA- OMD</c:v>
                      </c:pt>
                    </c:strCache>
                  </c:strRef>
                </c:tx>
                <c:spPr>
                  <a:ln w="28575" cap="rnd">
                    <a:solidFill>
                      <a:schemeClr val="accent4">
                        <a:lumMod val="60000"/>
                      </a:schemeClr>
                    </a:solidFill>
                    <a:round/>
                  </a:ln>
                  <a:effectLst/>
                </c:spPr>
                <c:marker>
                  <c:symbol val="none"/>
                </c:marker>
                <c:cat>
                  <c:strRef>
                    <c:extLst xmlns:c15="http://schemas.microsoft.com/office/drawing/2012/chart">
                      <c:ext xmlns:c15="http://schemas.microsoft.com/office/drawing/2012/chart" uri="{02D57815-91ED-43cb-92C2-25804820EDAC}">
                        <c15:formulaRef>
                          <c15:sqref>[Kopijapodatki_analiza_4.1_4.2_23.11.2022.xlsx]preglednice!$A$3:$A$22</c15:sqref>
                        </c15:formulaRef>
                      </c:ext>
                    </c:extLst>
                    <c:strCache>
                      <c:ptCount val="19"/>
                      <c:pt idx="0">
                        <c:v>M04.1_01a</c:v>
                      </c:pt>
                      <c:pt idx="1">
                        <c:v>M04.1_02a</c:v>
                      </c:pt>
                      <c:pt idx="2">
                        <c:v>M04.1_04a</c:v>
                      </c:pt>
                      <c:pt idx="3">
                        <c:v>M04.1_05a</c:v>
                      </c:pt>
                      <c:pt idx="4">
                        <c:v>M04.1_06a</c:v>
                      </c:pt>
                      <c:pt idx="5">
                        <c:v>M04.1_07a</c:v>
                      </c:pt>
                      <c:pt idx="6">
                        <c:v>M04.1_08a</c:v>
                      </c:pt>
                      <c:pt idx="7">
                        <c:v>M04.1_09a</c:v>
                      </c:pt>
                      <c:pt idx="8">
                        <c:v>M04.1_10a</c:v>
                      </c:pt>
                      <c:pt idx="9">
                        <c:v>M04.1_11a</c:v>
                      </c:pt>
                      <c:pt idx="10">
                        <c:v>M04.1_14a</c:v>
                      </c:pt>
                      <c:pt idx="11">
                        <c:v>M04.1_15a</c:v>
                      </c:pt>
                      <c:pt idx="12">
                        <c:v>M04.1_16a</c:v>
                      </c:pt>
                      <c:pt idx="13">
                        <c:v>M04.1_17a</c:v>
                      </c:pt>
                      <c:pt idx="14">
                        <c:v>M04.1_18a</c:v>
                      </c:pt>
                      <c:pt idx="15">
                        <c:v>M04.1_19a</c:v>
                      </c:pt>
                      <c:pt idx="16">
                        <c:v>M04.1_20a</c:v>
                      </c:pt>
                      <c:pt idx="17">
                        <c:v>M04.1_21a</c:v>
                      </c:pt>
                      <c:pt idx="18">
                        <c:v>M04.1_22a</c:v>
                      </c:pt>
                    </c:strCache>
                  </c:strRef>
                </c:cat>
                <c:val>
                  <c:numRef>
                    <c:extLst xmlns:c15="http://schemas.microsoft.com/office/drawing/2012/chart">
                      <c:ext xmlns:c15="http://schemas.microsoft.com/office/drawing/2012/chart" uri="{02D57815-91ED-43cb-92C2-25804820EDAC}">
                        <c15:formulaRef>
                          <c15:sqref>[Kopijapodatki_analiza_4.1_4.2_23.11.2022.xlsx]preglednice!$K$3:$K$22</c15:sqref>
                        </c15:formulaRef>
                      </c:ext>
                    </c:extLst>
                    <c:numCache>
                      <c:formatCode>_(* #,##0.00_);_(* \(#,##0.00\);_(* "-"??_);_(@_)</c:formatCode>
                      <c:ptCount val="19"/>
                      <c:pt idx="0">
                        <c:v>216891.65000000002</c:v>
                      </c:pt>
                      <c:pt idx="1">
                        <c:v>88327.97</c:v>
                      </c:pt>
                      <c:pt idx="2">
                        <c:v>18180.14</c:v>
                      </c:pt>
                      <c:pt idx="3">
                        <c:v>19048.22</c:v>
                      </c:pt>
                      <c:pt idx="4">
                        <c:v>543827.94999999984</c:v>
                      </c:pt>
                      <c:pt idx="5">
                        <c:v>376836.52999999991</c:v>
                      </c:pt>
                      <c:pt idx="6">
                        <c:v>268735.63</c:v>
                      </c:pt>
                      <c:pt idx="7">
                        <c:v>68663.37</c:v>
                      </c:pt>
                      <c:pt idx="8">
                        <c:v>162068.22999999998</c:v>
                      </c:pt>
                      <c:pt idx="9">
                        <c:v>114796.00000000001</c:v>
                      </c:pt>
                      <c:pt idx="10">
                        <c:v>17490.189999999999</c:v>
                      </c:pt>
                      <c:pt idx="11">
                        <c:v>249043.75</c:v>
                      </c:pt>
                      <c:pt idx="12">
                        <c:v>199196.25999999998</c:v>
                      </c:pt>
                      <c:pt idx="13">
                        <c:v>35579.550000000003</c:v>
                      </c:pt>
                      <c:pt idx="14">
                        <c:v>29262.010000000002</c:v>
                      </c:pt>
                      <c:pt idx="15">
                        <c:v>639050.51000000013</c:v>
                      </c:pt>
                      <c:pt idx="16">
                        <c:v>2264807.5099999998</c:v>
                      </c:pt>
                      <c:pt idx="17">
                        <c:v>1135589.8800000001</c:v>
                      </c:pt>
                      <c:pt idx="18">
                        <c:v>72382.42</c:v>
                      </c:pt>
                    </c:numCache>
                  </c:numRef>
                </c:val>
                <c:smooth val="0"/>
                <c:extLst xmlns:c15="http://schemas.microsoft.com/office/drawing/2012/chart">
                  <c:ext xmlns:c16="http://schemas.microsoft.com/office/drawing/2014/chart" uri="{C3380CC4-5D6E-409C-BE32-E72D297353CC}">
                    <c16:uniqueId val="{00000009-9AF5-477B-BA54-28B800916B92}"/>
                  </c:ext>
                </c:extLst>
              </c15:ser>
            </c15:filteredLineSeries>
            <c15:filteredLineSeries>
              <c15:ser>
                <c:idx val="10"/>
                <c:order val="10"/>
                <c:tx>
                  <c:strRef>
                    <c:extLst xmlns:c15="http://schemas.microsoft.com/office/drawing/2012/chart">
                      <c:ext xmlns:c15="http://schemas.microsoft.com/office/drawing/2012/chart" uri="{02D57815-91ED-43cb-92C2-25804820EDAC}">
                        <c15:formulaRef>
                          <c15:sqref>[Kopijapodatki_analiza_4.1_4.2_23.11.2022.xlsx]preglednice!$L$2</c15:sqref>
                        </c15:formulaRef>
                      </c:ext>
                    </c:extLst>
                    <c:strCache>
                      <c:ptCount val="1"/>
                      <c:pt idx="0">
                        <c:v>oddobrena izven OMD</c:v>
                      </c:pt>
                    </c:strCache>
                  </c:strRef>
                </c:tx>
                <c:spPr>
                  <a:ln w="28575" cap="rnd">
                    <a:solidFill>
                      <a:schemeClr val="accent5">
                        <a:lumMod val="60000"/>
                      </a:schemeClr>
                    </a:solidFill>
                    <a:round/>
                  </a:ln>
                  <a:effectLst/>
                </c:spPr>
                <c:marker>
                  <c:symbol val="none"/>
                </c:marker>
                <c:cat>
                  <c:strRef>
                    <c:extLst xmlns:c15="http://schemas.microsoft.com/office/drawing/2012/chart">
                      <c:ext xmlns:c15="http://schemas.microsoft.com/office/drawing/2012/chart" uri="{02D57815-91ED-43cb-92C2-25804820EDAC}">
                        <c15:formulaRef>
                          <c15:sqref>[Kopijapodatki_analiza_4.1_4.2_23.11.2022.xlsx]preglednice!$A$3:$A$22</c15:sqref>
                        </c15:formulaRef>
                      </c:ext>
                    </c:extLst>
                    <c:strCache>
                      <c:ptCount val="19"/>
                      <c:pt idx="0">
                        <c:v>M04.1_01a</c:v>
                      </c:pt>
                      <c:pt idx="1">
                        <c:v>M04.1_02a</c:v>
                      </c:pt>
                      <c:pt idx="2">
                        <c:v>M04.1_04a</c:v>
                      </c:pt>
                      <c:pt idx="3">
                        <c:v>M04.1_05a</c:v>
                      </c:pt>
                      <c:pt idx="4">
                        <c:v>M04.1_06a</c:v>
                      </c:pt>
                      <c:pt idx="5">
                        <c:v>M04.1_07a</c:v>
                      </c:pt>
                      <c:pt idx="6">
                        <c:v>M04.1_08a</c:v>
                      </c:pt>
                      <c:pt idx="7">
                        <c:v>M04.1_09a</c:v>
                      </c:pt>
                      <c:pt idx="8">
                        <c:v>M04.1_10a</c:v>
                      </c:pt>
                      <c:pt idx="9">
                        <c:v>M04.1_11a</c:v>
                      </c:pt>
                      <c:pt idx="10">
                        <c:v>M04.1_14a</c:v>
                      </c:pt>
                      <c:pt idx="11">
                        <c:v>M04.1_15a</c:v>
                      </c:pt>
                      <c:pt idx="12">
                        <c:v>M04.1_16a</c:v>
                      </c:pt>
                      <c:pt idx="13">
                        <c:v>M04.1_17a</c:v>
                      </c:pt>
                      <c:pt idx="14">
                        <c:v>M04.1_18a</c:v>
                      </c:pt>
                      <c:pt idx="15">
                        <c:v>M04.1_19a</c:v>
                      </c:pt>
                      <c:pt idx="16">
                        <c:v>M04.1_20a</c:v>
                      </c:pt>
                      <c:pt idx="17">
                        <c:v>M04.1_21a</c:v>
                      </c:pt>
                      <c:pt idx="18">
                        <c:v>M04.1_22a</c:v>
                      </c:pt>
                    </c:strCache>
                  </c:strRef>
                </c:cat>
                <c:val>
                  <c:numRef>
                    <c:extLst xmlns:c15="http://schemas.microsoft.com/office/drawing/2012/chart">
                      <c:ext xmlns:c15="http://schemas.microsoft.com/office/drawing/2012/chart" uri="{02D57815-91ED-43cb-92C2-25804820EDAC}">
                        <c15:formulaRef>
                          <c15:sqref>[Kopijapodatki_analiza_4.1_4.2_23.11.2022.xlsx]preglednice!$L$3:$L$22</c15:sqref>
                        </c15:formulaRef>
                      </c:ext>
                    </c:extLst>
                    <c:numCache>
                      <c:formatCode>#,##0.00</c:formatCode>
                      <c:ptCount val="19"/>
                      <c:pt idx="0">
                        <c:v>60546.31</c:v>
                      </c:pt>
                      <c:pt idx="1">
                        <c:v>12788.00999999998</c:v>
                      </c:pt>
                      <c:pt idx="2">
                        <c:v>0</c:v>
                      </c:pt>
                      <c:pt idx="3">
                        <c:v>11599.099999999999</c:v>
                      </c:pt>
                      <c:pt idx="4">
                        <c:v>0</c:v>
                      </c:pt>
                      <c:pt idx="5">
                        <c:v>12357.830000000075</c:v>
                      </c:pt>
                      <c:pt idx="6">
                        <c:v>38943.69</c:v>
                      </c:pt>
                      <c:pt idx="7">
                        <c:v>103197.31000000003</c:v>
                      </c:pt>
                      <c:pt idx="8">
                        <c:v>0</c:v>
                      </c:pt>
                      <c:pt idx="9">
                        <c:v>15119.789999999994</c:v>
                      </c:pt>
                      <c:pt idx="10">
                        <c:v>0</c:v>
                      </c:pt>
                      <c:pt idx="11">
                        <c:v>17384.400000000023</c:v>
                      </c:pt>
                      <c:pt idx="12">
                        <c:v>0</c:v>
                      </c:pt>
                      <c:pt idx="13">
                        <c:v>1010658.3200000001</c:v>
                      </c:pt>
                      <c:pt idx="14">
                        <c:v>0</c:v>
                      </c:pt>
                      <c:pt idx="15">
                        <c:v>66477.639999999898</c:v>
                      </c:pt>
                      <c:pt idx="16">
                        <c:v>0</c:v>
                      </c:pt>
                      <c:pt idx="17">
                        <c:v>24800.639999999898</c:v>
                      </c:pt>
                      <c:pt idx="18">
                        <c:v>0</c:v>
                      </c:pt>
                    </c:numCache>
                  </c:numRef>
                </c:val>
                <c:smooth val="0"/>
                <c:extLst xmlns:c15="http://schemas.microsoft.com/office/drawing/2012/chart">
                  <c:ext xmlns:c16="http://schemas.microsoft.com/office/drawing/2014/chart" uri="{C3380CC4-5D6E-409C-BE32-E72D297353CC}">
                    <c16:uniqueId val="{0000000A-9AF5-477B-BA54-28B800916B92}"/>
                  </c:ext>
                </c:extLst>
              </c15:ser>
            </c15:filteredLineSeries>
          </c:ext>
        </c:extLst>
      </c:lineChart>
      <c:lineChart>
        <c:grouping val="stacked"/>
        <c:varyColors val="0"/>
        <c:ser>
          <c:idx val="5"/>
          <c:order val="5"/>
          <c:tx>
            <c:strRef>
              <c:f>[Kopijapodatki_analiza_4.1_4.2_23.11.2022.xlsx]preglednice!$G$2</c:f>
              <c:strCache>
                <c:ptCount val="1"/>
                <c:pt idx="0">
                  <c:v>% odobrenih vlog na OMD</c:v>
                </c:pt>
              </c:strCache>
            </c:strRef>
          </c:tx>
          <c:spPr>
            <a:ln w="28575" cap="rnd">
              <a:solidFill>
                <a:schemeClr val="accent6"/>
              </a:solidFill>
              <a:round/>
            </a:ln>
            <a:effectLst/>
          </c:spPr>
          <c:marker>
            <c:symbol val="circle"/>
            <c:size val="5"/>
            <c:spPr>
              <a:solidFill>
                <a:schemeClr val="accent6"/>
              </a:solidFill>
              <a:ln w="9525">
                <a:solidFill>
                  <a:schemeClr val="accent6"/>
                </a:solidFill>
              </a:ln>
              <a:effectLst/>
            </c:spPr>
          </c:marker>
          <c:cat>
            <c:strRef>
              <c:f>[Kopijapodatki_analiza_4.1_4.2_23.11.2022.xlsx]preglednice!$A$3:$A$22</c:f>
              <c:strCache>
                <c:ptCount val="19"/>
                <c:pt idx="0">
                  <c:v>M04.1_01a</c:v>
                </c:pt>
                <c:pt idx="1">
                  <c:v>M04.1_02a</c:v>
                </c:pt>
                <c:pt idx="2">
                  <c:v>M04.1_04a</c:v>
                </c:pt>
                <c:pt idx="3">
                  <c:v>M04.1_05a</c:v>
                </c:pt>
                <c:pt idx="4">
                  <c:v>M04.1_06a</c:v>
                </c:pt>
                <c:pt idx="5">
                  <c:v>M04.1_07a</c:v>
                </c:pt>
                <c:pt idx="6">
                  <c:v>M04.1_08a</c:v>
                </c:pt>
                <c:pt idx="7">
                  <c:v>M04.1_09a</c:v>
                </c:pt>
                <c:pt idx="8">
                  <c:v>M04.1_10a</c:v>
                </c:pt>
                <c:pt idx="9">
                  <c:v>M04.1_11a</c:v>
                </c:pt>
                <c:pt idx="10">
                  <c:v>M04.1_14a</c:v>
                </c:pt>
                <c:pt idx="11">
                  <c:v>M04.1_15a</c:v>
                </c:pt>
                <c:pt idx="12">
                  <c:v>M04.1_16a</c:v>
                </c:pt>
                <c:pt idx="13">
                  <c:v>M04.1_17a</c:v>
                </c:pt>
                <c:pt idx="14">
                  <c:v>M04.1_18a</c:v>
                </c:pt>
                <c:pt idx="15">
                  <c:v>M04.1_19a</c:v>
                </c:pt>
                <c:pt idx="16">
                  <c:v>M04.1_20a</c:v>
                </c:pt>
                <c:pt idx="17">
                  <c:v>M04.1_21a</c:v>
                </c:pt>
                <c:pt idx="18">
                  <c:v>M04.1_22a</c:v>
                </c:pt>
              </c:strCache>
              <c:extLst/>
            </c:strRef>
          </c:cat>
          <c:val>
            <c:numRef>
              <c:f>[Kopijapodatki_analiza_4.1_4.2_23.11.2022.xlsx]preglednice!$G$3:$G$22</c:f>
              <c:numCache>
                <c:formatCode>#,##0.00</c:formatCode>
                <c:ptCount val="19"/>
                <c:pt idx="0">
                  <c:v>77.966101694915253</c:v>
                </c:pt>
                <c:pt idx="1">
                  <c:v>88.235294117647058</c:v>
                </c:pt>
                <c:pt idx="2">
                  <c:v>100</c:v>
                </c:pt>
                <c:pt idx="3">
                  <c:v>60</c:v>
                </c:pt>
                <c:pt idx="4">
                  <c:v>100</c:v>
                </c:pt>
                <c:pt idx="5">
                  <c:v>97.142857142857139</c:v>
                </c:pt>
                <c:pt idx="6">
                  <c:v>89.473684210526315</c:v>
                </c:pt>
                <c:pt idx="7">
                  <c:v>36.363636363636367</c:v>
                </c:pt>
                <c:pt idx="8">
                  <c:v>100</c:v>
                </c:pt>
                <c:pt idx="9">
                  <c:v>88.888888888888886</c:v>
                </c:pt>
                <c:pt idx="10">
                  <c:v>100</c:v>
                </c:pt>
                <c:pt idx="11">
                  <c:v>94.117647058823536</c:v>
                </c:pt>
                <c:pt idx="12">
                  <c:v>100</c:v>
                </c:pt>
                <c:pt idx="13">
                  <c:v>20</c:v>
                </c:pt>
                <c:pt idx="14">
                  <c:v>100</c:v>
                </c:pt>
                <c:pt idx="15">
                  <c:v>88.888888888888886</c:v>
                </c:pt>
                <c:pt idx="16">
                  <c:v>100</c:v>
                </c:pt>
                <c:pt idx="17">
                  <c:v>97.101449275362313</c:v>
                </c:pt>
                <c:pt idx="18">
                  <c:v>100</c:v>
                </c:pt>
              </c:numCache>
              <c:extLst/>
            </c:numRef>
          </c:val>
          <c:smooth val="0"/>
          <c:extLst>
            <c:ext xmlns:c16="http://schemas.microsoft.com/office/drawing/2014/chart" uri="{C3380CC4-5D6E-409C-BE32-E72D297353CC}">
              <c16:uniqueId val="{00000004-9AF5-477B-BA54-28B800916B92}"/>
            </c:ext>
          </c:extLst>
        </c:ser>
        <c:dLbls>
          <c:showLegendKey val="0"/>
          <c:showVal val="0"/>
          <c:showCatName val="0"/>
          <c:showSerName val="0"/>
          <c:showPercent val="0"/>
          <c:showBubbleSize val="0"/>
        </c:dLbls>
        <c:marker val="1"/>
        <c:smooth val="0"/>
        <c:axId val="223107080"/>
        <c:axId val="223105904"/>
      </c:lineChart>
      <c:catAx>
        <c:axId val="2231027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l-SI"/>
          </a:p>
        </c:txPr>
        <c:crossAx val="223105512"/>
        <c:crosses val="autoZero"/>
        <c:auto val="1"/>
        <c:lblAlgn val="ctr"/>
        <c:lblOffset val="100"/>
        <c:noMultiLvlLbl val="0"/>
      </c:catAx>
      <c:valAx>
        <c:axId val="22310551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l-SI"/>
          </a:p>
        </c:txPr>
        <c:crossAx val="223102768"/>
        <c:crosses val="autoZero"/>
        <c:crossBetween val="between"/>
      </c:valAx>
      <c:valAx>
        <c:axId val="223105904"/>
        <c:scaling>
          <c:orientation val="minMax"/>
        </c:scaling>
        <c:delete val="0"/>
        <c:axPos val="r"/>
        <c:numFmt formatCode="#,##0.0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l-SI"/>
          </a:p>
        </c:txPr>
        <c:crossAx val="223107080"/>
        <c:crosses val="max"/>
        <c:crossBetween val="between"/>
      </c:valAx>
      <c:catAx>
        <c:axId val="223107080"/>
        <c:scaling>
          <c:orientation val="minMax"/>
        </c:scaling>
        <c:delete val="1"/>
        <c:axPos val="b"/>
        <c:numFmt formatCode="General" sourceLinked="1"/>
        <c:majorTickMark val="out"/>
        <c:minorTickMark val="none"/>
        <c:tickLblPos val="nextTo"/>
        <c:crossAx val="223105904"/>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l-SI"/>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sl-SI"/>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l-SI"/>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sl-SI" dirty="0" err="1"/>
              <a:t>Podukrep</a:t>
            </a:r>
            <a:r>
              <a:rPr lang="sl-SI" baseline="0" dirty="0"/>
              <a:t> </a:t>
            </a:r>
            <a:r>
              <a:rPr lang="sl-SI" baseline="0" dirty="0" smtClean="0"/>
              <a:t>M04.1 </a:t>
            </a:r>
            <a:r>
              <a:rPr lang="sl-SI" baseline="0" dirty="0"/>
              <a:t>(1.-22. J</a:t>
            </a:r>
            <a:r>
              <a:rPr lang="sl-SI" baseline="0" dirty="0" smtClean="0"/>
              <a:t>R</a:t>
            </a:r>
            <a:r>
              <a:rPr lang="sl-SI" baseline="0" dirty="0"/>
              <a:t>)</a:t>
            </a:r>
            <a:endParaRPr lang="sl-SI"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sl-SI"/>
        </a:p>
      </c:txPr>
    </c:title>
    <c:autoTitleDeleted val="0"/>
    <c:plotArea>
      <c:layout/>
      <c:barChart>
        <c:barDir val="col"/>
        <c:grouping val="clustered"/>
        <c:varyColors val="0"/>
        <c:ser>
          <c:idx val="0"/>
          <c:order val="0"/>
          <c:tx>
            <c:strRef>
              <c:f>[Kopijapodatki_analiza_4.1_4.2_23.11.2022.xlsx]preglednice!$B$25</c:f>
              <c:strCache>
                <c:ptCount val="1"/>
                <c:pt idx="0">
                  <c:v>število oddanih vlog - VSE</c:v>
                </c:pt>
              </c:strCache>
            </c:strRef>
          </c:tx>
          <c:spPr>
            <a:solidFill>
              <a:schemeClr val="accent6">
                <a:lumMod val="75000"/>
              </a:schemeClr>
            </a:solidFill>
            <a:ln>
              <a:noFill/>
            </a:ln>
            <a:effectLst/>
          </c:spPr>
          <c:invertIfNegative val="0"/>
          <c:cat>
            <c:strRef>
              <c:f>[Kopijapodatki_analiza_4.1_4.2_23.11.2022.xlsx]preglednice!$A$26:$A$47</c:f>
              <c:strCache>
                <c:ptCount val="21"/>
                <c:pt idx="0">
                  <c:v>M04.1_01b</c:v>
                </c:pt>
                <c:pt idx="1">
                  <c:v>M04.1_02b</c:v>
                </c:pt>
                <c:pt idx="2">
                  <c:v>M04.1_04b</c:v>
                </c:pt>
                <c:pt idx="3">
                  <c:v>M04.1_05b</c:v>
                </c:pt>
                <c:pt idx="4">
                  <c:v>M04.1_06b</c:v>
                </c:pt>
                <c:pt idx="5">
                  <c:v>M04.1_07b</c:v>
                </c:pt>
                <c:pt idx="6">
                  <c:v>M04.1_08b</c:v>
                </c:pt>
                <c:pt idx="7">
                  <c:v>M04.1_09b</c:v>
                </c:pt>
                <c:pt idx="8">
                  <c:v>M04.1_10b</c:v>
                </c:pt>
                <c:pt idx="9">
                  <c:v>M04.1_11b</c:v>
                </c:pt>
                <c:pt idx="10">
                  <c:v>M04.1_12b</c:v>
                </c:pt>
                <c:pt idx="11">
                  <c:v>M04.1_13b</c:v>
                </c:pt>
                <c:pt idx="12">
                  <c:v>M04.1_14b</c:v>
                </c:pt>
                <c:pt idx="13">
                  <c:v>M04.1_15b</c:v>
                </c:pt>
                <c:pt idx="14">
                  <c:v>M04.1_16b</c:v>
                </c:pt>
                <c:pt idx="15">
                  <c:v>M04.1_17b</c:v>
                </c:pt>
                <c:pt idx="16">
                  <c:v>M04.1_18b</c:v>
                </c:pt>
                <c:pt idx="17">
                  <c:v>M04.1_19b</c:v>
                </c:pt>
                <c:pt idx="18">
                  <c:v>M04.1_20b</c:v>
                </c:pt>
                <c:pt idx="19">
                  <c:v>M04.1_21b</c:v>
                </c:pt>
                <c:pt idx="20">
                  <c:v>M04.1_22b</c:v>
                </c:pt>
              </c:strCache>
              <c:extLst/>
            </c:strRef>
          </c:cat>
          <c:val>
            <c:numRef>
              <c:f>[Kopijapodatki_analiza_4.1_4.2_23.11.2022.xlsx]preglednice!$B$26:$B$47</c:f>
              <c:numCache>
                <c:formatCode>#,##0.00</c:formatCode>
                <c:ptCount val="21"/>
                <c:pt idx="0">
                  <c:v>241</c:v>
                </c:pt>
                <c:pt idx="1">
                  <c:v>335</c:v>
                </c:pt>
                <c:pt idx="2">
                  <c:v>18</c:v>
                </c:pt>
                <c:pt idx="3">
                  <c:v>56</c:v>
                </c:pt>
                <c:pt idx="4">
                  <c:v>328</c:v>
                </c:pt>
                <c:pt idx="5">
                  <c:v>68</c:v>
                </c:pt>
                <c:pt idx="6">
                  <c:v>174</c:v>
                </c:pt>
                <c:pt idx="7">
                  <c:v>88</c:v>
                </c:pt>
                <c:pt idx="8">
                  <c:v>76</c:v>
                </c:pt>
                <c:pt idx="9">
                  <c:v>56</c:v>
                </c:pt>
                <c:pt idx="10">
                  <c:v>20</c:v>
                </c:pt>
                <c:pt idx="11">
                  <c:v>11</c:v>
                </c:pt>
                <c:pt idx="12">
                  <c:v>33</c:v>
                </c:pt>
                <c:pt idx="13">
                  <c:v>112</c:v>
                </c:pt>
                <c:pt idx="14">
                  <c:v>111</c:v>
                </c:pt>
                <c:pt idx="15">
                  <c:v>4</c:v>
                </c:pt>
                <c:pt idx="16">
                  <c:v>12</c:v>
                </c:pt>
                <c:pt idx="17">
                  <c:v>66</c:v>
                </c:pt>
                <c:pt idx="18">
                  <c:v>127</c:v>
                </c:pt>
                <c:pt idx="19">
                  <c:v>64</c:v>
                </c:pt>
                <c:pt idx="20">
                  <c:v>12</c:v>
                </c:pt>
              </c:numCache>
              <c:extLst/>
            </c:numRef>
          </c:val>
          <c:extLst>
            <c:ext xmlns:c16="http://schemas.microsoft.com/office/drawing/2014/chart" uri="{C3380CC4-5D6E-409C-BE32-E72D297353CC}">
              <c16:uniqueId val="{00000000-0282-41D3-930B-BE04E943BA58}"/>
            </c:ext>
          </c:extLst>
        </c:ser>
        <c:ser>
          <c:idx val="1"/>
          <c:order val="1"/>
          <c:tx>
            <c:strRef>
              <c:f>[Kopijapodatki_analiza_4.1_4.2_23.11.2022.xlsx]preglednice!$C$25</c:f>
              <c:strCache>
                <c:ptCount val="1"/>
                <c:pt idx="0">
                  <c:v>število oddanih vlog - OMD</c:v>
                </c:pt>
              </c:strCache>
            </c:strRef>
          </c:tx>
          <c:spPr>
            <a:solidFill>
              <a:srgbClr val="2C6E32"/>
            </a:solidFill>
            <a:ln>
              <a:noFill/>
            </a:ln>
            <a:effectLst/>
          </c:spPr>
          <c:invertIfNegative val="0"/>
          <c:cat>
            <c:strRef>
              <c:f>[Kopijapodatki_analiza_4.1_4.2_23.11.2022.xlsx]preglednice!$A$26:$A$47</c:f>
              <c:strCache>
                <c:ptCount val="21"/>
                <c:pt idx="0">
                  <c:v>M04.1_01b</c:v>
                </c:pt>
                <c:pt idx="1">
                  <c:v>M04.1_02b</c:v>
                </c:pt>
                <c:pt idx="2">
                  <c:v>M04.1_04b</c:v>
                </c:pt>
                <c:pt idx="3">
                  <c:v>M04.1_05b</c:v>
                </c:pt>
                <c:pt idx="4">
                  <c:v>M04.1_06b</c:v>
                </c:pt>
                <c:pt idx="5">
                  <c:v>M04.1_07b</c:v>
                </c:pt>
                <c:pt idx="6">
                  <c:v>M04.1_08b</c:v>
                </c:pt>
                <c:pt idx="7">
                  <c:v>M04.1_09b</c:v>
                </c:pt>
                <c:pt idx="8">
                  <c:v>M04.1_10b</c:v>
                </c:pt>
                <c:pt idx="9">
                  <c:v>M04.1_11b</c:v>
                </c:pt>
                <c:pt idx="10">
                  <c:v>M04.1_12b</c:v>
                </c:pt>
                <c:pt idx="11">
                  <c:v>M04.1_13b</c:v>
                </c:pt>
                <c:pt idx="12">
                  <c:v>M04.1_14b</c:v>
                </c:pt>
                <c:pt idx="13">
                  <c:v>M04.1_15b</c:v>
                </c:pt>
                <c:pt idx="14">
                  <c:v>M04.1_16b</c:v>
                </c:pt>
                <c:pt idx="15">
                  <c:v>M04.1_17b</c:v>
                </c:pt>
                <c:pt idx="16">
                  <c:v>M04.1_18b</c:v>
                </c:pt>
                <c:pt idx="17">
                  <c:v>M04.1_19b</c:v>
                </c:pt>
                <c:pt idx="18">
                  <c:v>M04.1_20b</c:v>
                </c:pt>
                <c:pt idx="19">
                  <c:v>M04.1_21b</c:v>
                </c:pt>
                <c:pt idx="20">
                  <c:v>M04.1_22b</c:v>
                </c:pt>
              </c:strCache>
              <c:extLst/>
            </c:strRef>
          </c:cat>
          <c:val>
            <c:numRef>
              <c:f>[Kopijapodatki_analiza_4.1_4.2_23.11.2022.xlsx]preglednice!$C$26:$C$47</c:f>
              <c:numCache>
                <c:formatCode>#,##0.00</c:formatCode>
                <c:ptCount val="21"/>
                <c:pt idx="0">
                  <c:v>124</c:v>
                </c:pt>
                <c:pt idx="1">
                  <c:v>205</c:v>
                </c:pt>
                <c:pt idx="2">
                  <c:v>13</c:v>
                </c:pt>
                <c:pt idx="3">
                  <c:v>13</c:v>
                </c:pt>
                <c:pt idx="4">
                  <c:v>326</c:v>
                </c:pt>
                <c:pt idx="5">
                  <c:v>59</c:v>
                </c:pt>
                <c:pt idx="6">
                  <c:v>104</c:v>
                </c:pt>
                <c:pt idx="7">
                  <c:v>50</c:v>
                </c:pt>
                <c:pt idx="8">
                  <c:v>51</c:v>
                </c:pt>
                <c:pt idx="9">
                  <c:v>37</c:v>
                </c:pt>
                <c:pt idx="11">
                  <c:v>11</c:v>
                </c:pt>
                <c:pt idx="12">
                  <c:v>15</c:v>
                </c:pt>
                <c:pt idx="13">
                  <c:v>72</c:v>
                </c:pt>
                <c:pt idx="14">
                  <c:v>87</c:v>
                </c:pt>
                <c:pt idx="15">
                  <c:v>2</c:v>
                </c:pt>
                <c:pt idx="16">
                  <c:v>8</c:v>
                </c:pt>
                <c:pt idx="17">
                  <c:v>46</c:v>
                </c:pt>
                <c:pt idx="18">
                  <c:v>127</c:v>
                </c:pt>
                <c:pt idx="19">
                  <c:v>55</c:v>
                </c:pt>
                <c:pt idx="20">
                  <c:v>12</c:v>
                </c:pt>
              </c:numCache>
              <c:extLst/>
            </c:numRef>
          </c:val>
          <c:extLst>
            <c:ext xmlns:c16="http://schemas.microsoft.com/office/drawing/2014/chart" uri="{C3380CC4-5D6E-409C-BE32-E72D297353CC}">
              <c16:uniqueId val="{00000001-0282-41D3-930B-BE04E943BA58}"/>
            </c:ext>
          </c:extLst>
        </c:ser>
        <c:ser>
          <c:idx val="3"/>
          <c:order val="3"/>
          <c:tx>
            <c:strRef>
              <c:f>[Kopijapodatki_analiza_4.1_4.2_23.11.2022.xlsx]preglednice!$E$25</c:f>
              <c:strCache>
                <c:ptCount val="1"/>
                <c:pt idx="0">
                  <c:v>število odobrenih vlog - VSE</c:v>
                </c:pt>
              </c:strCache>
            </c:strRef>
          </c:tx>
          <c:spPr>
            <a:solidFill>
              <a:srgbClr val="FFC000"/>
            </a:solidFill>
            <a:ln>
              <a:noFill/>
            </a:ln>
            <a:effectLst/>
          </c:spPr>
          <c:invertIfNegative val="0"/>
          <c:cat>
            <c:strRef>
              <c:f>[Kopijapodatki_analiza_4.1_4.2_23.11.2022.xlsx]preglednice!$A$26:$A$47</c:f>
              <c:strCache>
                <c:ptCount val="21"/>
                <c:pt idx="0">
                  <c:v>M04.1_01b</c:v>
                </c:pt>
                <c:pt idx="1">
                  <c:v>M04.1_02b</c:v>
                </c:pt>
                <c:pt idx="2">
                  <c:v>M04.1_04b</c:v>
                </c:pt>
                <c:pt idx="3">
                  <c:v>M04.1_05b</c:v>
                </c:pt>
                <c:pt idx="4">
                  <c:v>M04.1_06b</c:v>
                </c:pt>
                <c:pt idx="5">
                  <c:v>M04.1_07b</c:v>
                </c:pt>
                <c:pt idx="6">
                  <c:v>M04.1_08b</c:v>
                </c:pt>
                <c:pt idx="7">
                  <c:v>M04.1_09b</c:v>
                </c:pt>
                <c:pt idx="8">
                  <c:v>M04.1_10b</c:v>
                </c:pt>
                <c:pt idx="9">
                  <c:v>M04.1_11b</c:v>
                </c:pt>
                <c:pt idx="10">
                  <c:v>M04.1_12b</c:v>
                </c:pt>
                <c:pt idx="11">
                  <c:v>M04.1_13b</c:v>
                </c:pt>
                <c:pt idx="12">
                  <c:v>M04.1_14b</c:v>
                </c:pt>
                <c:pt idx="13">
                  <c:v>M04.1_15b</c:v>
                </c:pt>
                <c:pt idx="14">
                  <c:v>M04.1_16b</c:v>
                </c:pt>
                <c:pt idx="15">
                  <c:v>M04.1_17b</c:v>
                </c:pt>
                <c:pt idx="16">
                  <c:v>M04.1_18b</c:v>
                </c:pt>
                <c:pt idx="17">
                  <c:v>M04.1_19b</c:v>
                </c:pt>
                <c:pt idx="18">
                  <c:v>M04.1_20b</c:v>
                </c:pt>
                <c:pt idx="19">
                  <c:v>M04.1_21b</c:v>
                </c:pt>
                <c:pt idx="20">
                  <c:v>M04.1_22b</c:v>
                </c:pt>
              </c:strCache>
              <c:extLst/>
            </c:strRef>
          </c:cat>
          <c:val>
            <c:numRef>
              <c:f>[Kopijapodatki_analiza_4.1_4.2_23.11.2022.xlsx]preglednice!$E$26:$E$47</c:f>
              <c:numCache>
                <c:formatCode>#,##0.00</c:formatCode>
                <c:ptCount val="21"/>
                <c:pt idx="0">
                  <c:v>226</c:v>
                </c:pt>
                <c:pt idx="1">
                  <c:v>299</c:v>
                </c:pt>
                <c:pt idx="2">
                  <c:v>15</c:v>
                </c:pt>
                <c:pt idx="3">
                  <c:v>52</c:v>
                </c:pt>
                <c:pt idx="4">
                  <c:v>193</c:v>
                </c:pt>
                <c:pt idx="5">
                  <c:v>59</c:v>
                </c:pt>
                <c:pt idx="6">
                  <c:v>38</c:v>
                </c:pt>
                <c:pt idx="7">
                  <c:v>79</c:v>
                </c:pt>
                <c:pt idx="8">
                  <c:v>30</c:v>
                </c:pt>
                <c:pt idx="9">
                  <c:v>42</c:v>
                </c:pt>
                <c:pt idx="10">
                  <c:v>20</c:v>
                </c:pt>
                <c:pt idx="11">
                  <c:v>7</c:v>
                </c:pt>
                <c:pt idx="12">
                  <c:v>30</c:v>
                </c:pt>
                <c:pt idx="13">
                  <c:v>38</c:v>
                </c:pt>
                <c:pt idx="14">
                  <c:v>20</c:v>
                </c:pt>
                <c:pt idx="15">
                  <c:v>3</c:v>
                </c:pt>
                <c:pt idx="16">
                  <c:v>12</c:v>
                </c:pt>
                <c:pt idx="17">
                  <c:v>39</c:v>
                </c:pt>
                <c:pt idx="18">
                  <c:v>34</c:v>
                </c:pt>
                <c:pt idx="19">
                  <c:v>19</c:v>
                </c:pt>
                <c:pt idx="20">
                  <c:v>9</c:v>
                </c:pt>
              </c:numCache>
              <c:extLst/>
            </c:numRef>
          </c:val>
          <c:extLst>
            <c:ext xmlns:c16="http://schemas.microsoft.com/office/drawing/2014/chart" uri="{C3380CC4-5D6E-409C-BE32-E72D297353CC}">
              <c16:uniqueId val="{00000002-0282-41D3-930B-BE04E943BA58}"/>
            </c:ext>
          </c:extLst>
        </c:ser>
        <c:ser>
          <c:idx val="4"/>
          <c:order val="4"/>
          <c:tx>
            <c:strRef>
              <c:f>[Kopijapodatki_analiza_4.1_4.2_23.11.2022.xlsx]preglednice!$F$25</c:f>
              <c:strCache>
                <c:ptCount val="1"/>
                <c:pt idx="0">
                  <c:v>število odobrenih vlog - OMD</c:v>
                </c:pt>
              </c:strCache>
            </c:strRef>
          </c:tx>
          <c:spPr>
            <a:solidFill>
              <a:srgbClr val="92D050"/>
            </a:solidFill>
            <a:ln>
              <a:noFill/>
            </a:ln>
            <a:effectLst/>
          </c:spPr>
          <c:invertIfNegative val="0"/>
          <c:cat>
            <c:strRef>
              <c:f>[Kopijapodatki_analiza_4.1_4.2_23.11.2022.xlsx]preglednice!$A$26:$A$47</c:f>
              <c:strCache>
                <c:ptCount val="21"/>
                <c:pt idx="0">
                  <c:v>M04.1_01b</c:v>
                </c:pt>
                <c:pt idx="1">
                  <c:v>M04.1_02b</c:v>
                </c:pt>
                <c:pt idx="2">
                  <c:v>M04.1_04b</c:v>
                </c:pt>
                <c:pt idx="3">
                  <c:v>M04.1_05b</c:v>
                </c:pt>
                <c:pt idx="4">
                  <c:v>M04.1_06b</c:v>
                </c:pt>
                <c:pt idx="5">
                  <c:v>M04.1_07b</c:v>
                </c:pt>
                <c:pt idx="6">
                  <c:v>M04.1_08b</c:v>
                </c:pt>
                <c:pt idx="7">
                  <c:v>M04.1_09b</c:v>
                </c:pt>
                <c:pt idx="8">
                  <c:v>M04.1_10b</c:v>
                </c:pt>
                <c:pt idx="9">
                  <c:v>M04.1_11b</c:v>
                </c:pt>
                <c:pt idx="10">
                  <c:v>M04.1_12b</c:v>
                </c:pt>
                <c:pt idx="11">
                  <c:v>M04.1_13b</c:v>
                </c:pt>
                <c:pt idx="12">
                  <c:v>M04.1_14b</c:v>
                </c:pt>
                <c:pt idx="13">
                  <c:v>M04.1_15b</c:v>
                </c:pt>
                <c:pt idx="14">
                  <c:v>M04.1_16b</c:v>
                </c:pt>
                <c:pt idx="15">
                  <c:v>M04.1_17b</c:v>
                </c:pt>
                <c:pt idx="16">
                  <c:v>M04.1_18b</c:v>
                </c:pt>
                <c:pt idx="17">
                  <c:v>M04.1_19b</c:v>
                </c:pt>
                <c:pt idx="18">
                  <c:v>M04.1_20b</c:v>
                </c:pt>
                <c:pt idx="19">
                  <c:v>M04.1_21b</c:v>
                </c:pt>
                <c:pt idx="20">
                  <c:v>M04.1_22b</c:v>
                </c:pt>
              </c:strCache>
              <c:extLst/>
            </c:strRef>
          </c:cat>
          <c:val>
            <c:numRef>
              <c:f>[Kopijapodatki_analiza_4.1_4.2_23.11.2022.xlsx]preglednice!$F$26:$F$47</c:f>
              <c:numCache>
                <c:formatCode>#,##0.00</c:formatCode>
                <c:ptCount val="21"/>
                <c:pt idx="0">
                  <c:v>118</c:v>
                </c:pt>
                <c:pt idx="1">
                  <c:v>182</c:v>
                </c:pt>
                <c:pt idx="2">
                  <c:v>11</c:v>
                </c:pt>
                <c:pt idx="3">
                  <c:v>12</c:v>
                </c:pt>
                <c:pt idx="4">
                  <c:v>192</c:v>
                </c:pt>
                <c:pt idx="5">
                  <c:v>51</c:v>
                </c:pt>
                <c:pt idx="6">
                  <c:v>26</c:v>
                </c:pt>
                <c:pt idx="7">
                  <c:v>44</c:v>
                </c:pt>
                <c:pt idx="8">
                  <c:v>16</c:v>
                </c:pt>
                <c:pt idx="9">
                  <c:v>29</c:v>
                </c:pt>
                <c:pt idx="11">
                  <c:v>7</c:v>
                </c:pt>
                <c:pt idx="12">
                  <c:v>13</c:v>
                </c:pt>
                <c:pt idx="13">
                  <c:v>22</c:v>
                </c:pt>
                <c:pt idx="14">
                  <c:v>16</c:v>
                </c:pt>
                <c:pt idx="15">
                  <c:v>1</c:v>
                </c:pt>
                <c:pt idx="16">
                  <c:v>8</c:v>
                </c:pt>
                <c:pt idx="17">
                  <c:v>26</c:v>
                </c:pt>
                <c:pt idx="18">
                  <c:v>34</c:v>
                </c:pt>
                <c:pt idx="19">
                  <c:v>18</c:v>
                </c:pt>
                <c:pt idx="20">
                  <c:v>9</c:v>
                </c:pt>
              </c:numCache>
              <c:extLst/>
            </c:numRef>
          </c:val>
          <c:extLst>
            <c:ext xmlns:c16="http://schemas.microsoft.com/office/drawing/2014/chart" uri="{C3380CC4-5D6E-409C-BE32-E72D297353CC}">
              <c16:uniqueId val="{00000003-0282-41D3-930B-BE04E943BA58}"/>
            </c:ext>
          </c:extLst>
        </c:ser>
        <c:dLbls>
          <c:showLegendKey val="0"/>
          <c:showVal val="0"/>
          <c:showCatName val="0"/>
          <c:showSerName val="0"/>
          <c:showPercent val="0"/>
          <c:showBubbleSize val="0"/>
        </c:dLbls>
        <c:gapWidth val="219"/>
        <c:overlap val="-27"/>
        <c:axId val="223117272"/>
        <c:axId val="223114528"/>
        <c:extLst>
          <c:ext xmlns:c15="http://schemas.microsoft.com/office/drawing/2012/chart" uri="{02D57815-91ED-43cb-92C2-25804820EDAC}">
            <c15:filteredBarSeries>
              <c15:ser>
                <c:idx val="2"/>
                <c:order val="2"/>
                <c:tx>
                  <c:strRef>
                    <c:extLst>
                      <c:ext uri="{02D57815-91ED-43cb-92C2-25804820EDAC}">
                        <c15:formulaRef>
                          <c15:sqref>[Kopijapodatki_analiza_4.1_4.2_23.11.2022.xlsx]preglednice!$D$25</c15:sqref>
                        </c15:formulaRef>
                      </c:ext>
                    </c:extLst>
                    <c:strCache>
                      <c:ptCount val="1"/>
                      <c:pt idx="0">
                        <c:v>% oddanih vlog na OMD</c:v>
                      </c:pt>
                    </c:strCache>
                  </c:strRef>
                </c:tx>
                <c:spPr>
                  <a:solidFill>
                    <a:schemeClr val="accent3"/>
                  </a:solidFill>
                  <a:ln>
                    <a:noFill/>
                  </a:ln>
                  <a:effectLst/>
                </c:spPr>
                <c:invertIfNegative val="0"/>
                <c:cat>
                  <c:strRef>
                    <c:extLst>
                      <c:ext uri="{02D57815-91ED-43cb-92C2-25804820EDAC}">
                        <c15:formulaRef>
                          <c15:sqref>[Kopijapodatki_analiza_4.1_4.2_23.11.2022.xlsx]preglednice!$A$26:$A$47</c15:sqref>
                        </c15:formulaRef>
                      </c:ext>
                    </c:extLst>
                    <c:strCache>
                      <c:ptCount val="21"/>
                      <c:pt idx="0">
                        <c:v>M04.1_01b</c:v>
                      </c:pt>
                      <c:pt idx="1">
                        <c:v>M04.1_02b</c:v>
                      </c:pt>
                      <c:pt idx="2">
                        <c:v>M04.1_04b</c:v>
                      </c:pt>
                      <c:pt idx="3">
                        <c:v>M04.1_05b</c:v>
                      </c:pt>
                      <c:pt idx="4">
                        <c:v>M04.1_06b</c:v>
                      </c:pt>
                      <c:pt idx="5">
                        <c:v>M04.1_07b</c:v>
                      </c:pt>
                      <c:pt idx="6">
                        <c:v>M04.1_08b</c:v>
                      </c:pt>
                      <c:pt idx="7">
                        <c:v>M04.1_09b</c:v>
                      </c:pt>
                      <c:pt idx="8">
                        <c:v>M04.1_10b</c:v>
                      </c:pt>
                      <c:pt idx="9">
                        <c:v>M04.1_11b</c:v>
                      </c:pt>
                      <c:pt idx="10">
                        <c:v>M04.1_12b</c:v>
                      </c:pt>
                      <c:pt idx="11">
                        <c:v>M04.1_13b</c:v>
                      </c:pt>
                      <c:pt idx="12">
                        <c:v>M04.1_14b</c:v>
                      </c:pt>
                      <c:pt idx="13">
                        <c:v>M04.1_15b</c:v>
                      </c:pt>
                      <c:pt idx="14">
                        <c:v>M04.1_16b</c:v>
                      </c:pt>
                      <c:pt idx="15">
                        <c:v>M04.1_17b</c:v>
                      </c:pt>
                      <c:pt idx="16">
                        <c:v>M04.1_18b</c:v>
                      </c:pt>
                      <c:pt idx="17">
                        <c:v>M04.1_19b</c:v>
                      </c:pt>
                      <c:pt idx="18">
                        <c:v>M04.1_20b</c:v>
                      </c:pt>
                      <c:pt idx="19">
                        <c:v>M04.1_21b</c:v>
                      </c:pt>
                      <c:pt idx="20">
                        <c:v>M04.1_22b</c:v>
                      </c:pt>
                    </c:strCache>
                  </c:strRef>
                </c:cat>
                <c:val>
                  <c:numRef>
                    <c:extLst>
                      <c:ext uri="{02D57815-91ED-43cb-92C2-25804820EDAC}">
                        <c15:formulaRef>
                          <c15:sqref>[Kopijapodatki_analiza_4.1_4.2_23.11.2022.xlsx]preglednice!$D$26:$D$47</c15:sqref>
                        </c15:formulaRef>
                      </c:ext>
                    </c:extLst>
                    <c:numCache>
                      <c:formatCode>#,##0.00</c:formatCode>
                      <c:ptCount val="21"/>
                      <c:pt idx="0">
                        <c:v>51.45228215767635</c:v>
                      </c:pt>
                      <c:pt idx="1">
                        <c:v>61.194029850746269</c:v>
                      </c:pt>
                      <c:pt idx="2">
                        <c:v>72.222222222222229</c:v>
                      </c:pt>
                      <c:pt idx="3">
                        <c:v>23.214285714285715</c:v>
                      </c:pt>
                      <c:pt idx="4">
                        <c:v>99.390243902439025</c:v>
                      </c:pt>
                      <c:pt idx="5">
                        <c:v>86.764705882352942</c:v>
                      </c:pt>
                      <c:pt idx="6">
                        <c:v>59.770114942528735</c:v>
                      </c:pt>
                      <c:pt idx="7">
                        <c:v>56.81818181818182</c:v>
                      </c:pt>
                      <c:pt idx="8">
                        <c:v>67.10526315789474</c:v>
                      </c:pt>
                      <c:pt idx="9">
                        <c:v>66.071428571428569</c:v>
                      </c:pt>
                      <c:pt idx="10">
                        <c:v>0</c:v>
                      </c:pt>
                      <c:pt idx="11">
                        <c:v>100</c:v>
                      </c:pt>
                      <c:pt idx="12">
                        <c:v>45.454545454545453</c:v>
                      </c:pt>
                      <c:pt idx="13">
                        <c:v>64.285714285714292</c:v>
                      </c:pt>
                      <c:pt idx="14">
                        <c:v>78.378378378378372</c:v>
                      </c:pt>
                      <c:pt idx="15">
                        <c:v>50</c:v>
                      </c:pt>
                      <c:pt idx="16">
                        <c:v>66.666666666666671</c:v>
                      </c:pt>
                      <c:pt idx="17">
                        <c:v>69.696969696969703</c:v>
                      </c:pt>
                      <c:pt idx="18">
                        <c:v>100</c:v>
                      </c:pt>
                      <c:pt idx="19">
                        <c:v>85.9375</c:v>
                      </c:pt>
                      <c:pt idx="20">
                        <c:v>100</c:v>
                      </c:pt>
                    </c:numCache>
                  </c:numRef>
                </c:val>
                <c:extLst>
                  <c:ext xmlns:c16="http://schemas.microsoft.com/office/drawing/2014/chart" uri="{C3380CC4-5D6E-409C-BE32-E72D297353CC}">
                    <c16:uniqueId val="{00000005-0282-41D3-930B-BE04E943BA58}"/>
                  </c:ext>
                </c:extLst>
              </c15:ser>
            </c15:filteredBarSeries>
            <c15:filteredBarSeries>
              <c15:ser>
                <c:idx val="6"/>
                <c:order val="6"/>
                <c:tx>
                  <c:strRef>
                    <c:extLst xmlns:c15="http://schemas.microsoft.com/office/drawing/2012/chart">
                      <c:ext xmlns:c15="http://schemas.microsoft.com/office/drawing/2012/chart" uri="{02D57815-91ED-43cb-92C2-25804820EDAC}">
                        <c15:formulaRef>
                          <c15:sqref>[Kopijapodatki_analiza_4.1_4.2_23.11.2022.xlsx]preglednice!$H$25</c15:sqref>
                        </c15:formulaRef>
                      </c:ext>
                    </c:extLst>
                    <c:strCache>
                      <c:ptCount val="1"/>
                      <c:pt idx="0">
                        <c:v>ZAPROŠENA_VREDNOST - VSE</c:v>
                      </c:pt>
                    </c:strCache>
                  </c:strRef>
                </c:tx>
                <c:spPr>
                  <a:solidFill>
                    <a:schemeClr val="accent1">
                      <a:lumMod val="60000"/>
                    </a:schemeClr>
                  </a:solidFill>
                  <a:ln>
                    <a:noFill/>
                  </a:ln>
                  <a:effectLst/>
                </c:spPr>
                <c:invertIfNegative val="0"/>
                <c:cat>
                  <c:strRef>
                    <c:extLst xmlns:c15="http://schemas.microsoft.com/office/drawing/2012/chart">
                      <c:ext xmlns:c15="http://schemas.microsoft.com/office/drawing/2012/chart" uri="{02D57815-91ED-43cb-92C2-25804820EDAC}">
                        <c15:formulaRef>
                          <c15:sqref>[Kopijapodatki_analiza_4.1_4.2_23.11.2022.xlsx]preglednice!$A$26:$A$47</c15:sqref>
                        </c15:formulaRef>
                      </c:ext>
                    </c:extLst>
                    <c:strCache>
                      <c:ptCount val="21"/>
                      <c:pt idx="0">
                        <c:v>M04.1_01b</c:v>
                      </c:pt>
                      <c:pt idx="1">
                        <c:v>M04.1_02b</c:v>
                      </c:pt>
                      <c:pt idx="2">
                        <c:v>M04.1_04b</c:v>
                      </c:pt>
                      <c:pt idx="3">
                        <c:v>M04.1_05b</c:v>
                      </c:pt>
                      <c:pt idx="4">
                        <c:v>M04.1_06b</c:v>
                      </c:pt>
                      <c:pt idx="5">
                        <c:v>M04.1_07b</c:v>
                      </c:pt>
                      <c:pt idx="6">
                        <c:v>M04.1_08b</c:v>
                      </c:pt>
                      <c:pt idx="7">
                        <c:v>M04.1_09b</c:v>
                      </c:pt>
                      <c:pt idx="8">
                        <c:v>M04.1_10b</c:v>
                      </c:pt>
                      <c:pt idx="9">
                        <c:v>M04.1_11b</c:v>
                      </c:pt>
                      <c:pt idx="10">
                        <c:v>M04.1_12b</c:v>
                      </c:pt>
                      <c:pt idx="11">
                        <c:v>M04.1_13b</c:v>
                      </c:pt>
                      <c:pt idx="12">
                        <c:v>M04.1_14b</c:v>
                      </c:pt>
                      <c:pt idx="13">
                        <c:v>M04.1_15b</c:v>
                      </c:pt>
                      <c:pt idx="14">
                        <c:v>M04.1_16b</c:v>
                      </c:pt>
                      <c:pt idx="15">
                        <c:v>M04.1_17b</c:v>
                      </c:pt>
                      <c:pt idx="16">
                        <c:v>M04.1_18b</c:v>
                      </c:pt>
                      <c:pt idx="17">
                        <c:v>M04.1_19b</c:v>
                      </c:pt>
                      <c:pt idx="18">
                        <c:v>M04.1_20b</c:v>
                      </c:pt>
                      <c:pt idx="19">
                        <c:v>M04.1_21b</c:v>
                      </c:pt>
                      <c:pt idx="20">
                        <c:v>M04.1_22b</c:v>
                      </c:pt>
                    </c:strCache>
                  </c:strRef>
                </c:cat>
                <c:val>
                  <c:numRef>
                    <c:extLst xmlns:c15="http://schemas.microsoft.com/office/drawing/2012/chart">
                      <c:ext xmlns:c15="http://schemas.microsoft.com/office/drawing/2012/chart" uri="{02D57815-91ED-43cb-92C2-25804820EDAC}">
                        <c15:formulaRef>
                          <c15:sqref>[Kopijapodatki_analiza_4.1_4.2_23.11.2022.xlsx]preglednice!$H$26:$H$47</c15:sqref>
                        </c15:formulaRef>
                      </c:ext>
                    </c:extLst>
                    <c:numCache>
                      <c:formatCode>#,##0.00</c:formatCode>
                      <c:ptCount val="21"/>
                      <c:pt idx="0">
                        <c:v>6337246.1799999969</c:v>
                      </c:pt>
                      <c:pt idx="1">
                        <c:v>35381880.059999995</c:v>
                      </c:pt>
                      <c:pt idx="2">
                        <c:v>1031203.4400000002</c:v>
                      </c:pt>
                      <c:pt idx="3">
                        <c:v>6284441.959999999</c:v>
                      </c:pt>
                      <c:pt idx="4">
                        <c:v>14255678.160000002</c:v>
                      </c:pt>
                      <c:pt idx="5">
                        <c:v>3010006.9099999988</c:v>
                      </c:pt>
                      <c:pt idx="6">
                        <c:v>17491574.879999999</c:v>
                      </c:pt>
                      <c:pt idx="7">
                        <c:v>4317465.8</c:v>
                      </c:pt>
                      <c:pt idx="8">
                        <c:v>10702302.18</c:v>
                      </c:pt>
                      <c:pt idx="9">
                        <c:v>4525340.91</c:v>
                      </c:pt>
                      <c:pt idx="10">
                        <c:v>1652416.4300000002</c:v>
                      </c:pt>
                      <c:pt idx="11">
                        <c:v>1181614.8500000001</c:v>
                      </c:pt>
                      <c:pt idx="12">
                        <c:v>6230584.5000000009</c:v>
                      </c:pt>
                      <c:pt idx="13">
                        <c:v>12548268.029999997</c:v>
                      </c:pt>
                      <c:pt idx="14">
                        <c:v>18817217.720000003</c:v>
                      </c:pt>
                      <c:pt idx="15">
                        <c:v>1922454.19</c:v>
                      </c:pt>
                      <c:pt idx="16">
                        <c:v>2386648.9</c:v>
                      </c:pt>
                      <c:pt idx="17">
                        <c:v>8368436.6499999985</c:v>
                      </c:pt>
                      <c:pt idx="18">
                        <c:v>25720802.84999999</c:v>
                      </c:pt>
                      <c:pt idx="19">
                        <c:v>5018682.1900000004</c:v>
                      </c:pt>
                      <c:pt idx="20">
                        <c:v>1320292.7800000003</c:v>
                      </c:pt>
                    </c:numCache>
                  </c:numRef>
                </c:val>
                <c:extLst xmlns:c15="http://schemas.microsoft.com/office/drawing/2012/chart">
                  <c:ext xmlns:c16="http://schemas.microsoft.com/office/drawing/2014/chart" uri="{C3380CC4-5D6E-409C-BE32-E72D297353CC}">
                    <c16:uniqueId val="{00000006-0282-41D3-930B-BE04E943BA58}"/>
                  </c:ext>
                </c:extLst>
              </c15:ser>
            </c15:filteredBarSeries>
          </c:ext>
        </c:extLst>
      </c:barChart>
      <c:lineChart>
        <c:grouping val="standard"/>
        <c:varyColors val="0"/>
        <c:dLbls>
          <c:showLegendKey val="0"/>
          <c:showVal val="0"/>
          <c:showCatName val="0"/>
          <c:showSerName val="0"/>
          <c:showPercent val="0"/>
          <c:showBubbleSize val="0"/>
        </c:dLbls>
        <c:marker val="1"/>
        <c:smooth val="0"/>
        <c:axId val="223117272"/>
        <c:axId val="223114528"/>
        <c:extLst>
          <c:ext xmlns:c15="http://schemas.microsoft.com/office/drawing/2012/chart" uri="{02D57815-91ED-43cb-92C2-25804820EDAC}">
            <c15:filteredLineSeries>
              <c15:ser>
                <c:idx val="7"/>
                <c:order val="7"/>
                <c:tx>
                  <c:strRef>
                    <c:extLst>
                      <c:ext uri="{02D57815-91ED-43cb-92C2-25804820EDAC}">
                        <c15:formulaRef>
                          <c15:sqref>[Kopijapodatki_analiza_4.1_4.2_23.11.2022.xlsx]preglednice!$I$25</c15:sqref>
                        </c15:formulaRef>
                      </c:ext>
                    </c:extLst>
                    <c:strCache>
                      <c:ptCount val="1"/>
                      <c:pt idx="0">
                        <c:v>ZAPROŠENA_VREDNOST - OMD</c:v>
                      </c:pt>
                    </c:strCache>
                  </c:strRef>
                </c:tx>
                <c:spPr>
                  <a:ln w="28575" cap="rnd">
                    <a:solidFill>
                      <a:schemeClr val="accent2">
                        <a:lumMod val="60000"/>
                      </a:schemeClr>
                    </a:solidFill>
                    <a:round/>
                  </a:ln>
                  <a:effectLst/>
                </c:spPr>
                <c:marker>
                  <c:symbol val="none"/>
                </c:marker>
                <c:cat>
                  <c:strRef>
                    <c:extLst>
                      <c:ext uri="{02D57815-91ED-43cb-92C2-25804820EDAC}">
                        <c15:formulaRef>
                          <c15:sqref>[Kopijapodatki_analiza_4.1_4.2_23.11.2022.xlsx]preglednice!$A$26:$A$47</c15:sqref>
                        </c15:formulaRef>
                      </c:ext>
                    </c:extLst>
                    <c:strCache>
                      <c:ptCount val="21"/>
                      <c:pt idx="0">
                        <c:v>M04.1_01b</c:v>
                      </c:pt>
                      <c:pt idx="1">
                        <c:v>M04.1_02b</c:v>
                      </c:pt>
                      <c:pt idx="2">
                        <c:v>M04.1_04b</c:v>
                      </c:pt>
                      <c:pt idx="3">
                        <c:v>M04.1_05b</c:v>
                      </c:pt>
                      <c:pt idx="4">
                        <c:v>M04.1_06b</c:v>
                      </c:pt>
                      <c:pt idx="5">
                        <c:v>M04.1_07b</c:v>
                      </c:pt>
                      <c:pt idx="6">
                        <c:v>M04.1_08b</c:v>
                      </c:pt>
                      <c:pt idx="7">
                        <c:v>M04.1_09b</c:v>
                      </c:pt>
                      <c:pt idx="8">
                        <c:v>M04.1_10b</c:v>
                      </c:pt>
                      <c:pt idx="9">
                        <c:v>M04.1_11b</c:v>
                      </c:pt>
                      <c:pt idx="10">
                        <c:v>M04.1_12b</c:v>
                      </c:pt>
                      <c:pt idx="11">
                        <c:v>M04.1_13b</c:v>
                      </c:pt>
                      <c:pt idx="12">
                        <c:v>M04.1_14b</c:v>
                      </c:pt>
                      <c:pt idx="13">
                        <c:v>M04.1_15b</c:v>
                      </c:pt>
                      <c:pt idx="14">
                        <c:v>M04.1_16b</c:v>
                      </c:pt>
                      <c:pt idx="15">
                        <c:v>M04.1_17b</c:v>
                      </c:pt>
                      <c:pt idx="16">
                        <c:v>M04.1_18b</c:v>
                      </c:pt>
                      <c:pt idx="17">
                        <c:v>M04.1_19b</c:v>
                      </c:pt>
                      <c:pt idx="18">
                        <c:v>M04.1_20b</c:v>
                      </c:pt>
                      <c:pt idx="19">
                        <c:v>M04.1_21b</c:v>
                      </c:pt>
                      <c:pt idx="20">
                        <c:v>M04.1_22b</c:v>
                      </c:pt>
                    </c:strCache>
                  </c:strRef>
                </c:cat>
                <c:val>
                  <c:numRef>
                    <c:extLst>
                      <c:ext uri="{02D57815-91ED-43cb-92C2-25804820EDAC}">
                        <c15:formulaRef>
                          <c15:sqref>[Kopijapodatki_analiza_4.1_4.2_23.11.2022.xlsx]preglednice!$I$26:$I$47</c15:sqref>
                        </c15:formulaRef>
                      </c:ext>
                    </c:extLst>
                    <c:numCache>
                      <c:formatCode>#,##0.00</c:formatCode>
                      <c:ptCount val="21"/>
                      <c:pt idx="0">
                        <c:v>3765554.0900000003</c:v>
                      </c:pt>
                      <c:pt idx="1">
                        <c:v>17864972.919999979</c:v>
                      </c:pt>
                      <c:pt idx="2">
                        <c:v>744773.02</c:v>
                      </c:pt>
                      <c:pt idx="3">
                        <c:v>1234568.3600000001</c:v>
                      </c:pt>
                      <c:pt idx="4">
                        <c:v>9981335.3399999999</c:v>
                      </c:pt>
                      <c:pt idx="5">
                        <c:v>2260033.86</c:v>
                      </c:pt>
                      <c:pt idx="6">
                        <c:v>4049973.22</c:v>
                      </c:pt>
                      <c:pt idx="7">
                        <c:v>2444327.42</c:v>
                      </c:pt>
                      <c:pt idx="8">
                        <c:v>2313635.0400000005</c:v>
                      </c:pt>
                      <c:pt idx="9">
                        <c:v>2731372.1999999997</c:v>
                      </c:pt>
                      <c:pt idx="11">
                        <c:v>737947.08000000007</c:v>
                      </c:pt>
                      <c:pt idx="12">
                        <c:v>2293141.9799999995</c:v>
                      </c:pt>
                      <c:pt idx="13">
                        <c:v>6000768.919999999</c:v>
                      </c:pt>
                      <c:pt idx="14">
                        <c:v>4593783.1999999993</c:v>
                      </c:pt>
                      <c:pt idx="15">
                        <c:v>734619.41</c:v>
                      </c:pt>
                      <c:pt idx="16">
                        <c:v>1646929.84</c:v>
                      </c:pt>
                      <c:pt idx="17">
                        <c:v>4326976.0999999996</c:v>
                      </c:pt>
                      <c:pt idx="18">
                        <c:v>7613517.5500000007</c:v>
                      </c:pt>
                      <c:pt idx="19">
                        <c:v>1589322.3</c:v>
                      </c:pt>
                      <c:pt idx="20">
                        <c:v>1056037.6300000001</c:v>
                      </c:pt>
                    </c:numCache>
                  </c:numRef>
                </c:val>
                <c:smooth val="0"/>
                <c:extLst>
                  <c:ext xmlns:c16="http://schemas.microsoft.com/office/drawing/2014/chart" uri="{C3380CC4-5D6E-409C-BE32-E72D297353CC}">
                    <c16:uniqueId val="{00000007-0282-41D3-930B-BE04E943BA58}"/>
                  </c:ext>
                </c:extLst>
              </c15:ser>
            </c15:filteredLineSeries>
            <c15:filteredLineSeries>
              <c15:ser>
                <c:idx val="8"/>
                <c:order val="8"/>
                <c:tx>
                  <c:strRef>
                    <c:extLst xmlns:c15="http://schemas.microsoft.com/office/drawing/2012/chart">
                      <c:ext xmlns:c15="http://schemas.microsoft.com/office/drawing/2012/chart" uri="{02D57815-91ED-43cb-92C2-25804820EDAC}">
                        <c15:formulaRef>
                          <c15:sqref>[Kopijapodatki_analiza_4.1_4.2_23.11.2022.xlsx]preglednice!$J$25</c15:sqref>
                        </c15:formulaRef>
                      </c:ext>
                    </c:extLst>
                    <c:strCache>
                      <c:ptCount val="1"/>
                      <c:pt idx="0">
                        <c:v>ODOBRENA_SREDSTVA- VSE</c:v>
                      </c:pt>
                    </c:strCache>
                  </c:strRef>
                </c:tx>
                <c:spPr>
                  <a:ln w="28575" cap="rnd">
                    <a:solidFill>
                      <a:schemeClr val="accent3">
                        <a:lumMod val="60000"/>
                      </a:schemeClr>
                    </a:solidFill>
                    <a:round/>
                  </a:ln>
                  <a:effectLst/>
                </c:spPr>
                <c:marker>
                  <c:symbol val="none"/>
                </c:marker>
                <c:cat>
                  <c:strRef>
                    <c:extLst xmlns:c15="http://schemas.microsoft.com/office/drawing/2012/chart">
                      <c:ext xmlns:c15="http://schemas.microsoft.com/office/drawing/2012/chart" uri="{02D57815-91ED-43cb-92C2-25804820EDAC}">
                        <c15:formulaRef>
                          <c15:sqref>[Kopijapodatki_analiza_4.1_4.2_23.11.2022.xlsx]preglednice!$A$26:$A$47</c15:sqref>
                        </c15:formulaRef>
                      </c:ext>
                    </c:extLst>
                    <c:strCache>
                      <c:ptCount val="21"/>
                      <c:pt idx="0">
                        <c:v>M04.1_01b</c:v>
                      </c:pt>
                      <c:pt idx="1">
                        <c:v>M04.1_02b</c:v>
                      </c:pt>
                      <c:pt idx="2">
                        <c:v>M04.1_04b</c:v>
                      </c:pt>
                      <c:pt idx="3">
                        <c:v>M04.1_05b</c:v>
                      </c:pt>
                      <c:pt idx="4">
                        <c:v>M04.1_06b</c:v>
                      </c:pt>
                      <c:pt idx="5">
                        <c:v>M04.1_07b</c:v>
                      </c:pt>
                      <c:pt idx="6">
                        <c:v>M04.1_08b</c:v>
                      </c:pt>
                      <c:pt idx="7">
                        <c:v>M04.1_09b</c:v>
                      </c:pt>
                      <c:pt idx="8">
                        <c:v>M04.1_10b</c:v>
                      </c:pt>
                      <c:pt idx="9">
                        <c:v>M04.1_11b</c:v>
                      </c:pt>
                      <c:pt idx="10">
                        <c:v>M04.1_12b</c:v>
                      </c:pt>
                      <c:pt idx="11">
                        <c:v>M04.1_13b</c:v>
                      </c:pt>
                      <c:pt idx="12">
                        <c:v>M04.1_14b</c:v>
                      </c:pt>
                      <c:pt idx="13">
                        <c:v>M04.1_15b</c:v>
                      </c:pt>
                      <c:pt idx="14">
                        <c:v>M04.1_16b</c:v>
                      </c:pt>
                      <c:pt idx="15">
                        <c:v>M04.1_17b</c:v>
                      </c:pt>
                      <c:pt idx="16">
                        <c:v>M04.1_18b</c:v>
                      </c:pt>
                      <c:pt idx="17">
                        <c:v>M04.1_19b</c:v>
                      </c:pt>
                      <c:pt idx="18">
                        <c:v>M04.1_20b</c:v>
                      </c:pt>
                      <c:pt idx="19">
                        <c:v>M04.1_21b</c:v>
                      </c:pt>
                      <c:pt idx="20">
                        <c:v>M04.1_22b</c:v>
                      </c:pt>
                    </c:strCache>
                  </c:strRef>
                </c:cat>
                <c:val>
                  <c:numRef>
                    <c:extLst xmlns:c15="http://schemas.microsoft.com/office/drawing/2012/chart">
                      <c:ext xmlns:c15="http://schemas.microsoft.com/office/drawing/2012/chart" uri="{02D57815-91ED-43cb-92C2-25804820EDAC}">
                        <c15:formulaRef>
                          <c15:sqref>[Kopijapodatki_analiza_4.1_4.2_23.11.2022.xlsx]preglednice!$J$26:$J$47</c15:sqref>
                        </c15:formulaRef>
                      </c:ext>
                    </c:extLst>
                    <c:numCache>
                      <c:formatCode>#,##0.00</c:formatCode>
                      <c:ptCount val="21"/>
                      <c:pt idx="0">
                        <c:v>5908747.9199999971</c:v>
                      </c:pt>
                      <c:pt idx="1">
                        <c:v>31728157.999999985</c:v>
                      </c:pt>
                      <c:pt idx="2">
                        <c:v>933665.33000000007</c:v>
                      </c:pt>
                      <c:pt idx="3">
                        <c:v>5757750.8000000007</c:v>
                      </c:pt>
                      <c:pt idx="4">
                        <c:v>9927353.2900000047</c:v>
                      </c:pt>
                      <c:pt idx="5">
                        <c:v>2534199.19</c:v>
                      </c:pt>
                      <c:pt idx="6">
                        <c:v>6802851.4100000001</c:v>
                      </c:pt>
                      <c:pt idx="7">
                        <c:v>3993868.88</c:v>
                      </c:pt>
                      <c:pt idx="8">
                        <c:v>5375865.5800000001</c:v>
                      </c:pt>
                      <c:pt idx="9">
                        <c:v>3757950.07</c:v>
                      </c:pt>
                      <c:pt idx="10">
                        <c:v>1616839.3499999999</c:v>
                      </c:pt>
                      <c:pt idx="11">
                        <c:v>714165.75999999989</c:v>
                      </c:pt>
                      <c:pt idx="12">
                        <c:v>5941853.7800000003</c:v>
                      </c:pt>
                      <c:pt idx="13">
                        <c:v>6896043.1900000004</c:v>
                      </c:pt>
                      <c:pt idx="14">
                        <c:v>5690020.4699999997</c:v>
                      </c:pt>
                      <c:pt idx="15">
                        <c:v>1840707.62</c:v>
                      </c:pt>
                      <c:pt idx="16">
                        <c:v>2325863.73</c:v>
                      </c:pt>
                      <c:pt idx="17">
                        <c:v>5408465.04</c:v>
                      </c:pt>
                      <c:pt idx="18">
                        <c:v>7394447.120000001</c:v>
                      </c:pt>
                      <c:pt idx="19">
                        <c:v>1858882.25</c:v>
                      </c:pt>
                      <c:pt idx="20">
                        <c:v>920285.76</c:v>
                      </c:pt>
                    </c:numCache>
                  </c:numRef>
                </c:val>
                <c:smooth val="0"/>
                <c:extLst xmlns:c15="http://schemas.microsoft.com/office/drawing/2012/chart">
                  <c:ext xmlns:c16="http://schemas.microsoft.com/office/drawing/2014/chart" uri="{C3380CC4-5D6E-409C-BE32-E72D297353CC}">
                    <c16:uniqueId val="{00000008-0282-41D3-930B-BE04E943BA58}"/>
                  </c:ext>
                </c:extLst>
              </c15:ser>
            </c15:filteredLineSeries>
            <c15:filteredLineSeries>
              <c15:ser>
                <c:idx val="9"/>
                <c:order val="9"/>
                <c:tx>
                  <c:strRef>
                    <c:extLst xmlns:c15="http://schemas.microsoft.com/office/drawing/2012/chart">
                      <c:ext xmlns:c15="http://schemas.microsoft.com/office/drawing/2012/chart" uri="{02D57815-91ED-43cb-92C2-25804820EDAC}">
                        <c15:formulaRef>
                          <c15:sqref>[Kopijapodatki_analiza_4.1_4.2_23.11.2022.xlsx]preglednice!$K$25</c15:sqref>
                        </c15:formulaRef>
                      </c:ext>
                    </c:extLst>
                    <c:strCache>
                      <c:ptCount val="1"/>
                      <c:pt idx="0">
                        <c:v>ODOBRENA_SREDSTVA- OMD</c:v>
                      </c:pt>
                    </c:strCache>
                  </c:strRef>
                </c:tx>
                <c:spPr>
                  <a:ln w="28575" cap="rnd">
                    <a:solidFill>
                      <a:schemeClr val="accent4">
                        <a:lumMod val="60000"/>
                      </a:schemeClr>
                    </a:solidFill>
                    <a:round/>
                  </a:ln>
                  <a:effectLst/>
                </c:spPr>
                <c:marker>
                  <c:symbol val="none"/>
                </c:marker>
                <c:cat>
                  <c:strRef>
                    <c:extLst xmlns:c15="http://schemas.microsoft.com/office/drawing/2012/chart">
                      <c:ext xmlns:c15="http://schemas.microsoft.com/office/drawing/2012/chart" uri="{02D57815-91ED-43cb-92C2-25804820EDAC}">
                        <c15:formulaRef>
                          <c15:sqref>[Kopijapodatki_analiza_4.1_4.2_23.11.2022.xlsx]preglednice!$A$26:$A$47</c15:sqref>
                        </c15:formulaRef>
                      </c:ext>
                    </c:extLst>
                    <c:strCache>
                      <c:ptCount val="21"/>
                      <c:pt idx="0">
                        <c:v>M04.1_01b</c:v>
                      </c:pt>
                      <c:pt idx="1">
                        <c:v>M04.1_02b</c:v>
                      </c:pt>
                      <c:pt idx="2">
                        <c:v>M04.1_04b</c:v>
                      </c:pt>
                      <c:pt idx="3">
                        <c:v>M04.1_05b</c:v>
                      </c:pt>
                      <c:pt idx="4">
                        <c:v>M04.1_06b</c:v>
                      </c:pt>
                      <c:pt idx="5">
                        <c:v>M04.1_07b</c:v>
                      </c:pt>
                      <c:pt idx="6">
                        <c:v>M04.1_08b</c:v>
                      </c:pt>
                      <c:pt idx="7">
                        <c:v>M04.1_09b</c:v>
                      </c:pt>
                      <c:pt idx="8">
                        <c:v>M04.1_10b</c:v>
                      </c:pt>
                      <c:pt idx="9">
                        <c:v>M04.1_11b</c:v>
                      </c:pt>
                      <c:pt idx="10">
                        <c:v>M04.1_12b</c:v>
                      </c:pt>
                      <c:pt idx="11">
                        <c:v>M04.1_13b</c:v>
                      </c:pt>
                      <c:pt idx="12">
                        <c:v>M04.1_14b</c:v>
                      </c:pt>
                      <c:pt idx="13">
                        <c:v>M04.1_15b</c:v>
                      </c:pt>
                      <c:pt idx="14">
                        <c:v>M04.1_16b</c:v>
                      </c:pt>
                      <c:pt idx="15">
                        <c:v>M04.1_17b</c:v>
                      </c:pt>
                      <c:pt idx="16">
                        <c:v>M04.1_18b</c:v>
                      </c:pt>
                      <c:pt idx="17">
                        <c:v>M04.1_19b</c:v>
                      </c:pt>
                      <c:pt idx="18">
                        <c:v>M04.1_20b</c:v>
                      </c:pt>
                      <c:pt idx="19">
                        <c:v>M04.1_21b</c:v>
                      </c:pt>
                      <c:pt idx="20">
                        <c:v>M04.1_22b</c:v>
                      </c:pt>
                    </c:strCache>
                  </c:strRef>
                </c:cat>
                <c:val>
                  <c:numRef>
                    <c:extLst xmlns:c15="http://schemas.microsoft.com/office/drawing/2012/chart">
                      <c:ext xmlns:c15="http://schemas.microsoft.com/office/drawing/2012/chart" uri="{02D57815-91ED-43cb-92C2-25804820EDAC}">
                        <c15:formulaRef>
                          <c15:sqref>[Kopijapodatki_analiza_4.1_4.2_23.11.2022.xlsx]preglednice!$K$26:$K$47</c15:sqref>
                        </c15:formulaRef>
                      </c:ext>
                    </c:extLst>
                    <c:numCache>
                      <c:formatCode>#,##0.00</c:formatCode>
                      <c:ptCount val="21"/>
                      <c:pt idx="0">
                        <c:v>3720914.830000001</c:v>
                      </c:pt>
                      <c:pt idx="1">
                        <c:v>17730591.509999987</c:v>
                      </c:pt>
                      <c:pt idx="2">
                        <c:v>743654.96000000008</c:v>
                      </c:pt>
                      <c:pt idx="3">
                        <c:v>1142874.71</c:v>
                      </c:pt>
                      <c:pt idx="4">
                        <c:v>9846976.0599999987</c:v>
                      </c:pt>
                      <c:pt idx="5">
                        <c:v>2162923.1800000006</c:v>
                      </c:pt>
                      <c:pt idx="6">
                        <c:v>4024194.33</c:v>
                      </c:pt>
                      <c:pt idx="7">
                        <c:v>2347833.59</c:v>
                      </c:pt>
                      <c:pt idx="8">
                        <c:v>2311881.6399999997</c:v>
                      </c:pt>
                      <c:pt idx="9">
                        <c:v>2705676.2699999996</c:v>
                      </c:pt>
                      <c:pt idx="11">
                        <c:v>714165.75999999989</c:v>
                      </c:pt>
                      <c:pt idx="12">
                        <c:v>2270912.9699999997</c:v>
                      </c:pt>
                      <c:pt idx="13">
                        <c:v>5893454.8399999989</c:v>
                      </c:pt>
                      <c:pt idx="14">
                        <c:v>4515275.16</c:v>
                      </c:pt>
                      <c:pt idx="15">
                        <c:v>734619.41</c:v>
                      </c:pt>
                      <c:pt idx="16">
                        <c:v>1610610.74</c:v>
                      </c:pt>
                      <c:pt idx="17">
                        <c:v>4275470.7799999993</c:v>
                      </c:pt>
                      <c:pt idx="18">
                        <c:v>7394447.120000001</c:v>
                      </c:pt>
                      <c:pt idx="19">
                        <c:v>1539113.04</c:v>
                      </c:pt>
                      <c:pt idx="20">
                        <c:v>920285.76</c:v>
                      </c:pt>
                    </c:numCache>
                  </c:numRef>
                </c:val>
                <c:smooth val="0"/>
                <c:extLst xmlns:c15="http://schemas.microsoft.com/office/drawing/2012/chart">
                  <c:ext xmlns:c16="http://schemas.microsoft.com/office/drawing/2014/chart" uri="{C3380CC4-5D6E-409C-BE32-E72D297353CC}">
                    <c16:uniqueId val="{00000009-0282-41D3-930B-BE04E943BA58}"/>
                  </c:ext>
                </c:extLst>
              </c15:ser>
            </c15:filteredLineSeries>
            <c15:filteredLineSeries>
              <c15:ser>
                <c:idx val="10"/>
                <c:order val="10"/>
                <c:tx>
                  <c:strRef>
                    <c:extLst xmlns:c15="http://schemas.microsoft.com/office/drawing/2012/chart">
                      <c:ext xmlns:c15="http://schemas.microsoft.com/office/drawing/2012/chart" uri="{02D57815-91ED-43cb-92C2-25804820EDAC}">
                        <c15:formulaRef>
                          <c15:sqref>[Kopijapodatki_analiza_4.1_4.2_23.11.2022.xlsx]preglednice!$L$25</c15:sqref>
                        </c15:formulaRef>
                      </c:ext>
                    </c:extLst>
                    <c:strCache>
                      <c:ptCount val="1"/>
                      <c:pt idx="0">
                        <c:v>odobrena sredstva izven OMD</c:v>
                      </c:pt>
                    </c:strCache>
                  </c:strRef>
                </c:tx>
                <c:spPr>
                  <a:ln w="28575" cap="rnd">
                    <a:solidFill>
                      <a:schemeClr val="accent5">
                        <a:lumMod val="60000"/>
                      </a:schemeClr>
                    </a:solidFill>
                    <a:round/>
                  </a:ln>
                  <a:effectLst/>
                </c:spPr>
                <c:marker>
                  <c:symbol val="none"/>
                </c:marker>
                <c:cat>
                  <c:strRef>
                    <c:extLst xmlns:c15="http://schemas.microsoft.com/office/drawing/2012/chart">
                      <c:ext xmlns:c15="http://schemas.microsoft.com/office/drawing/2012/chart" uri="{02D57815-91ED-43cb-92C2-25804820EDAC}">
                        <c15:formulaRef>
                          <c15:sqref>[Kopijapodatki_analiza_4.1_4.2_23.11.2022.xlsx]preglednice!$A$26:$A$47</c15:sqref>
                        </c15:formulaRef>
                      </c:ext>
                    </c:extLst>
                    <c:strCache>
                      <c:ptCount val="21"/>
                      <c:pt idx="0">
                        <c:v>M04.1_01b</c:v>
                      </c:pt>
                      <c:pt idx="1">
                        <c:v>M04.1_02b</c:v>
                      </c:pt>
                      <c:pt idx="2">
                        <c:v>M04.1_04b</c:v>
                      </c:pt>
                      <c:pt idx="3">
                        <c:v>M04.1_05b</c:v>
                      </c:pt>
                      <c:pt idx="4">
                        <c:v>M04.1_06b</c:v>
                      </c:pt>
                      <c:pt idx="5">
                        <c:v>M04.1_07b</c:v>
                      </c:pt>
                      <c:pt idx="6">
                        <c:v>M04.1_08b</c:v>
                      </c:pt>
                      <c:pt idx="7">
                        <c:v>M04.1_09b</c:v>
                      </c:pt>
                      <c:pt idx="8">
                        <c:v>M04.1_10b</c:v>
                      </c:pt>
                      <c:pt idx="9">
                        <c:v>M04.1_11b</c:v>
                      </c:pt>
                      <c:pt idx="10">
                        <c:v>M04.1_12b</c:v>
                      </c:pt>
                      <c:pt idx="11">
                        <c:v>M04.1_13b</c:v>
                      </c:pt>
                      <c:pt idx="12">
                        <c:v>M04.1_14b</c:v>
                      </c:pt>
                      <c:pt idx="13">
                        <c:v>M04.1_15b</c:v>
                      </c:pt>
                      <c:pt idx="14">
                        <c:v>M04.1_16b</c:v>
                      </c:pt>
                      <c:pt idx="15">
                        <c:v>M04.1_17b</c:v>
                      </c:pt>
                      <c:pt idx="16">
                        <c:v>M04.1_18b</c:v>
                      </c:pt>
                      <c:pt idx="17">
                        <c:v>M04.1_19b</c:v>
                      </c:pt>
                      <c:pt idx="18">
                        <c:v>M04.1_20b</c:v>
                      </c:pt>
                      <c:pt idx="19">
                        <c:v>M04.1_21b</c:v>
                      </c:pt>
                      <c:pt idx="20">
                        <c:v>M04.1_22b</c:v>
                      </c:pt>
                    </c:strCache>
                  </c:strRef>
                </c:cat>
                <c:val>
                  <c:numRef>
                    <c:extLst xmlns:c15="http://schemas.microsoft.com/office/drawing/2012/chart">
                      <c:ext xmlns:c15="http://schemas.microsoft.com/office/drawing/2012/chart" uri="{02D57815-91ED-43cb-92C2-25804820EDAC}">
                        <c15:formulaRef>
                          <c15:sqref>[Kopijapodatki_analiza_4.1_4.2_23.11.2022.xlsx]preglednice!$L$26:$L$47</c15:sqref>
                        </c15:formulaRef>
                      </c:ext>
                    </c:extLst>
                    <c:numCache>
                      <c:formatCode>#,##0.00</c:formatCode>
                      <c:ptCount val="21"/>
                      <c:pt idx="0">
                        <c:v>2187833.0899999961</c:v>
                      </c:pt>
                      <c:pt idx="1">
                        <c:v>13997566.489999998</c:v>
                      </c:pt>
                      <c:pt idx="2">
                        <c:v>190010.37</c:v>
                      </c:pt>
                      <c:pt idx="3">
                        <c:v>4614876.0900000008</c:v>
                      </c:pt>
                      <c:pt idx="4">
                        <c:v>80377.230000006035</c:v>
                      </c:pt>
                      <c:pt idx="5">
                        <c:v>371276.00999999931</c:v>
                      </c:pt>
                      <c:pt idx="6">
                        <c:v>2778657.08</c:v>
                      </c:pt>
                      <c:pt idx="7">
                        <c:v>1646035.29</c:v>
                      </c:pt>
                      <c:pt idx="8">
                        <c:v>3063983.9400000004</c:v>
                      </c:pt>
                      <c:pt idx="9">
                        <c:v>1052273.8000000003</c:v>
                      </c:pt>
                      <c:pt idx="10">
                        <c:v>1616839.3499999999</c:v>
                      </c:pt>
                      <c:pt idx="11">
                        <c:v>0</c:v>
                      </c:pt>
                      <c:pt idx="12">
                        <c:v>3670940.8100000005</c:v>
                      </c:pt>
                      <c:pt idx="13">
                        <c:v>1002588.3500000015</c:v>
                      </c:pt>
                      <c:pt idx="14">
                        <c:v>1174745.3099999996</c:v>
                      </c:pt>
                      <c:pt idx="15">
                        <c:v>1106088.21</c:v>
                      </c:pt>
                      <c:pt idx="16">
                        <c:v>715252.99</c:v>
                      </c:pt>
                      <c:pt idx="17">
                        <c:v>1132994.2600000007</c:v>
                      </c:pt>
                      <c:pt idx="18">
                        <c:v>0</c:v>
                      </c:pt>
                      <c:pt idx="19">
                        <c:v>319769.20999999996</c:v>
                      </c:pt>
                      <c:pt idx="20">
                        <c:v>0</c:v>
                      </c:pt>
                    </c:numCache>
                  </c:numRef>
                </c:val>
                <c:smooth val="0"/>
                <c:extLst xmlns:c15="http://schemas.microsoft.com/office/drawing/2012/chart">
                  <c:ext xmlns:c16="http://schemas.microsoft.com/office/drawing/2014/chart" uri="{C3380CC4-5D6E-409C-BE32-E72D297353CC}">
                    <c16:uniqueId val="{0000000A-0282-41D3-930B-BE04E943BA58}"/>
                  </c:ext>
                </c:extLst>
              </c15:ser>
            </c15:filteredLineSeries>
            <c15:filteredLineSeries>
              <c15:ser>
                <c:idx val="11"/>
                <c:order val="11"/>
                <c:tx>
                  <c:strRef>
                    <c:extLst xmlns:c15="http://schemas.microsoft.com/office/drawing/2012/chart">
                      <c:ext xmlns:c15="http://schemas.microsoft.com/office/drawing/2012/chart" uri="{02D57815-91ED-43cb-92C2-25804820EDAC}">
                        <c15:formulaRef>
                          <c15:sqref>[Kopijapodatki_analiza_4.1_4.2_23.11.2022.xlsx]preglednice!$M$25</c15:sqref>
                        </c15:formulaRef>
                      </c:ext>
                    </c:extLst>
                    <c:strCache>
                      <c:ptCount val="1"/>
                      <c:pt idx="0">
                        <c:v>sredstva povprečno na vlogo (OMD)</c:v>
                      </c:pt>
                    </c:strCache>
                  </c:strRef>
                </c:tx>
                <c:spPr>
                  <a:ln w="28575" cap="rnd">
                    <a:solidFill>
                      <a:schemeClr val="accent6">
                        <a:lumMod val="60000"/>
                      </a:schemeClr>
                    </a:solidFill>
                    <a:round/>
                  </a:ln>
                  <a:effectLst/>
                </c:spPr>
                <c:marker>
                  <c:symbol val="none"/>
                </c:marker>
                <c:cat>
                  <c:strRef>
                    <c:extLst xmlns:c15="http://schemas.microsoft.com/office/drawing/2012/chart">
                      <c:ext xmlns:c15="http://schemas.microsoft.com/office/drawing/2012/chart" uri="{02D57815-91ED-43cb-92C2-25804820EDAC}">
                        <c15:formulaRef>
                          <c15:sqref>[Kopijapodatki_analiza_4.1_4.2_23.11.2022.xlsx]preglednice!$A$26:$A$47</c15:sqref>
                        </c15:formulaRef>
                      </c:ext>
                    </c:extLst>
                    <c:strCache>
                      <c:ptCount val="21"/>
                      <c:pt idx="0">
                        <c:v>M04.1_01b</c:v>
                      </c:pt>
                      <c:pt idx="1">
                        <c:v>M04.1_02b</c:v>
                      </c:pt>
                      <c:pt idx="2">
                        <c:v>M04.1_04b</c:v>
                      </c:pt>
                      <c:pt idx="3">
                        <c:v>M04.1_05b</c:v>
                      </c:pt>
                      <c:pt idx="4">
                        <c:v>M04.1_06b</c:v>
                      </c:pt>
                      <c:pt idx="5">
                        <c:v>M04.1_07b</c:v>
                      </c:pt>
                      <c:pt idx="6">
                        <c:v>M04.1_08b</c:v>
                      </c:pt>
                      <c:pt idx="7">
                        <c:v>M04.1_09b</c:v>
                      </c:pt>
                      <c:pt idx="8">
                        <c:v>M04.1_10b</c:v>
                      </c:pt>
                      <c:pt idx="9">
                        <c:v>M04.1_11b</c:v>
                      </c:pt>
                      <c:pt idx="10">
                        <c:v>M04.1_12b</c:v>
                      </c:pt>
                      <c:pt idx="11">
                        <c:v>M04.1_13b</c:v>
                      </c:pt>
                      <c:pt idx="12">
                        <c:v>M04.1_14b</c:v>
                      </c:pt>
                      <c:pt idx="13">
                        <c:v>M04.1_15b</c:v>
                      </c:pt>
                      <c:pt idx="14">
                        <c:v>M04.1_16b</c:v>
                      </c:pt>
                      <c:pt idx="15">
                        <c:v>M04.1_17b</c:v>
                      </c:pt>
                      <c:pt idx="16">
                        <c:v>M04.1_18b</c:v>
                      </c:pt>
                      <c:pt idx="17">
                        <c:v>M04.1_19b</c:v>
                      </c:pt>
                      <c:pt idx="18">
                        <c:v>M04.1_20b</c:v>
                      </c:pt>
                      <c:pt idx="19">
                        <c:v>M04.1_21b</c:v>
                      </c:pt>
                      <c:pt idx="20">
                        <c:v>M04.1_22b</c:v>
                      </c:pt>
                    </c:strCache>
                  </c:strRef>
                </c:cat>
                <c:val>
                  <c:numRef>
                    <c:extLst xmlns:c15="http://schemas.microsoft.com/office/drawing/2012/chart">
                      <c:ext xmlns:c15="http://schemas.microsoft.com/office/drawing/2012/chart" uri="{02D57815-91ED-43cb-92C2-25804820EDAC}">
                        <c15:formulaRef>
                          <c15:sqref>[Kopijapodatki_analiza_4.1_4.2_23.11.2022.xlsx]preglednice!$M$26:$M$47</c15:sqref>
                        </c15:formulaRef>
                      </c:ext>
                    </c:extLst>
                    <c:numCache>
                      <c:formatCode>#,##0.00</c:formatCode>
                      <c:ptCount val="21"/>
                      <c:pt idx="0">
                        <c:v>31533.176525423736</c:v>
                      </c:pt>
                      <c:pt idx="1">
                        <c:v>97420.8324725274</c:v>
                      </c:pt>
                      <c:pt idx="2">
                        <c:v>67604.996363636368</c:v>
                      </c:pt>
                      <c:pt idx="3">
                        <c:v>95239.559166666659</c:v>
                      </c:pt>
                      <c:pt idx="4">
                        <c:v>51286.333645833329</c:v>
                      </c:pt>
                      <c:pt idx="5">
                        <c:v>42410.25843137256</c:v>
                      </c:pt>
                      <c:pt idx="6">
                        <c:v>154776.70500000002</c:v>
                      </c:pt>
                      <c:pt idx="7">
                        <c:v>53359.854318181817</c:v>
                      </c:pt>
                      <c:pt idx="8">
                        <c:v>144492.60249999998</c:v>
                      </c:pt>
                      <c:pt idx="9">
                        <c:v>93299.181724137918</c:v>
                      </c:pt>
                      <c:pt idx="10">
                        <c:v>0</c:v>
                      </c:pt>
                      <c:pt idx="11">
                        <c:v>102023.67999999998</c:v>
                      </c:pt>
                      <c:pt idx="12">
                        <c:v>174685.61307692307</c:v>
                      </c:pt>
                      <c:pt idx="13">
                        <c:v>267884.31090909085</c:v>
                      </c:pt>
                      <c:pt idx="14">
                        <c:v>282204.69750000001</c:v>
                      </c:pt>
                      <c:pt idx="15">
                        <c:v>734619.41</c:v>
                      </c:pt>
                      <c:pt idx="16">
                        <c:v>201326.3425</c:v>
                      </c:pt>
                      <c:pt idx="17">
                        <c:v>164441.18384615381</c:v>
                      </c:pt>
                      <c:pt idx="18">
                        <c:v>217483.73882352945</c:v>
                      </c:pt>
                      <c:pt idx="19">
                        <c:v>85506.28</c:v>
                      </c:pt>
                      <c:pt idx="20">
                        <c:v>102253.97333333333</c:v>
                      </c:pt>
                    </c:numCache>
                  </c:numRef>
                </c:val>
                <c:smooth val="0"/>
                <c:extLst xmlns:c15="http://schemas.microsoft.com/office/drawing/2012/chart">
                  <c:ext xmlns:c16="http://schemas.microsoft.com/office/drawing/2014/chart" uri="{C3380CC4-5D6E-409C-BE32-E72D297353CC}">
                    <c16:uniqueId val="{0000000B-0282-41D3-930B-BE04E943BA58}"/>
                  </c:ext>
                </c:extLst>
              </c15:ser>
            </c15:filteredLineSeries>
            <c15:filteredLineSeries>
              <c15:ser>
                <c:idx val="12"/>
                <c:order val="12"/>
                <c:tx>
                  <c:strRef>
                    <c:extLst xmlns:c15="http://schemas.microsoft.com/office/drawing/2012/chart">
                      <c:ext xmlns:c15="http://schemas.microsoft.com/office/drawing/2012/chart" uri="{02D57815-91ED-43cb-92C2-25804820EDAC}">
                        <c15:formulaRef>
                          <c15:sqref>[Kopijapodatki_analiza_4.1_4.2_23.11.2022.xlsx]preglednice!$N$25</c15:sqref>
                        </c15:formulaRef>
                      </c:ext>
                    </c:extLst>
                    <c:strCache>
                      <c:ptCount val="1"/>
                      <c:pt idx="0">
                        <c:v>povprečno sredstva na vlogo</c:v>
                      </c:pt>
                    </c:strCache>
                  </c:strRef>
                </c:tx>
                <c:spPr>
                  <a:ln w="28575" cap="rnd">
                    <a:solidFill>
                      <a:schemeClr val="accent1">
                        <a:lumMod val="80000"/>
                        <a:lumOff val="20000"/>
                      </a:schemeClr>
                    </a:solidFill>
                    <a:round/>
                  </a:ln>
                  <a:effectLst/>
                </c:spPr>
                <c:marker>
                  <c:symbol val="none"/>
                </c:marker>
                <c:cat>
                  <c:strRef>
                    <c:extLst xmlns:c15="http://schemas.microsoft.com/office/drawing/2012/chart">
                      <c:ext xmlns:c15="http://schemas.microsoft.com/office/drawing/2012/chart" uri="{02D57815-91ED-43cb-92C2-25804820EDAC}">
                        <c15:formulaRef>
                          <c15:sqref>[Kopijapodatki_analiza_4.1_4.2_23.11.2022.xlsx]preglednice!$A$26:$A$47</c15:sqref>
                        </c15:formulaRef>
                      </c:ext>
                    </c:extLst>
                    <c:strCache>
                      <c:ptCount val="21"/>
                      <c:pt idx="0">
                        <c:v>M04.1_01b</c:v>
                      </c:pt>
                      <c:pt idx="1">
                        <c:v>M04.1_02b</c:v>
                      </c:pt>
                      <c:pt idx="2">
                        <c:v>M04.1_04b</c:v>
                      </c:pt>
                      <c:pt idx="3">
                        <c:v>M04.1_05b</c:v>
                      </c:pt>
                      <c:pt idx="4">
                        <c:v>M04.1_06b</c:v>
                      </c:pt>
                      <c:pt idx="5">
                        <c:v>M04.1_07b</c:v>
                      </c:pt>
                      <c:pt idx="6">
                        <c:v>M04.1_08b</c:v>
                      </c:pt>
                      <c:pt idx="7">
                        <c:v>M04.1_09b</c:v>
                      </c:pt>
                      <c:pt idx="8">
                        <c:v>M04.1_10b</c:v>
                      </c:pt>
                      <c:pt idx="9">
                        <c:v>M04.1_11b</c:v>
                      </c:pt>
                      <c:pt idx="10">
                        <c:v>M04.1_12b</c:v>
                      </c:pt>
                      <c:pt idx="11">
                        <c:v>M04.1_13b</c:v>
                      </c:pt>
                      <c:pt idx="12">
                        <c:v>M04.1_14b</c:v>
                      </c:pt>
                      <c:pt idx="13">
                        <c:v>M04.1_15b</c:v>
                      </c:pt>
                      <c:pt idx="14">
                        <c:v>M04.1_16b</c:v>
                      </c:pt>
                      <c:pt idx="15">
                        <c:v>M04.1_17b</c:v>
                      </c:pt>
                      <c:pt idx="16">
                        <c:v>M04.1_18b</c:v>
                      </c:pt>
                      <c:pt idx="17">
                        <c:v>M04.1_19b</c:v>
                      </c:pt>
                      <c:pt idx="18">
                        <c:v>M04.1_20b</c:v>
                      </c:pt>
                      <c:pt idx="19">
                        <c:v>M04.1_21b</c:v>
                      </c:pt>
                      <c:pt idx="20">
                        <c:v>M04.1_22b</c:v>
                      </c:pt>
                    </c:strCache>
                  </c:strRef>
                </c:cat>
                <c:val>
                  <c:numRef>
                    <c:extLst xmlns:c15="http://schemas.microsoft.com/office/drawing/2012/chart">
                      <c:ext xmlns:c15="http://schemas.microsoft.com/office/drawing/2012/chart" uri="{02D57815-91ED-43cb-92C2-25804820EDAC}">
                        <c15:formulaRef>
                          <c15:sqref>[Kopijapodatki_analiza_4.1_4.2_23.11.2022.xlsx]preglednice!$N$26:$N$47</c15:sqref>
                        </c15:formulaRef>
                      </c:ext>
                    </c:extLst>
                    <c:numCache>
                      <c:formatCode>#,##0.00</c:formatCode>
                      <c:ptCount val="21"/>
                      <c:pt idx="0">
                        <c:v>26144.902300884944</c:v>
                      </c:pt>
                      <c:pt idx="1">
                        <c:v>106114.24080267553</c:v>
                      </c:pt>
                      <c:pt idx="2">
                        <c:v>62244.35533333334</c:v>
                      </c:pt>
                      <c:pt idx="3">
                        <c:v>110725.97692307693</c:v>
                      </c:pt>
                      <c:pt idx="4">
                        <c:v>51437.063678756502</c:v>
                      </c:pt>
                      <c:pt idx="5">
                        <c:v>42952.528644067796</c:v>
                      </c:pt>
                      <c:pt idx="6">
                        <c:v>179022.40552631579</c:v>
                      </c:pt>
                      <c:pt idx="7">
                        <c:v>50555.302278481009</c:v>
                      </c:pt>
                      <c:pt idx="8">
                        <c:v>179195.51933333333</c:v>
                      </c:pt>
                      <c:pt idx="9">
                        <c:v>89475.001666666663</c:v>
                      </c:pt>
                      <c:pt idx="10">
                        <c:v>80841.967499999999</c:v>
                      </c:pt>
                      <c:pt idx="11">
                        <c:v>102023.67999999998</c:v>
                      </c:pt>
                      <c:pt idx="12">
                        <c:v>198061.79266666668</c:v>
                      </c:pt>
                      <c:pt idx="13">
                        <c:v>181474.82078947368</c:v>
                      </c:pt>
                      <c:pt idx="14">
                        <c:v>284501.02350000001</c:v>
                      </c:pt>
                      <c:pt idx="15">
                        <c:v>613569.20666666667</c:v>
                      </c:pt>
                      <c:pt idx="16">
                        <c:v>193821.97750000001</c:v>
                      </c:pt>
                      <c:pt idx="17">
                        <c:v>138678.59076923077</c:v>
                      </c:pt>
                      <c:pt idx="18">
                        <c:v>217483.73882352945</c:v>
                      </c:pt>
                      <c:pt idx="19">
                        <c:v>97835.90789473684</c:v>
                      </c:pt>
                      <c:pt idx="20">
                        <c:v>102253.97333333333</c:v>
                      </c:pt>
                    </c:numCache>
                  </c:numRef>
                </c:val>
                <c:smooth val="0"/>
                <c:extLst xmlns:c15="http://schemas.microsoft.com/office/drawing/2012/chart">
                  <c:ext xmlns:c16="http://schemas.microsoft.com/office/drawing/2014/chart" uri="{C3380CC4-5D6E-409C-BE32-E72D297353CC}">
                    <c16:uniqueId val="{0000000C-0282-41D3-930B-BE04E943BA58}"/>
                  </c:ext>
                </c:extLst>
              </c15:ser>
            </c15:filteredLineSeries>
          </c:ext>
        </c:extLst>
      </c:lineChart>
      <c:lineChart>
        <c:grouping val="standard"/>
        <c:varyColors val="0"/>
        <c:ser>
          <c:idx val="5"/>
          <c:order val="5"/>
          <c:tx>
            <c:strRef>
              <c:f>[Kopijapodatki_analiza_4.1_4.2_23.11.2022.xlsx]preglednice!$G$25</c:f>
              <c:strCache>
                <c:ptCount val="1"/>
                <c:pt idx="0">
                  <c:v>% odobrenih vlog na OMD</c:v>
                </c:pt>
              </c:strCache>
            </c:strRef>
          </c:tx>
          <c:spPr>
            <a:ln w="28575" cap="rnd">
              <a:solidFill>
                <a:schemeClr val="accent6"/>
              </a:solidFill>
              <a:round/>
            </a:ln>
            <a:effectLst/>
          </c:spPr>
          <c:marker>
            <c:symbol val="none"/>
          </c:marker>
          <c:cat>
            <c:strRef>
              <c:f>[Kopijapodatki_analiza_4.1_4.2_23.11.2022.xlsx]preglednice!$A$26:$A$47</c:f>
              <c:strCache>
                <c:ptCount val="21"/>
                <c:pt idx="0">
                  <c:v>M04.1_01b</c:v>
                </c:pt>
                <c:pt idx="1">
                  <c:v>M04.1_02b</c:v>
                </c:pt>
                <c:pt idx="2">
                  <c:v>M04.1_04b</c:v>
                </c:pt>
                <c:pt idx="3">
                  <c:v>M04.1_05b</c:v>
                </c:pt>
                <c:pt idx="4">
                  <c:v>M04.1_06b</c:v>
                </c:pt>
                <c:pt idx="5">
                  <c:v>M04.1_07b</c:v>
                </c:pt>
                <c:pt idx="6">
                  <c:v>M04.1_08b</c:v>
                </c:pt>
                <c:pt idx="7">
                  <c:v>M04.1_09b</c:v>
                </c:pt>
                <c:pt idx="8">
                  <c:v>M04.1_10b</c:v>
                </c:pt>
                <c:pt idx="9">
                  <c:v>M04.1_11b</c:v>
                </c:pt>
                <c:pt idx="10">
                  <c:v>M04.1_12b</c:v>
                </c:pt>
                <c:pt idx="11">
                  <c:v>M04.1_13b</c:v>
                </c:pt>
                <c:pt idx="12">
                  <c:v>M04.1_14b</c:v>
                </c:pt>
                <c:pt idx="13">
                  <c:v>M04.1_15b</c:v>
                </c:pt>
                <c:pt idx="14">
                  <c:v>M04.1_16b</c:v>
                </c:pt>
                <c:pt idx="15">
                  <c:v>M04.1_17b</c:v>
                </c:pt>
                <c:pt idx="16">
                  <c:v>M04.1_18b</c:v>
                </c:pt>
                <c:pt idx="17">
                  <c:v>M04.1_19b</c:v>
                </c:pt>
                <c:pt idx="18">
                  <c:v>M04.1_20b</c:v>
                </c:pt>
                <c:pt idx="19">
                  <c:v>M04.1_21b</c:v>
                </c:pt>
                <c:pt idx="20">
                  <c:v>M04.1_22b</c:v>
                </c:pt>
              </c:strCache>
              <c:extLst/>
            </c:strRef>
          </c:cat>
          <c:val>
            <c:numRef>
              <c:f>[Kopijapodatki_analiza_4.1_4.2_23.11.2022.xlsx]preglednice!$G$26:$G$47</c:f>
              <c:numCache>
                <c:formatCode>#,##0.00</c:formatCode>
                <c:ptCount val="21"/>
                <c:pt idx="0">
                  <c:v>52.212389380530972</c:v>
                </c:pt>
                <c:pt idx="1">
                  <c:v>60.869565217391305</c:v>
                </c:pt>
                <c:pt idx="2">
                  <c:v>73.333333333333329</c:v>
                </c:pt>
                <c:pt idx="3">
                  <c:v>23.076923076923077</c:v>
                </c:pt>
                <c:pt idx="4">
                  <c:v>99.481865284974091</c:v>
                </c:pt>
                <c:pt idx="5">
                  <c:v>86.440677966101688</c:v>
                </c:pt>
                <c:pt idx="6">
                  <c:v>68.421052631578945</c:v>
                </c:pt>
                <c:pt idx="7">
                  <c:v>55.696202531645568</c:v>
                </c:pt>
                <c:pt idx="8">
                  <c:v>53.333333333333336</c:v>
                </c:pt>
                <c:pt idx="9">
                  <c:v>69.047619047619051</c:v>
                </c:pt>
                <c:pt idx="10">
                  <c:v>0</c:v>
                </c:pt>
                <c:pt idx="11">
                  <c:v>100</c:v>
                </c:pt>
                <c:pt idx="12">
                  <c:v>43.333333333333336</c:v>
                </c:pt>
                <c:pt idx="13">
                  <c:v>57.89473684210526</c:v>
                </c:pt>
                <c:pt idx="14">
                  <c:v>80</c:v>
                </c:pt>
                <c:pt idx="15">
                  <c:v>33.333333333333336</c:v>
                </c:pt>
                <c:pt idx="16">
                  <c:v>66.666666666666671</c:v>
                </c:pt>
                <c:pt idx="17">
                  <c:v>66.666666666666671</c:v>
                </c:pt>
                <c:pt idx="18">
                  <c:v>100</c:v>
                </c:pt>
                <c:pt idx="19">
                  <c:v>94.736842105263165</c:v>
                </c:pt>
                <c:pt idx="20">
                  <c:v>100</c:v>
                </c:pt>
              </c:numCache>
              <c:extLst/>
            </c:numRef>
          </c:val>
          <c:smooth val="0"/>
          <c:extLst>
            <c:ext xmlns:c16="http://schemas.microsoft.com/office/drawing/2014/chart" uri="{C3380CC4-5D6E-409C-BE32-E72D297353CC}">
              <c16:uniqueId val="{00000004-0282-41D3-930B-BE04E943BA58}"/>
            </c:ext>
          </c:extLst>
        </c:ser>
        <c:dLbls>
          <c:showLegendKey val="0"/>
          <c:showVal val="0"/>
          <c:showCatName val="0"/>
          <c:showSerName val="0"/>
          <c:showPercent val="0"/>
          <c:showBubbleSize val="0"/>
        </c:dLbls>
        <c:marker val="1"/>
        <c:smooth val="0"/>
        <c:axId val="223115704"/>
        <c:axId val="223115312"/>
      </c:lineChart>
      <c:catAx>
        <c:axId val="22311727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l-SI"/>
          </a:p>
        </c:txPr>
        <c:crossAx val="223114528"/>
        <c:crosses val="autoZero"/>
        <c:auto val="1"/>
        <c:lblAlgn val="ctr"/>
        <c:lblOffset val="100"/>
        <c:noMultiLvlLbl val="0"/>
      </c:catAx>
      <c:valAx>
        <c:axId val="223114528"/>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l-SI"/>
          </a:p>
        </c:txPr>
        <c:crossAx val="223117272"/>
        <c:crosses val="autoZero"/>
        <c:crossBetween val="between"/>
      </c:valAx>
      <c:valAx>
        <c:axId val="223115312"/>
        <c:scaling>
          <c:orientation val="minMax"/>
        </c:scaling>
        <c:delete val="0"/>
        <c:axPos val="r"/>
        <c:numFmt formatCode="#,##0.0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l-SI"/>
          </a:p>
        </c:txPr>
        <c:crossAx val="223115704"/>
        <c:crosses val="max"/>
        <c:crossBetween val="between"/>
      </c:valAx>
      <c:catAx>
        <c:axId val="223115704"/>
        <c:scaling>
          <c:orientation val="minMax"/>
        </c:scaling>
        <c:delete val="1"/>
        <c:axPos val="b"/>
        <c:numFmt formatCode="General" sourceLinked="1"/>
        <c:majorTickMark val="out"/>
        <c:minorTickMark val="none"/>
        <c:tickLblPos val="nextTo"/>
        <c:crossAx val="223115312"/>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l-SI"/>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sl-SI"/>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l-SI"/>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2470603674540683"/>
          <c:y val="0.16203703703703703"/>
          <c:w val="0.73406014873140857"/>
          <c:h val="0.592299139690872"/>
        </c:manualLayout>
      </c:layout>
      <c:barChart>
        <c:barDir val="col"/>
        <c:grouping val="clustered"/>
        <c:varyColors val="0"/>
        <c:ser>
          <c:idx val="4"/>
          <c:order val="4"/>
          <c:tx>
            <c:strRef>
              <c:f>[Kopijapodatki_analiza_4.1_4.2_23.11.2022.xlsx]preglednice!$F$25</c:f>
              <c:strCache>
                <c:ptCount val="1"/>
                <c:pt idx="0">
                  <c:v>število odobrenih vlog - OMD</c:v>
                </c:pt>
              </c:strCache>
            </c:strRef>
          </c:tx>
          <c:spPr>
            <a:solidFill>
              <a:srgbClr val="2C6E32"/>
            </a:solidFill>
            <a:ln>
              <a:noFill/>
            </a:ln>
            <a:effectLst/>
          </c:spPr>
          <c:invertIfNegative val="0"/>
          <c:cat>
            <c:strRef>
              <c:f>[Kopijapodatki_analiza_4.1_4.2_23.11.2022.xlsx]preglednice!$A$26:$A$46</c:f>
              <c:strCache>
                <c:ptCount val="19"/>
                <c:pt idx="0">
                  <c:v>M04.1_01b</c:v>
                </c:pt>
                <c:pt idx="1">
                  <c:v>M04.1_02b</c:v>
                </c:pt>
                <c:pt idx="2">
                  <c:v>M04.1_04b</c:v>
                </c:pt>
                <c:pt idx="3">
                  <c:v>M04.1_05b</c:v>
                </c:pt>
                <c:pt idx="4">
                  <c:v>M04.1_06b</c:v>
                </c:pt>
                <c:pt idx="5">
                  <c:v>M04.1_07b</c:v>
                </c:pt>
                <c:pt idx="6">
                  <c:v>M04.1_08b</c:v>
                </c:pt>
                <c:pt idx="7">
                  <c:v>M04.1_09b</c:v>
                </c:pt>
                <c:pt idx="8">
                  <c:v>M04.1_10b</c:v>
                </c:pt>
                <c:pt idx="9">
                  <c:v>M04.1_11b</c:v>
                </c:pt>
                <c:pt idx="10">
                  <c:v>M04.1_13b</c:v>
                </c:pt>
                <c:pt idx="11">
                  <c:v>M04.1_14b</c:v>
                </c:pt>
                <c:pt idx="12">
                  <c:v>M04.1_15b</c:v>
                </c:pt>
                <c:pt idx="13">
                  <c:v>M04.1_16b</c:v>
                </c:pt>
                <c:pt idx="14">
                  <c:v>M04.1_18b</c:v>
                </c:pt>
                <c:pt idx="15">
                  <c:v>M04.1_19b</c:v>
                </c:pt>
                <c:pt idx="16">
                  <c:v>M04.1_20b</c:v>
                </c:pt>
                <c:pt idx="17">
                  <c:v>M04.1_21b</c:v>
                </c:pt>
                <c:pt idx="18">
                  <c:v>M04.1_22b</c:v>
                </c:pt>
              </c:strCache>
              <c:extLst/>
            </c:strRef>
          </c:cat>
          <c:val>
            <c:numRef>
              <c:f>[Kopijapodatki_analiza_4.1_4.2_23.11.2022.xlsx]preglednice!$F$26:$F$46</c:f>
              <c:numCache>
                <c:formatCode>#,##0.00</c:formatCode>
                <c:ptCount val="19"/>
                <c:pt idx="0">
                  <c:v>118</c:v>
                </c:pt>
                <c:pt idx="1">
                  <c:v>182</c:v>
                </c:pt>
                <c:pt idx="2">
                  <c:v>11</c:v>
                </c:pt>
                <c:pt idx="3">
                  <c:v>12</c:v>
                </c:pt>
                <c:pt idx="4">
                  <c:v>192</c:v>
                </c:pt>
                <c:pt idx="5">
                  <c:v>51</c:v>
                </c:pt>
                <c:pt idx="6">
                  <c:v>26</c:v>
                </c:pt>
                <c:pt idx="7">
                  <c:v>44</c:v>
                </c:pt>
                <c:pt idx="8">
                  <c:v>16</c:v>
                </c:pt>
                <c:pt idx="9">
                  <c:v>29</c:v>
                </c:pt>
                <c:pt idx="10">
                  <c:v>7</c:v>
                </c:pt>
                <c:pt idx="11">
                  <c:v>13</c:v>
                </c:pt>
                <c:pt idx="12">
                  <c:v>22</c:v>
                </c:pt>
                <c:pt idx="13">
                  <c:v>16</c:v>
                </c:pt>
                <c:pt idx="14">
                  <c:v>8</c:v>
                </c:pt>
                <c:pt idx="15">
                  <c:v>26</c:v>
                </c:pt>
                <c:pt idx="16">
                  <c:v>34</c:v>
                </c:pt>
                <c:pt idx="17">
                  <c:v>18</c:v>
                </c:pt>
                <c:pt idx="18">
                  <c:v>9</c:v>
                </c:pt>
              </c:numCache>
              <c:extLst/>
            </c:numRef>
          </c:val>
          <c:extLst>
            <c:ext xmlns:c16="http://schemas.microsoft.com/office/drawing/2014/chart" uri="{C3380CC4-5D6E-409C-BE32-E72D297353CC}">
              <c16:uniqueId val="{00000000-FD07-4CE4-884A-C963EA9521A0}"/>
            </c:ext>
          </c:extLst>
        </c:ser>
        <c:dLbls>
          <c:showLegendKey val="0"/>
          <c:showVal val="0"/>
          <c:showCatName val="0"/>
          <c:showSerName val="0"/>
          <c:showPercent val="0"/>
          <c:showBubbleSize val="0"/>
        </c:dLbls>
        <c:gapWidth val="219"/>
        <c:axId val="223116096"/>
        <c:axId val="223116488"/>
        <c:extLst>
          <c:ext xmlns:c15="http://schemas.microsoft.com/office/drawing/2012/chart" uri="{02D57815-91ED-43cb-92C2-25804820EDAC}">
            <c15:filteredBarSeries>
              <c15:ser>
                <c:idx val="0"/>
                <c:order val="0"/>
                <c:tx>
                  <c:strRef>
                    <c:extLst>
                      <c:ext uri="{02D57815-91ED-43cb-92C2-25804820EDAC}">
                        <c15:formulaRef>
                          <c15:sqref>[Kopijapodatki_analiza_4.1_4.2_23.11.2022.xlsx]preglednice!$B$25</c15:sqref>
                        </c15:formulaRef>
                      </c:ext>
                    </c:extLst>
                    <c:strCache>
                      <c:ptCount val="1"/>
                      <c:pt idx="0">
                        <c:v>število oddanih vlog - VSE</c:v>
                      </c:pt>
                    </c:strCache>
                  </c:strRef>
                </c:tx>
                <c:spPr>
                  <a:solidFill>
                    <a:schemeClr val="accent1"/>
                  </a:solidFill>
                  <a:ln>
                    <a:noFill/>
                  </a:ln>
                  <a:effectLst/>
                </c:spPr>
                <c:invertIfNegative val="0"/>
                <c:cat>
                  <c:strRef>
                    <c:extLst>
                      <c:ext uri="{02D57815-91ED-43cb-92C2-25804820EDAC}">
                        <c15:formulaRef>
                          <c15:sqref>[Kopijapodatki_analiza_4.1_4.2_23.11.2022.xlsx]preglednice!$A$26:$A$46</c15:sqref>
                        </c15:formulaRef>
                      </c:ext>
                    </c:extLst>
                    <c:strCache>
                      <c:ptCount val="19"/>
                      <c:pt idx="0">
                        <c:v>M04.1_01b</c:v>
                      </c:pt>
                      <c:pt idx="1">
                        <c:v>M04.1_02b</c:v>
                      </c:pt>
                      <c:pt idx="2">
                        <c:v>M04.1_04b</c:v>
                      </c:pt>
                      <c:pt idx="3">
                        <c:v>M04.1_05b</c:v>
                      </c:pt>
                      <c:pt idx="4">
                        <c:v>M04.1_06b</c:v>
                      </c:pt>
                      <c:pt idx="5">
                        <c:v>M04.1_07b</c:v>
                      </c:pt>
                      <c:pt idx="6">
                        <c:v>M04.1_08b</c:v>
                      </c:pt>
                      <c:pt idx="7">
                        <c:v>M04.1_09b</c:v>
                      </c:pt>
                      <c:pt idx="8">
                        <c:v>M04.1_10b</c:v>
                      </c:pt>
                      <c:pt idx="9">
                        <c:v>M04.1_11b</c:v>
                      </c:pt>
                      <c:pt idx="10">
                        <c:v>M04.1_13b</c:v>
                      </c:pt>
                      <c:pt idx="11">
                        <c:v>M04.1_14b</c:v>
                      </c:pt>
                      <c:pt idx="12">
                        <c:v>M04.1_15b</c:v>
                      </c:pt>
                      <c:pt idx="13">
                        <c:v>M04.1_16b</c:v>
                      </c:pt>
                      <c:pt idx="14">
                        <c:v>M04.1_18b</c:v>
                      </c:pt>
                      <c:pt idx="15">
                        <c:v>M04.1_19b</c:v>
                      </c:pt>
                      <c:pt idx="16">
                        <c:v>M04.1_20b</c:v>
                      </c:pt>
                      <c:pt idx="17">
                        <c:v>M04.1_21b</c:v>
                      </c:pt>
                      <c:pt idx="18">
                        <c:v>M04.1_22b</c:v>
                      </c:pt>
                    </c:strCache>
                  </c:strRef>
                </c:cat>
                <c:val>
                  <c:numRef>
                    <c:extLst>
                      <c:ext uri="{02D57815-91ED-43cb-92C2-25804820EDAC}">
                        <c15:formulaRef>
                          <c15:sqref>[Kopijapodatki_analiza_4.1_4.2_23.11.2022.xlsx]preglednice!$B$26:$B$46</c15:sqref>
                        </c15:formulaRef>
                      </c:ext>
                    </c:extLst>
                    <c:numCache>
                      <c:formatCode>#,##0.00</c:formatCode>
                      <c:ptCount val="19"/>
                      <c:pt idx="0">
                        <c:v>241</c:v>
                      </c:pt>
                      <c:pt idx="1">
                        <c:v>335</c:v>
                      </c:pt>
                      <c:pt idx="2">
                        <c:v>18</c:v>
                      </c:pt>
                      <c:pt idx="3">
                        <c:v>56</c:v>
                      </c:pt>
                      <c:pt idx="4">
                        <c:v>328</c:v>
                      </c:pt>
                      <c:pt idx="5">
                        <c:v>68</c:v>
                      </c:pt>
                      <c:pt idx="6">
                        <c:v>174</c:v>
                      </c:pt>
                      <c:pt idx="7">
                        <c:v>88</c:v>
                      </c:pt>
                      <c:pt idx="8">
                        <c:v>76</c:v>
                      </c:pt>
                      <c:pt idx="9">
                        <c:v>56</c:v>
                      </c:pt>
                      <c:pt idx="10">
                        <c:v>11</c:v>
                      </c:pt>
                      <c:pt idx="11">
                        <c:v>33</c:v>
                      </c:pt>
                      <c:pt idx="12">
                        <c:v>112</c:v>
                      </c:pt>
                      <c:pt idx="13">
                        <c:v>111</c:v>
                      </c:pt>
                      <c:pt idx="14">
                        <c:v>12</c:v>
                      </c:pt>
                      <c:pt idx="15">
                        <c:v>66</c:v>
                      </c:pt>
                      <c:pt idx="16">
                        <c:v>127</c:v>
                      </c:pt>
                      <c:pt idx="17">
                        <c:v>64</c:v>
                      </c:pt>
                      <c:pt idx="18">
                        <c:v>12</c:v>
                      </c:pt>
                    </c:numCache>
                  </c:numRef>
                </c:val>
                <c:extLst>
                  <c:ext xmlns:c16="http://schemas.microsoft.com/office/drawing/2014/chart" uri="{C3380CC4-5D6E-409C-BE32-E72D297353CC}">
                    <c16:uniqueId val="{00000002-FD07-4CE4-884A-C963EA9521A0}"/>
                  </c:ext>
                </c:extLst>
              </c15:ser>
            </c15:filteredBarSeries>
            <c15:filteredBarSeries>
              <c15:ser>
                <c:idx val="1"/>
                <c:order val="1"/>
                <c:tx>
                  <c:strRef>
                    <c:extLst xmlns:c15="http://schemas.microsoft.com/office/drawing/2012/chart">
                      <c:ext xmlns:c15="http://schemas.microsoft.com/office/drawing/2012/chart" uri="{02D57815-91ED-43cb-92C2-25804820EDAC}">
                        <c15:formulaRef>
                          <c15:sqref>[Kopijapodatki_analiza_4.1_4.2_23.11.2022.xlsx]preglednice!$C$25</c15:sqref>
                        </c15:formulaRef>
                      </c:ext>
                    </c:extLst>
                    <c:strCache>
                      <c:ptCount val="1"/>
                      <c:pt idx="0">
                        <c:v>število oddanih vlog - OMD</c:v>
                      </c:pt>
                    </c:strCache>
                  </c:strRef>
                </c:tx>
                <c:spPr>
                  <a:solidFill>
                    <a:schemeClr val="accent2"/>
                  </a:solidFill>
                  <a:ln>
                    <a:noFill/>
                  </a:ln>
                  <a:effectLst/>
                </c:spPr>
                <c:invertIfNegative val="0"/>
                <c:cat>
                  <c:strRef>
                    <c:extLst xmlns:c15="http://schemas.microsoft.com/office/drawing/2012/chart">
                      <c:ext xmlns:c15="http://schemas.microsoft.com/office/drawing/2012/chart" uri="{02D57815-91ED-43cb-92C2-25804820EDAC}">
                        <c15:formulaRef>
                          <c15:sqref>[Kopijapodatki_analiza_4.1_4.2_23.11.2022.xlsx]preglednice!$A$26:$A$46</c15:sqref>
                        </c15:formulaRef>
                      </c:ext>
                    </c:extLst>
                    <c:strCache>
                      <c:ptCount val="19"/>
                      <c:pt idx="0">
                        <c:v>M04.1_01b</c:v>
                      </c:pt>
                      <c:pt idx="1">
                        <c:v>M04.1_02b</c:v>
                      </c:pt>
                      <c:pt idx="2">
                        <c:v>M04.1_04b</c:v>
                      </c:pt>
                      <c:pt idx="3">
                        <c:v>M04.1_05b</c:v>
                      </c:pt>
                      <c:pt idx="4">
                        <c:v>M04.1_06b</c:v>
                      </c:pt>
                      <c:pt idx="5">
                        <c:v>M04.1_07b</c:v>
                      </c:pt>
                      <c:pt idx="6">
                        <c:v>M04.1_08b</c:v>
                      </c:pt>
                      <c:pt idx="7">
                        <c:v>M04.1_09b</c:v>
                      </c:pt>
                      <c:pt idx="8">
                        <c:v>M04.1_10b</c:v>
                      </c:pt>
                      <c:pt idx="9">
                        <c:v>M04.1_11b</c:v>
                      </c:pt>
                      <c:pt idx="10">
                        <c:v>M04.1_13b</c:v>
                      </c:pt>
                      <c:pt idx="11">
                        <c:v>M04.1_14b</c:v>
                      </c:pt>
                      <c:pt idx="12">
                        <c:v>M04.1_15b</c:v>
                      </c:pt>
                      <c:pt idx="13">
                        <c:v>M04.1_16b</c:v>
                      </c:pt>
                      <c:pt idx="14">
                        <c:v>M04.1_18b</c:v>
                      </c:pt>
                      <c:pt idx="15">
                        <c:v>M04.1_19b</c:v>
                      </c:pt>
                      <c:pt idx="16">
                        <c:v>M04.1_20b</c:v>
                      </c:pt>
                      <c:pt idx="17">
                        <c:v>M04.1_21b</c:v>
                      </c:pt>
                      <c:pt idx="18">
                        <c:v>M04.1_22b</c:v>
                      </c:pt>
                    </c:strCache>
                  </c:strRef>
                </c:cat>
                <c:val>
                  <c:numRef>
                    <c:extLst xmlns:c15="http://schemas.microsoft.com/office/drawing/2012/chart">
                      <c:ext xmlns:c15="http://schemas.microsoft.com/office/drawing/2012/chart" uri="{02D57815-91ED-43cb-92C2-25804820EDAC}">
                        <c15:formulaRef>
                          <c15:sqref>[Kopijapodatki_analiza_4.1_4.2_23.11.2022.xlsx]preglednice!$C$26:$C$46</c15:sqref>
                        </c15:formulaRef>
                      </c:ext>
                    </c:extLst>
                    <c:numCache>
                      <c:formatCode>#,##0.00</c:formatCode>
                      <c:ptCount val="19"/>
                      <c:pt idx="0">
                        <c:v>124</c:v>
                      </c:pt>
                      <c:pt idx="1">
                        <c:v>205</c:v>
                      </c:pt>
                      <c:pt idx="2">
                        <c:v>13</c:v>
                      </c:pt>
                      <c:pt idx="3">
                        <c:v>13</c:v>
                      </c:pt>
                      <c:pt idx="4">
                        <c:v>326</c:v>
                      </c:pt>
                      <c:pt idx="5">
                        <c:v>59</c:v>
                      </c:pt>
                      <c:pt idx="6">
                        <c:v>104</c:v>
                      </c:pt>
                      <c:pt idx="7">
                        <c:v>50</c:v>
                      </c:pt>
                      <c:pt idx="8">
                        <c:v>51</c:v>
                      </c:pt>
                      <c:pt idx="9">
                        <c:v>37</c:v>
                      </c:pt>
                      <c:pt idx="10">
                        <c:v>11</c:v>
                      </c:pt>
                      <c:pt idx="11">
                        <c:v>15</c:v>
                      </c:pt>
                      <c:pt idx="12">
                        <c:v>72</c:v>
                      </c:pt>
                      <c:pt idx="13">
                        <c:v>87</c:v>
                      </c:pt>
                      <c:pt idx="14">
                        <c:v>8</c:v>
                      </c:pt>
                      <c:pt idx="15">
                        <c:v>46</c:v>
                      </c:pt>
                      <c:pt idx="16">
                        <c:v>127</c:v>
                      </c:pt>
                      <c:pt idx="17">
                        <c:v>55</c:v>
                      </c:pt>
                      <c:pt idx="18">
                        <c:v>12</c:v>
                      </c:pt>
                    </c:numCache>
                  </c:numRef>
                </c:val>
                <c:extLst xmlns:c15="http://schemas.microsoft.com/office/drawing/2012/chart">
                  <c:ext xmlns:c16="http://schemas.microsoft.com/office/drawing/2014/chart" uri="{C3380CC4-5D6E-409C-BE32-E72D297353CC}">
                    <c16:uniqueId val="{00000003-FD07-4CE4-884A-C963EA9521A0}"/>
                  </c:ext>
                </c:extLst>
              </c15:ser>
            </c15:filteredBarSeries>
            <c15:filteredBarSeries>
              <c15:ser>
                <c:idx val="2"/>
                <c:order val="2"/>
                <c:tx>
                  <c:strRef>
                    <c:extLst xmlns:c15="http://schemas.microsoft.com/office/drawing/2012/chart">
                      <c:ext xmlns:c15="http://schemas.microsoft.com/office/drawing/2012/chart" uri="{02D57815-91ED-43cb-92C2-25804820EDAC}">
                        <c15:formulaRef>
                          <c15:sqref>[Kopijapodatki_analiza_4.1_4.2_23.11.2022.xlsx]preglednice!$D$25</c15:sqref>
                        </c15:formulaRef>
                      </c:ext>
                    </c:extLst>
                    <c:strCache>
                      <c:ptCount val="1"/>
                      <c:pt idx="0">
                        <c:v>% oddanih vlog na OMD</c:v>
                      </c:pt>
                    </c:strCache>
                  </c:strRef>
                </c:tx>
                <c:spPr>
                  <a:solidFill>
                    <a:schemeClr val="accent3"/>
                  </a:solidFill>
                  <a:ln>
                    <a:noFill/>
                  </a:ln>
                  <a:effectLst/>
                </c:spPr>
                <c:invertIfNegative val="0"/>
                <c:cat>
                  <c:strRef>
                    <c:extLst xmlns:c15="http://schemas.microsoft.com/office/drawing/2012/chart">
                      <c:ext xmlns:c15="http://schemas.microsoft.com/office/drawing/2012/chart" uri="{02D57815-91ED-43cb-92C2-25804820EDAC}">
                        <c15:formulaRef>
                          <c15:sqref>[Kopijapodatki_analiza_4.1_4.2_23.11.2022.xlsx]preglednice!$A$26:$A$46</c15:sqref>
                        </c15:formulaRef>
                      </c:ext>
                    </c:extLst>
                    <c:strCache>
                      <c:ptCount val="19"/>
                      <c:pt idx="0">
                        <c:v>M04.1_01b</c:v>
                      </c:pt>
                      <c:pt idx="1">
                        <c:v>M04.1_02b</c:v>
                      </c:pt>
                      <c:pt idx="2">
                        <c:v>M04.1_04b</c:v>
                      </c:pt>
                      <c:pt idx="3">
                        <c:v>M04.1_05b</c:v>
                      </c:pt>
                      <c:pt idx="4">
                        <c:v>M04.1_06b</c:v>
                      </c:pt>
                      <c:pt idx="5">
                        <c:v>M04.1_07b</c:v>
                      </c:pt>
                      <c:pt idx="6">
                        <c:v>M04.1_08b</c:v>
                      </c:pt>
                      <c:pt idx="7">
                        <c:v>M04.1_09b</c:v>
                      </c:pt>
                      <c:pt idx="8">
                        <c:v>M04.1_10b</c:v>
                      </c:pt>
                      <c:pt idx="9">
                        <c:v>M04.1_11b</c:v>
                      </c:pt>
                      <c:pt idx="10">
                        <c:v>M04.1_13b</c:v>
                      </c:pt>
                      <c:pt idx="11">
                        <c:v>M04.1_14b</c:v>
                      </c:pt>
                      <c:pt idx="12">
                        <c:v>M04.1_15b</c:v>
                      </c:pt>
                      <c:pt idx="13">
                        <c:v>M04.1_16b</c:v>
                      </c:pt>
                      <c:pt idx="14">
                        <c:v>M04.1_18b</c:v>
                      </c:pt>
                      <c:pt idx="15">
                        <c:v>M04.1_19b</c:v>
                      </c:pt>
                      <c:pt idx="16">
                        <c:v>M04.1_20b</c:v>
                      </c:pt>
                      <c:pt idx="17">
                        <c:v>M04.1_21b</c:v>
                      </c:pt>
                      <c:pt idx="18">
                        <c:v>M04.1_22b</c:v>
                      </c:pt>
                    </c:strCache>
                  </c:strRef>
                </c:cat>
                <c:val>
                  <c:numRef>
                    <c:extLst xmlns:c15="http://schemas.microsoft.com/office/drawing/2012/chart">
                      <c:ext xmlns:c15="http://schemas.microsoft.com/office/drawing/2012/chart" uri="{02D57815-91ED-43cb-92C2-25804820EDAC}">
                        <c15:formulaRef>
                          <c15:sqref>[Kopijapodatki_analiza_4.1_4.2_23.11.2022.xlsx]preglednice!$D$26:$D$46</c15:sqref>
                        </c15:formulaRef>
                      </c:ext>
                    </c:extLst>
                    <c:numCache>
                      <c:formatCode>#,##0.00</c:formatCode>
                      <c:ptCount val="19"/>
                      <c:pt idx="0">
                        <c:v>51.45228215767635</c:v>
                      </c:pt>
                      <c:pt idx="1">
                        <c:v>61.194029850746269</c:v>
                      </c:pt>
                      <c:pt idx="2">
                        <c:v>72.222222222222229</c:v>
                      </c:pt>
                      <c:pt idx="3">
                        <c:v>23.214285714285715</c:v>
                      </c:pt>
                      <c:pt idx="4">
                        <c:v>99.390243902439025</c:v>
                      </c:pt>
                      <c:pt idx="5">
                        <c:v>86.764705882352942</c:v>
                      </c:pt>
                      <c:pt idx="6">
                        <c:v>59.770114942528735</c:v>
                      </c:pt>
                      <c:pt idx="7">
                        <c:v>56.81818181818182</c:v>
                      </c:pt>
                      <c:pt idx="8">
                        <c:v>67.10526315789474</c:v>
                      </c:pt>
                      <c:pt idx="9">
                        <c:v>66.071428571428569</c:v>
                      </c:pt>
                      <c:pt idx="10">
                        <c:v>100</c:v>
                      </c:pt>
                      <c:pt idx="11">
                        <c:v>45.454545454545453</c:v>
                      </c:pt>
                      <c:pt idx="12">
                        <c:v>64.285714285714292</c:v>
                      </c:pt>
                      <c:pt idx="13">
                        <c:v>78.378378378378372</c:v>
                      </c:pt>
                      <c:pt idx="14">
                        <c:v>66.666666666666671</c:v>
                      </c:pt>
                      <c:pt idx="15">
                        <c:v>69.696969696969703</c:v>
                      </c:pt>
                      <c:pt idx="16">
                        <c:v>100</c:v>
                      </c:pt>
                      <c:pt idx="17">
                        <c:v>85.9375</c:v>
                      </c:pt>
                      <c:pt idx="18">
                        <c:v>100</c:v>
                      </c:pt>
                    </c:numCache>
                  </c:numRef>
                </c:val>
                <c:extLst xmlns:c15="http://schemas.microsoft.com/office/drawing/2012/chart">
                  <c:ext xmlns:c16="http://schemas.microsoft.com/office/drawing/2014/chart" uri="{C3380CC4-5D6E-409C-BE32-E72D297353CC}">
                    <c16:uniqueId val="{00000004-FD07-4CE4-884A-C963EA9521A0}"/>
                  </c:ext>
                </c:extLst>
              </c15:ser>
            </c15:filteredBarSeries>
            <c15:filteredBarSeries>
              <c15:ser>
                <c:idx val="3"/>
                <c:order val="3"/>
                <c:tx>
                  <c:strRef>
                    <c:extLst xmlns:c15="http://schemas.microsoft.com/office/drawing/2012/chart">
                      <c:ext xmlns:c15="http://schemas.microsoft.com/office/drawing/2012/chart" uri="{02D57815-91ED-43cb-92C2-25804820EDAC}">
                        <c15:formulaRef>
                          <c15:sqref>[Kopijapodatki_analiza_4.1_4.2_23.11.2022.xlsx]preglednice!$E$25</c15:sqref>
                        </c15:formulaRef>
                      </c:ext>
                    </c:extLst>
                    <c:strCache>
                      <c:ptCount val="1"/>
                      <c:pt idx="0">
                        <c:v>število odobrenih vlog - VSE</c:v>
                      </c:pt>
                    </c:strCache>
                  </c:strRef>
                </c:tx>
                <c:spPr>
                  <a:solidFill>
                    <a:schemeClr val="accent4"/>
                  </a:solidFill>
                  <a:ln>
                    <a:noFill/>
                  </a:ln>
                  <a:effectLst/>
                </c:spPr>
                <c:invertIfNegative val="0"/>
                <c:cat>
                  <c:strRef>
                    <c:extLst xmlns:c15="http://schemas.microsoft.com/office/drawing/2012/chart">
                      <c:ext xmlns:c15="http://schemas.microsoft.com/office/drawing/2012/chart" uri="{02D57815-91ED-43cb-92C2-25804820EDAC}">
                        <c15:formulaRef>
                          <c15:sqref>[Kopijapodatki_analiza_4.1_4.2_23.11.2022.xlsx]preglednice!$A$26:$A$46</c15:sqref>
                        </c15:formulaRef>
                      </c:ext>
                    </c:extLst>
                    <c:strCache>
                      <c:ptCount val="19"/>
                      <c:pt idx="0">
                        <c:v>M04.1_01b</c:v>
                      </c:pt>
                      <c:pt idx="1">
                        <c:v>M04.1_02b</c:v>
                      </c:pt>
                      <c:pt idx="2">
                        <c:v>M04.1_04b</c:v>
                      </c:pt>
                      <c:pt idx="3">
                        <c:v>M04.1_05b</c:v>
                      </c:pt>
                      <c:pt idx="4">
                        <c:v>M04.1_06b</c:v>
                      </c:pt>
                      <c:pt idx="5">
                        <c:v>M04.1_07b</c:v>
                      </c:pt>
                      <c:pt idx="6">
                        <c:v>M04.1_08b</c:v>
                      </c:pt>
                      <c:pt idx="7">
                        <c:v>M04.1_09b</c:v>
                      </c:pt>
                      <c:pt idx="8">
                        <c:v>M04.1_10b</c:v>
                      </c:pt>
                      <c:pt idx="9">
                        <c:v>M04.1_11b</c:v>
                      </c:pt>
                      <c:pt idx="10">
                        <c:v>M04.1_13b</c:v>
                      </c:pt>
                      <c:pt idx="11">
                        <c:v>M04.1_14b</c:v>
                      </c:pt>
                      <c:pt idx="12">
                        <c:v>M04.1_15b</c:v>
                      </c:pt>
                      <c:pt idx="13">
                        <c:v>M04.1_16b</c:v>
                      </c:pt>
                      <c:pt idx="14">
                        <c:v>M04.1_18b</c:v>
                      </c:pt>
                      <c:pt idx="15">
                        <c:v>M04.1_19b</c:v>
                      </c:pt>
                      <c:pt idx="16">
                        <c:v>M04.1_20b</c:v>
                      </c:pt>
                      <c:pt idx="17">
                        <c:v>M04.1_21b</c:v>
                      </c:pt>
                      <c:pt idx="18">
                        <c:v>M04.1_22b</c:v>
                      </c:pt>
                    </c:strCache>
                  </c:strRef>
                </c:cat>
                <c:val>
                  <c:numRef>
                    <c:extLst xmlns:c15="http://schemas.microsoft.com/office/drawing/2012/chart">
                      <c:ext xmlns:c15="http://schemas.microsoft.com/office/drawing/2012/chart" uri="{02D57815-91ED-43cb-92C2-25804820EDAC}">
                        <c15:formulaRef>
                          <c15:sqref>[Kopijapodatki_analiza_4.1_4.2_23.11.2022.xlsx]preglednice!$E$26:$E$46</c15:sqref>
                        </c15:formulaRef>
                      </c:ext>
                    </c:extLst>
                    <c:numCache>
                      <c:formatCode>#,##0.00</c:formatCode>
                      <c:ptCount val="19"/>
                      <c:pt idx="0">
                        <c:v>226</c:v>
                      </c:pt>
                      <c:pt idx="1">
                        <c:v>299</c:v>
                      </c:pt>
                      <c:pt idx="2">
                        <c:v>15</c:v>
                      </c:pt>
                      <c:pt idx="3">
                        <c:v>52</c:v>
                      </c:pt>
                      <c:pt idx="4">
                        <c:v>193</c:v>
                      </c:pt>
                      <c:pt idx="5">
                        <c:v>59</c:v>
                      </c:pt>
                      <c:pt idx="6">
                        <c:v>38</c:v>
                      </c:pt>
                      <c:pt idx="7">
                        <c:v>79</c:v>
                      </c:pt>
                      <c:pt idx="8">
                        <c:v>30</c:v>
                      </c:pt>
                      <c:pt idx="9">
                        <c:v>42</c:v>
                      </c:pt>
                      <c:pt idx="10">
                        <c:v>7</c:v>
                      </c:pt>
                      <c:pt idx="11">
                        <c:v>30</c:v>
                      </c:pt>
                      <c:pt idx="12">
                        <c:v>38</c:v>
                      </c:pt>
                      <c:pt idx="13">
                        <c:v>20</c:v>
                      </c:pt>
                      <c:pt idx="14">
                        <c:v>12</c:v>
                      </c:pt>
                      <c:pt idx="15">
                        <c:v>39</c:v>
                      </c:pt>
                      <c:pt idx="16">
                        <c:v>34</c:v>
                      </c:pt>
                      <c:pt idx="17">
                        <c:v>19</c:v>
                      </c:pt>
                      <c:pt idx="18">
                        <c:v>9</c:v>
                      </c:pt>
                    </c:numCache>
                  </c:numRef>
                </c:val>
                <c:extLst xmlns:c15="http://schemas.microsoft.com/office/drawing/2012/chart">
                  <c:ext xmlns:c16="http://schemas.microsoft.com/office/drawing/2014/chart" uri="{C3380CC4-5D6E-409C-BE32-E72D297353CC}">
                    <c16:uniqueId val="{00000005-FD07-4CE4-884A-C963EA9521A0}"/>
                  </c:ext>
                </c:extLst>
              </c15:ser>
            </c15:filteredBarSeries>
            <c15:filteredBarSeries>
              <c15:ser>
                <c:idx val="5"/>
                <c:order val="5"/>
                <c:tx>
                  <c:strRef>
                    <c:extLst xmlns:c15="http://schemas.microsoft.com/office/drawing/2012/chart">
                      <c:ext xmlns:c15="http://schemas.microsoft.com/office/drawing/2012/chart" uri="{02D57815-91ED-43cb-92C2-25804820EDAC}">
                        <c15:formulaRef>
                          <c15:sqref>[Kopijapodatki_analiza_4.1_4.2_23.11.2022.xlsx]preglednice!$G$25</c15:sqref>
                        </c15:formulaRef>
                      </c:ext>
                    </c:extLst>
                    <c:strCache>
                      <c:ptCount val="1"/>
                      <c:pt idx="0">
                        <c:v>% odobrenih vlog na OMD</c:v>
                      </c:pt>
                    </c:strCache>
                  </c:strRef>
                </c:tx>
                <c:spPr>
                  <a:solidFill>
                    <a:schemeClr val="accent6"/>
                  </a:solidFill>
                  <a:ln>
                    <a:noFill/>
                  </a:ln>
                  <a:effectLst/>
                </c:spPr>
                <c:invertIfNegative val="0"/>
                <c:cat>
                  <c:strRef>
                    <c:extLst xmlns:c15="http://schemas.microsoft.com/office/drawing/2012/chart">
                      <c:ext xmlns:c15="http://schemas.microsoft.com/office/drawing/2012/chart" uri="{02D57815-91ED-43cb-92C2-25804820EDAC}">
                        <c15:formulaRef>
                          <c15:sqref>[Kopijapodatki_analiza_4.1_4.2_23.11.2022.xlsx]preglednice!$A$26:$A$46</c15:sqref>
                        </c15:formulaRef>
                      </c:ext>
                    </c:extLst>
                    <c:strCache>
                      <c:ptCount val="19"/>
                      <c:pt idx="0">
                        <c:v>M04.1_01b</c:v>
                      </c:pt>
                      <c:pt idx="1">
                        <c:v>M04.1_02b</c:v>
                      </c:pt>
                      <c:pt idx="2">
                        <c:v>M04.1_04b</c:v>
                      </c:pt>
                      <c:pt idx="3">
                        <c:v>M04.1_05b</c:v>
                      </c:pt>
                      <c:pt idx="4">
                        <c:v>M04.1_06b</c:v>
                      </c:pt>
                      <c:pt idx="5">
                        <c:v>M04.1_07b</c:v>
                      </c:pt>
                      <c:pt idx="6">
                        <c:v>M04.1_08b</c:v>
                      </c:pt>
                      <c:pt idx="7">
                        <c:v>M04.1_09b</c:v>
                      </c:pt>
                      <c:pt idx="8">
                        <c:v>M04.1_10b</c:v>
                      </c:pt>
                      <c:pt idx="9">
                        <c:v>M04.1_11b</c:v>
                      </c:pt>
                      <c:pt idx="10">
                        <c:v>M04.1_13b</c:v>
                      </c:pt>
                      <c:pt idx="11">
                        <c:v>M04.1_14b</c:v>
                      </c:pt>
                      <c:pt idx="12">
                        <c:v>M04.1_15b</c:v>
                      </c:pt>
                      <c:pt idx="13">
                        <c:v>M04.1_16b</c:v>
                      </c:pt>
                      <c:pt idx="14">
                        <c:v>M04.1_18b</c:v>
                      </c:pt>
                      <c:pt idx="15">
                        <c:v>M04.1_19b</c:v>
                      </c:pt>
                      <c:pt idx="16">
                        <c:v>M04.1_20b</c:v>
                      </c:pt>
                      <c:pt idx="17">
                        <c:v>M04.1_21b</c:v>
                      </c:pt>
                      <c:pt idx="18">
                        <c:v>M04.1_22b</c:v>
                      </c:pt>
                    </c:strCache>
                  </c:strRef>
                </c:cat>
                <c:val>
                  <c:numRef>
                    <c:extLst xmlns:c15="http://schemas.microsoft.com/office/drawing/2012/chart">
                      <c:ext xmlns:c15="http://schemas.microsoft.com/office/drawing/2012/chart" uri="{02D57815-91ED-43cb-92C2-25804820EDAC}">
                        <c15:formulaRef>
                          <c15:sqref>[Kopijapodatki_analiza_4.1_4.2_23.11.2022.xlsx]preglednice!$G$26:$G$46</c15:sqref>
                        </c15:formulaRef>
                      </c:ext>
                    </c:extLst>
                    <c:numCache>
                      <c:formatCode>#,##0.00</c:formatCode>
                      <c:ptCount val="19"/>
                      <c:pt idx="0">
                        <c:v>52.212389380530972</c:v>
                      </c:pt>
                      <c:pt idx="1">
                        <c:v>60.869565217391305</c:v>
                      </c:pt>
                      <c:pt idx="2">
                        <c:v>73.333333333333329</c:v>
                      </c:pt>
                      <c:pt idx="3">
                        <c:v>23.076923076923077</c:v>
                      </c:pt>
                      <c:pt idx="4">
                        <c:v>99.481865284974091</c:v>
                      </c:pt>
                      <c:pt idx="5">
                        <c:v>86.440677966101688</c:v>
                      </c:pt>
                      <c:pt idx="6">
                        <c:v>68.421052631578945</c:v>
                      </c:pt>
                      <c:pt idx="7">
                        <c:v>55.696202531645568</c:v>
                      </c:pt>
                      <c:pt idx="8">
                        <c:v>53.333333333333336</c:v>
                      </c:pt>
                      <c:pt idx="9">
                        <c:v>69.047619047619051</c:v>
                      </c:pt>
                      <c:pt idx="10">
                        <c:v>100</c:v>
                      </c:pt>
                      <c:pt idx="11">
                        <c:v>43.333333333333336</c:v>
                      </c:pt>
                      <c:pt idx="12">
                        <c:v>57.89473684210526</c:v>
                      </c:pt>
                      <c:pt idx="13">
                        <c:v>80</c:v>
                      </c:pt>
                      <c:pt idx="14">
                        <c:v>66.666666666666671</c:v>
                      </c:pt>
                      <c:pt idx="15">
                        <c:v>66.666666666666671</c:v>
                      </c:pt>
                      <c:pt idx="16">
                        <c:v>100</c:v>
                      </c:pt>
                      <c:pt idx="17">
                        <c:v>94.736842105263165</c:v>
                      </c:pt>
                      <c:pt idx="18">
                        <c:v>100</c:v>
                      </c:pt>
                    </c:numCache>
                  </c:numRef>
                </c:val>
                <c:extLst xmlns:c15="http://schemas.microsoft.com/office/drawing/2012/chart">
                  <c:ext xmlns:c16="http://schemas.microsoft.com/office/drawing/2014/chart" uri="{C3380CC4-5D6E-409C-BE32-E72D297353CC}">
                    <c16:uniqueId val="{00000006-FD07-4CE4-884A-C963EA9521A0}"/>
                  </c:ext>
                </c:extLst>
              </c15:ser>
            </c15:filteredBarSeries>
            <c15:filteredBarSeries>
              <c15:ser>
                <c:idx val="6"/>
                <c:order val="6"/>
                <c:tx>
                  <c:strRef>
                    <c:extLst xmlns:c15="http://schemas.microsoft.com/office/drawing/2012/chart">
                      <c:ext xmlns:c15="http://schemas.microsoft.com/office/drawing/2012/chart" uri="{02D57815-91ED-43cb-92C2-25804820EDAC}">
                        <c15:formulaRef>
                          <c15:sqref>[Kopijapodatki_analiza_4.1_4.2_23.11.2022.xlsx]preglednice!$H$25</c15:sqref>
                        </c15:formulaRef>
                      </c:ext>
                    </c:extLst>
                    <c:strCache>
                      <c:ptCount val="1"/>
                      <c:pt idx="0">
                        <c:v>ZAPROŠENA_VREDNOST - VSE</c:v>
                      </c:pt>
                    </c:strCache>
                  </c:strRef>
                </c:tx>
                <c:spPr>
                  <a:solidFill>
                    <a:schemeClr val="accent1">
                      <a:lumMod val="60000"/>
                    </a:schemeClr>
                  </a:solidFill>
                  <a:ln>
                    <a:noFill/>
                  </a:ln>
                  <a:effectLst/>
                </c:spPr>
                <c:invertIfNegative val="0"/>
                <c:cat>
                  <c:strRef>
                    <c:extLst xmlns:c15="http://schemas.microsoft.com/office/drawing/2012/chart">
                      <c:ext xmlns:c15="http://schemas.microsoft.com/office/drawing/2012/chart" uri="{02D57815-91ED-43cb-92C2-25804820EDAC}">
                        <c15:formulaRef>
                          <c15:sqref>[Kopijapodatki_analiza_4.1_4.2_23.11.2022.xlsx]preglednice!$A$26:$A$46</c15:sqref>
                        </c15:formulaRef>
                      </c:ext>
                    </c:extLst>
                    <c:strCache>
                      <c:ptCount val="19"/>
                      <c:pt idx="0">
                        <c:v>M04.1_01b</c:v>
                      </c:pt>
                      <c:pt idx="1">
                        <c:v>M04.1_02b</c:v>
                      </c:pt>
                      <c:pt idx="2">
                        <c:v>M04.1_04b</c:v>
                      </c:pt>
                      <c:pt idx="3">
                        <c:v>M04.1_05b</c:v>
                      </c:pt>
                      <c:pt idx="4">
                        <c:v>M04.1_06b</c:v>
                      </c:pt>
                      <c:pt idx="5">
                        <c:v>M04.1_07b</c:v>
                      </c:pt>
                      <c:pt idx="6">
                        <c:v>M04.1_08b</c:v>
                      </c:pt>
                      <c:pt idx="7">
                        <c:v>M04.1_09b</c:v>
                      </c:pt>
                      <c:pt idx="8">
                        <c:v>M04.1_10b</c:v>
                      </c:pt>
                      <c:pt idx="9">
                        <c:v>M04.1_11b</c:v>
                      </c:pt>
                      <c:pt idx="10">
                        <c:v>M04.1_13b</c:v>
                      </c:pt>
                      <c:pt idx="11">
                        <c:v>M04.1_14b</c:v>
                      </c:pt>
                      <c:pt idx="12">
                        <c:v>M04.1_15b</c:v>
                      </c:pt>
                      <c:pt idx="13">
                        <c:v>M04.1_16b</c:v>
                      </c:pt>
                      <c:pt idx="14">
                        <c:v>M04.1_18b</c:v>
                      </c:pt>
                      <c:pt idx="15">
                        <c:v>M04.1_19b</c:v>
                      </c:pt>
                      <c:pt idx="16">
                        <c:v>M04.1_20b</c:v>
                      </c:pt>
                      <c:pt idx="17">
                        <c:v>M04.1_21b</c:v>
                      </c:pt>
                      <c:pt idx="18">
                        <c:v>M04.1_22b</c:v>
                      </c:pt>
                    </c:strCache>
                  </c:strRef>
                </c:cat>
                <c:val>
                  <c:numRef>
                    <c:extLst xmlns:c15="http://schemas.microsoft.com/office/drawing/2012/chart">
                      <c:ext xmlns:c15="http://schemas.microsoft.com/office/drawing/2012/chart" uri="{02D57815-91ED-43cb-92C2-25804820EDAC}">
                        <c15:formulaRef>
                          <c15:sqref>[Kopijapodatki_analiza_4.1_4.2_23.11.2022.xlsx]preglednice!$H$26:$H$46</c15:sqref>
                        </c15:formulaRef>
                      </c:ext>
                    </c:extLst>
                    <c:numCache>
                      <c:formatCode>#,##0.00</c:formatCode>
                      <c:ptCount val="19"/>
                      <c:pt idx="0">
                        <c:v>6337246.1799999969</c:v>
                      </c:pt>
                      <c:pt idx="1">
                        <c:v>35381880.059999995</c:v>
                      </c:pt>
                      <c:pt idx="2">
                        <c:v>1031203.4400000002</c:v>
                      </c:pt>
                      <c:pt idx="3">
                        <c:v>6284441.959999999</c:v>
                      </c:pt>
                      <c:pt idx="4">
                        <c:v>14255678.160000002</c:v>
                      </c:pt>
                      <c:pt idx="5">
                        <c:v>3010006.9099999988</c:v>
                      </c:pt>
                      <c:pt idx="6">
                        <c:v>17491574.879999999</c:v>
                      </c:pt>
                      <c:pt idx="7">
                        <c:v>4317465.8</c:v>
                      </c:pt>
                      <c:pt idx="8">
                        <c:v>10702302.18</c:v>
                      </c:pt>
                      <c:pt idx="9">
                        <c:v>4525340.91</c:v>
                      </c:pt>
                      <c:pt idx="10">
                        <c:v>1181614.8500000001</c:v>
                      </c:pt>
                      <c:pt idx="11">
                        <c:v>6230584.5000000009</c:v>
                      </c:pt>
                      <c:pt idx="12">
                        <c:v>12548268.029999997</c:v>
                      </c:pt>
                      <c:pt idx="13">
                        <c:v>18817217.720000003</c:v>
                      </c:pt>
                      <c:pt idx="14">
                        <c:v>2386648.9</c:v>
                      </c:pt>
                      <c:pt idx="15">
                        <c:v>8368436.6499999985</c:v>
                      </c:pt>
                      <c:pt idx="16">
                        <c:v>25720802.84999999</c:v>
                      </c:pt>
                      <c:pt idx="17">
                        <c:v>5018682.1900000004</c:v>
                      </c:pt>
                      <c:pt idx="18">
                        <c:v>1320292.7800000003</c:v>
                      </c:pt>
                    </c:numCache>
                  </c:numRef>
                </c:val>
                <c:extLst xmlns:c15="http://schemas.microsoft.com/office/drawing/2012/chart">
                  <c:ext xmlns:c16="http://schemas.microsoft.com/office/drawing/2014/chart" uri="{C3380CC4-5D6E-409C-BE32-E72D297353CC}">
                    <c16:uniqueId val="{00000007-FD07-4CE4-884A-C963EA9521A0}"/>
                  </c:ext>
                </c:extLst>
              </c15:ser>
            </c15:filteredBarSeries>
            <c15:filteredBarSeries>
              <c15:ser>
                <c:idx val="7"/>
                <c:order val="7"/>
                <c:tx>
                  <c:strRef>
                    <c:extLst xmlns:c15="http://schemas.microsoft.com/office/drawing/2012/chart">
                      <c:ext xmlns:c15="http://schemas.microsoft.com/office/drawing/2012/chart" uri="{02D57815-91ED-43cb-92C2-25804820EDAC}">
                        <c15:formulaRef>
                          <c15:sqref>[Kopijapodatki_analiza_4.1_4.2_23.11.2022.xlsx]preglednice!$I$25</c15:sqref>
                        </c15:formulaRef>
                      </c:ext>
                    </c:extLst>
                    <c:strCache>
                      <c:ptCount val="1"/>
                      <c:pt idx="0">
                        <c:v>ZAPROŠENA_VREDNOST - OMD</c:v>
                      </c:pt>
                    </c:strCache>
                  </c:strRef>
                </c:tx>
                <c:spPr>
                  <a:solidFill>
                    <a:schemeClr val="accent2">
                      <a:lumMod val="60000"/>
                    </a:schemeClr>
                  </a:solidFill>
                  <a:ln>
                    <a:noFill/>
                  </a:ln>
                  <a:effectLst/>
                </c:spPr>
                <c:invertIfNegative val="0"/>
                <c:cat>
                  <c:strRef>
                    <c:extLst xmlns:c15="http://schemas.microsoft.com/office/drawing/2012/chart">
                      <c:ext xmlns:c15="http://schemas.microsoft.com/office/drawing/2012/chart" uri="{02D57815-91ED-43cb-92C2-25804820EDAC}">
                        <c15:formulaRef>
                          <c15:sqref>[Kopijapodatki_analiza_4.1_4.2_23.11.2022.xlsx]preglednice!$A$26:$A$46</c15:sqref>
                        </c15:formulaRef>
                      </c:ext>
                    </c:extLst>
                    <c:strCache>
                      <c:ptCount val="19"/>
                      <c:pt idx="0">
                        <c:v>M04.1_01b</c:v>
                      </c:pt>
                      <c:pt idx="1">
                        <c:v>M04.1_02b</c:v>
                      </c:pt>
                      <c:pt idx="2">
                        <c:v>M04.1_04b</c:v>
                      </c:pt>
                      <c:pt idx="3">
                        <c:v>M04.1_05b</c:v>
                      </c:pt>
                      <c:pt idx="4">
                        <c:v>M04.1_06b</c:v>
                      </c:pt>
                      <c:pt idx="5">
                        <c:v>M04.1_07b</c:v>
                      </c:pt>
                      <c:pt idx="6">
                        <c:v>M04.1_08b</c:v>
                      </c:pt>
                      <c:pt idx="7">
                        <c:v>M04.1_09b</c:v>
                      </c:pt>
                      <c:pt idx="8">
                        <c:v>M04.1_10b</c:v>
                      </c:pt>
                      <c:pt idx="9">
                        <c:v>M04.1_11b</c:v>
                      </c:pt>
                      <c:pt idx="10">
                        <c:v>M04.1_13b</c:v>
                      </c:pt>
                      <c:pt idx="11">
                        <c:v>M04.1_14b</c:v>
                      </c:pt>
                      <c:pt idx="12">
                        <c:v>M04.1_15b</c:v>
                      </c:pt>
                      <c:pt idx="13">
                        <c:v>M04.1_16b</c:v>
                      </c:pt>
                      <c:pt idx="14">
                        <c:v>M04.1_18b</c:v>
                      </c:pt>
                      <c:pt idx="15">
                        <c:v>M04.1_19b</c:v>
                      </c:pt>
                      <c:pt idx="16">
                        <c:v>M04.1_20b</c:v>
                      </c:pt>
                      <c:pt idx="17">
                        <c:v>M04.1_21b</c:v>
                      </c:pt>
                      <c:pt idx="18">
                        <c:v>M04.1_22b</c:v>
                      </c:pt>
                    </c:strCache>
                  </c:strRef>
                </c:cat>
                <c:val>
                  <c:numRef>
                    <c:extLst xmlns:c15="http://schemas.microsoft.com/office/drawing/2012/chart">
                      <c:ext xmlns:c15="http://schemas.microsoft.com/office/drawing/2012/chart" uri="{02D57815-91ED-43cb-92C2-25804820EDAC}">
                        <c15:formulaRef>
                          <c15:sqref>[Kopijapodatki_analiza_4.1_4.2_23.11.2022.xlsx]preglednice!$I$26:$I$46</c15:sqref>
                        </c15:formulaRef>
                      </c:ext>
                    </c:extLst>
                    <c:numCache>
                      <c:formatCode>#,##0.00</c:formatCode>
                      <c:ptCount val="19"/>
                      <c:pt idx="0">
                        <c:v>3765554.0900000003</c:v>
                      </c:pt>
                      <c:pt idx="1">
                        <c:v>17864972.919999979</c:v>
                      </c:pt>
                      <c:pt idx="2">
                        <c:v>744773.02</c:v>
                      </c:pt>
                      <c:pt idx="3">
                        <c:v>1234568.3600000001</c:v>
                      </c:pt>
                      <c:pt idx="4">
                        <c:v>9981335.3399999999</c:v>
                      </c:pt>
                      <c:pt idx="5">
                        <c:v>2260033.86</c:v>
                      </c:pt>
                      <c:pt idx="6">
                        <c:v>4049973.22</c:v>
                      </c:pt>
                      <c:pt idx="7">
                        <c:v>2444327.42</c:v>
                      </c:pt>
                      <c:pt idx="8">
                        <c:v>2313635.0400000005</c:v>
                      </c:pt>
                      <c:pt idx="9">
                        <c:v>2731372.1999999997</c:v>
                      </c:pt>
                      <c:pt idx="10">
                        <c:v>737947.08000000007</c:v>
                      </c:pt>
                      <c:pt idx="11">
                        <c:v>2293141.9799999995</c:v>
                      </c:pt>
                      <c:pt idx="12">
                        <c:v>6000768.919999999</c:v>
                      </c:pt>
                      <c:pt idx="13">
                        <c:v>4593783.1999999993</c:v>
                      </c:pt>
                      <c:pt idx="14">
                        <c:v>1646929.84</c:v>
                      </c:pt>
                      <c:pt idx="15">
                        <c:v>4326976.0999999996</c:v>
                      </c:pt>
                      <c:pt idx="16">
                        <c:v>7613517.5500000007</c:v>
                      </c:pt>
                      <c:pt idx="17">
                        <c:v>1589322.3</c:v>
                      </c:pt>
                      <c:pt idx="18">
                        <c:v>1056037.6300000001</c:v>
                      </c:pt>
                    </c:numCache>
                  </c:numRef>
                </c:val>
                <c:extLst xmlns:c15="http://schemas.microsoft.com/office/drawing/2012/chart">
                  <c:ext xmlns:c16="http://schemas.microsoft.com/office/drawing/2014/chart" uri="{C3380CC4-5D6E-409C-BE32-E72D297353CC}">
                    <c16:uniqueId val="{00000008-FD07-4CE4-884A-C963EA9521A0}"/>
                  </c:ext>
                </c:extLst>
              </c15:ser>
            </c15:filteredBarSeries>
            <c15:filteredBarSeries>
              <c15:ser>
                <c:idx val="8"/>
                <c:order val="8"/>
                <c:tx>
                  <c:strRef>
                    <c:extLst xmlns:c15="http://schemas.microsoft.com/office/drawing/2012/chart">
                      <c:ext xmlns:c15="http://schemas.microsoft.com/office/drawing/2012/chart" uri="{02D57815-91ED-43cb-92C2-25804820EDAC}">
                        <c15:formulaRef>
                          <c15:sqref>[Kopijapodatki_analiza_4.1_4.2_23.11.2022.xlsx]preglednice!$J$25</c15:sqref>
                        </c15:formulaRef>
                      </c:ext>
                    </c:extLst>
                    <c:strCache>
                      <c:ptCount val="1"/>
                      <c:pt idx="0">
                        <c:v>ODOBRENA_SREDSTVA- VSE</c:v>
                      </c:pt>
                    </c:strCache>
                  </c:strRef>
                </c:tx>
                <c:spPr>
                  <a:solidFill>
                    <a:schemeClr val="accent3">
                      <a:lumMod val="60000"/>
                    </a:schemeClr>
                  </a:solidFill>
                  <a:ln>
                    <a:noFill/>
                  </a:ln>
                  <a:effectLst/>
                </c:spPr>
                <c:invertIfNegative val="0"/>
                <c:cat>
                  <c:strRef>
                    <c:extLst xmlns:c15="http://schemas.microsoft.com/office/drawing/2012/chart">
                      <c:ext xmlns:c15="http://schemas.microsoft.com/office/drawing/2012/chart" uri="{02D57815-91ED-43cb-92C2-25804820EDAC}">
                        <c15:formulaRef>
                          <c15:sqref>[Kopijapodatki_analiza_4.1_4.2_23.11.2022.xlsx]preglednice!$A$26:$A$46</c15:sqref>
                        </c15:formulaRef>
                      </c:ext>
                    </c:extLst>
                    <c:strCache>
                      <c:ptCount val="19"/>
                      <c:pt idx="0">
                        <c:v>M04.1_01b</c:v>
                      </c:pt>
                      <c:pt idx="1">
                        <c:v>M04.1_02b</c:v>
                      </c:pt>
                      <c:pt idx="2">
                        <c:v>M04.1_04b</c:v>
                      </c:pt>
                      <c:pt idx="3">
                        <c:v>M04.1_05b</c:v>
                      </c:pt>
                      <c:pt idx="4">
                        <c:v>M04.1_06b</c:v>
                      </c:pt>
                      <c:pt idx="5">
                        <c:v>M04.1_07b</c:v>
                      </c:pt>
                      <c:pt idx="6">
                        <c:v>M04.1_08b</c:v>
                      </c:pt>
                      <c:pt idx="7">
                        <c:v>M04.1_09b</c:v>
                      </c:pt>
                      <c:pt idx="8">
                        <c:v>M04.1_10b</c:v>
                      </c:pt>
                      <c:pt idx="9">
                        <c:v>M04.1_11b</c:v>
                      </c:pt>
                      <c:pt idx="10">
                        <c:v>M04.1_13b</c:v>
                      </c:pt>
                      <c:pt idx="11">
                        <c:v>M04.1_14b</c:v>
                      </c:pt>
                      <c:pt idx="12">
                        <c:v>M04.1_15b</c:v>
                      </c:pt>
                      <c:pt idx="13">
                        <c:v>M04.1_16b</c:v>
                      </c:pt>
                      <c:pt idx="14">
                        <c:v>M04.1_18b</c:v>
                      </c:pt>
                      <c:pt idx="15">
                        <c:v>M04.1_19b</c:v>
                      </c:pt>
                      <c:pt idx="16">
                        <c:v>M04.1_20b</c:v>
                      </c:pt>
                      <c:pt idx="17">
                        <c:v>M04.1_21b</c:v>
                      </c:pt>
                      <c:pt idx="18">
                        <c:v>M04.1_22b</c:v>
                      </c:pt>
                    </c:strCache>
                  </c:strRef>
                </c:cat>
                <c:val>
                  <c:numRef>
                    <c:extLst xmlns:c15="http://schemas.microsoft.com/office/drawing/2012/chart">
                      <c:ext xmlns:c15="http://schemas.microsoft.com/office/drawing/2012/chart" uri="{02D57815-91ED-43cb-92C2-25804820EDAC}">
                        <c15:formulaRef>
                          <c15:sqref>[Kopijapodatki_analiza_4.1_4.2_23.11.2022.xlsx]preglednice!$J$26:$J$46</c15:sqref>
                        </c15:formulaRef>
                      </c:ext>
                    </c:extLst>
                    <c:numCache>
                      <c:formatCode>#,##0.00</c:formatCode>
                      <c:ptCount val="19"/>
                      <c:pt idx="0">
                        <c:v>5908747.9199999971</c:v>
                      </c:pt>
                      <c:pt idx="1">
                        <c:v>31728157.999999985</c:v>
                      </c:pt>
                      <c:pt idx="2">
                        <c:v>933665.33000000007</c:v>
                      </c:pt>
                      <c:pt idx="3">
                        <c:v>5757750.8000000007</c:v>
                      </c:pt>
                      <c:pt idx="4">
                        <c:v>9927353.2900000047</c:v>
                      </c:pt>
                      <c:pt idx="5">
                        <c:v>2534199.19</c:v>
                      </c:pt>
                      <c:pt idx="6">
                        <c:v>6802851.4100000001</c:v>
                      </c:pt>
                      <c:pt idx="7">
                        <c:v>3993868.88</c:v>
                      </c:pt>
                      <c:pt idx="8">
                        <c:v>5375865.5800000001</c:v>
                      </c:pt>
                      <c:pt idx="9">
                        <c:v>3757950.07</c:v>
                      </c:pt>
                      <c:pt idx="10">
                        <c:v>714165.75999999989</c:v>
                      </c:pt>
                      <c:pt idx="11">
                        <c:v>5941853.7800000003</c:v>
                      </c:pt>
                      <c:pt idx="12">
                        <c:v>6896043.1900000004</c:v>
                      </c:pt>
                      <c:pt idx="13">
                        <c:v>5690020.4699999997</c:v>
                      </c:pt>
                      <c:pt idx="14">
                        <c:v>2325863.73</c:v>
                      </c:pt>
                      <c:pt idx="15">
                        <c:v>5408465.04</c:v>
                      </c:pt>
                      <c:pt idx="16">
                        <c:v>7394447.120000001</c:v>
                      </c:pt>
                      <c:pt idx="17">
                        <c:v>1858882.25</c:v>
                      </c:pt>
                      <c:pt idx="18">
                        <c:v>920285.76</c:v>
                      </c:pt>
                    </c:numCache>
                  </c:numRef>
                </c:val>
                <c:extLst xmlns:c15="http://schemas.microsoft.com/office/drawing/2012/chart">
                  <c:ext xmlns:c16="http://schemas.microsoft.com/office/drawing/2014/chart" uri="{C3380CC4-5D6E-409C-BE32-E72D297353CC}">
                    <c16:uniqueId val="{00000009-FD07-4CE4-884A-C963EA9521A0}"/>
                  </c:ext>
                </c:extLst>
              </c15:ser>
            </c15:filteredBarSeries>
            <c15:filteredBarSeries>
              <c15:ser>
                <c:idx val="9"/>
                <c:order val="9"/>
                <c:tx>
                  <c:strRef>
                    <c:extLst xmlns:c15="http://schemas.microsoft.com/office/drawing/2012/chart">
                      <c:ext xmlns:c15="http://schemas.microsoft.com/office/drawing/2012/chart" uri="{02D57815-91ED-43cb-92C2-25804820EDAC}">
                        <c15:formulaRef>
                          <c15:sqref>[Kopijapodatki_analiza_4.1_4.2_23.11.2022.xlsx]preglednice!$K$25</c15:sqref>
                        </c15:formulaRef>
                      </c:ext>
                    </c:extLst>
                    <c:strCache>
                      <c:ptCount val="1"/>
                      <c:pt idx="0">
                        <c:v>ODOBRENA_SREDSTVA- OMD</c:v>
                      </c:pt>
                    </c:strCache>
                  </c:strRef>
                </c:tx>
                <c:spPr>
                  <a:solidFill>
                    <a:schemeClr val="accent4">
                      <a:lumMod val="60000"/>
                    </a:schemeClr>
                  </a:solidFill>
                  <a:ln>
                    <a:noFill/>
                  </a:ln>
                  <a:effectLst/>
                </c:spPr>
                <c:invertIfNegative val="0"/>
                <c:cat>
                  <c:strRef>
                    <c:extLst xmlns:c15="http://schemas.microsoft.com/office/drawing/2012/chart">
                      <c:ext xmlns:c15="http://schemas.microsoft.com/office/drawing/2012/chart" uri="{02D57815-91ED-43cb-92C2-25804820EDAC}">
                        <c15:formulaRef>
                          <c15:sqref>[Kopijapodatki_analiza_4.1_4.2_23.11.2022.xlsx]preglednice!$A$26:$A$46</c15:sqref>
                        </c15:formulaRef>
                      </c:ext>
                    </c:extLst>
                    <c:strCache>
                      <c:ptCount val="19"/>
                      <c:pt idx="0">
                        <c:v>M04.1_01b</c:v>
                      </c:pt>
                      <c:pt idx="1">
                        <c:v>M04.1_02b</c:v>
                      </c:pt>
                      <c:pt idx="2">
                        <c:v>M04.1_04b</c:v>
                      </c:pt>
                      <c:pt idx="3">
                        <c:v>M04.1_05b</c:v>
                      </c:pt>
                      <c:pt idx="4">
                        <c:v>M04.1_06b</c:v>
                      </c:pt>
                      <c:pt idx="5">
                        <c:v>M04.1_07b</c:v>
                      </c:pt>
                      <c:pt idx="6">
                        <c:v>M04.1_08b</c:v>
                      </c:pt>
                      <c:pt idx="7">
                        <c:v>M04.1_09b</c:v>
                      </c:pt>
                      <c:pt idx="8">
                        <c:v>M04.1_10b</c:v>
                      </c:pt>
                      <c:pt idx="9">
                        <c:v>M04.1_11b</c:v>
                      </c:pt>
                      <c:pt idx="10">
                        <c:v>M04.1_13b</c:v>
                      </c:pt>
                      <c:pt idx="11">
                        <c:v>M04.1_14b</c:v>
                      </c:pt>
                      <c:pt idx="12">
                        <c:v>M04.1_15b</c:v>
                      </c:pt>
                      <c:pt idx="13">
                        <c:v>M04.1_16b</c:v>
                      </c:pt>
                      <c:pt idx="14">
                        <c:v>M04.1_18b</c:v>
                      </c:pt>
                      <c:pt idx="15">
                        <c:v>M04.1_19b</c:v>
                      </c:pt>
                      <c:pt idx="16">
                        <c:v>M04.1_20b</c:v>
                      </c:pt>
                      <c:pt idx="17">
                        <c:v>M04.1_21b</c:v>
                      </c:pt>
                      <c:pt idx="18">
                        <c:v>M04.1_22b</c:v>
                      </c:pt>
                    </c:strCache>
                  </c:strRef>
                </c:cat>
                <c:val>
                  <c:numRef>
                    <c:extLst xmlns:c15="http://schemas.microsoft.com/office/drawing/2012/chart">
                      <c:ext xmlns:c15="http://schemas.microsoft.com/office/drawing/2012/chart" uri="{02D57815-91ED-43cb-92C2-25804820EDAC}">
                        <c15:formulaRef>
                          <c15:sqref>[Kopijapodatki_analiza_4.1_4.2_23.11.2022.xlsx]preglednice!$K$26:$K$46</c15:sqref>
                        </c15:formulaRef>
                      </c:ext>
                    </c:extLst>
                    <c:numCache>
                      <c:formatCode>#,##0.00</c:formatCode>
                      <c:ptCount val="19"/>
                      <c:pt idx="0">
                        <c:v>3720914.830000001</c:v>
                      </c:pt>
                      <c:pt idx="1">
                        <c:v>17730591.509999987</c:v>
                      </c:pt>
                      <c:pt idx="2">
                        <c:v>743654.96000000008</c:v>
                      </c:pt>
                      <c:pt idx="3">
                        <c:v>1142874.71</c:v>
                      </c:pt>
                      <c:pt idx="4">
                        <c:v>9846976.0599999987</c:v>
                      </c:pt>
                      <c:pt idx="5">
                        <c:v>2162923.1800000006</c:v>
                      </c:pt>
                      <c:pt idx="6">
                        <c:v>4024194.33</c:v>
                      </c:pt>
                      <c:pt idx="7">
                        <c:v>2347833.59</c:v>
                      </c:pt>
                      <c:pt idx="8">
                        <c:v>2311881.6399999997</c:v>
                      </c:pt>
                      <c:pt idx="9">
                        <c:v>2705676.2699999996</c:v>
                      </c:pt>
                      <c:pt idx="10">
                        <c:v>714165.75999999989</c:v>
                      </c:pt>
                      <c:pt idx="11">
                        <c:v>2270912.9699999997</c:v>
                      </c:pt>
                      <c:pt idx="12">
                        <c:v>5893454.8399999989</c:v>
                      </c:pt>
                      <c:pt idx="13">
                        <c:v>4515275.16</c:v>
                      </c:pt>
                      <c:pt idx="14">
                        <c:v>1610610.74</c:v>
                      </c:pt>
                      <c:pt idx="15">
                        <c:v>4275470.7799999993</c:v>
                      </c:pt>
                      <c:pt idx="16">
                        <c:v>7394447.120000001</c:v>
                      </c:pt>
                      <c:pt idx="17">
                        <c:v>1539113.04</c:v>
                      </c:pt>
                      <c:pt idx="18">
                        <c:v>920285.76</c:v>
                      </c:pt>
                    </c:numCache>
                  </c:numRef>
                </c:val>
                <c:extLst xmlns:c15="http://schemas.microsoft.com/office/drawing/2012/chart">
                  <c:ext xmlns:c16="http://schemas.microsoft.com/office/drawing/2014/chart" uri="{C3380CC4-5D6E-409C-BE32-E72D297353CC}">
                    <c16:uniqueId val="{0000000A-FD07-4CE4-884A-C963EA9521A0}"/>
                  </c:ext>
                </c:extLst>
              </c15:ser>
            </c15:filteredBarSeries>
            <c15:filteredBarSeries>
              <c15:ser>
                <c:idx val="10"/>
                <c:order val="10"/>
                <c:tx>
                  <c:strRef>
                    <c:extLst xmlns:c15="http://schemas.microsoft.com/office/drawing/2012/chart">
                      <c:ext xmlns:c15="http://schemas.microsoft.com/office/drawing/2012/chart" uri="{02D57815-91ED-43cb-92C2-25804820EDAC}">
                        <c15:formulaRef>
                          <c15:sqref>[Kopijapodatki_analiza_4.1_4.2_23.11.2022.xlsx]preglednice!$L$25</c15:sqref>
                        </c15:formulaRef>
                      </c:ext>
                    </c:extLst>
                    <c:strCache>
                      <c:ptCount val="1"/>
                      <c:pt idx="0">
                        <c:v>odobrena sredstva izven OMD</c:v>
                      </c:pt>
                    </c:strCache>
                  </c:strRef>
                </c:tx>
                <c:spPr>
                  <a:solidFill>
                    <a:schemeClr val="accent5">
                      <a:lumMod val="60000"/>
                    </a:schemeClr>
                  </a:solidFill>
                  <a:ln>
                    <a:noFill/>
                  </a:ln>
                  <a:effectLst/>
                </c:spPr>
                <c:invertIfNegative val="0"/>
                <c:cat>
                  <c:strRef>
                    <c:extLst xmlns:c15="http://schemas.microsoft.com/office/drawing/2012/chart">
                      <c:ext xmlns:c15="http://schemas.microsoft.com/office/drawing/2012/chart" uri="{02D57815-91ED-43cb-92C2-25804820EDAC}">
                        <c15:formulaRef>
                          <c15:sqref>[Kopijapodatki_analiza_4.1_4.2_23.11.2022.xlsx]preglednice!$A$26:$A$46</c15:sqref>
                        </c15:formulaRef>
                      </c:ext>
                    </c:extLst>
                    <c:strCache>
                      <c:ptCount val="19"/>
                      <c:pt idx="0">
                        <c:v>M04.1_01b</c:v>
                      </c:pt>
                      <c:pt idx="1">
                        <c:v>M04.1_02b</c:v>
                      </c:pt>
                      <c:pt idx="2">
                        <c:v>M04.1_04b</c:v>
                      </c:pt>
                      <c:pt idx="3">
                        <c:v>M04.1_05b</c:v>
                      </c:pt>
                      <c:pt idx="4">
                        <c:v>M04.1_06b</c:v>
                      </c:pt>
                      <c:pt idx="5">
                        <c:v>M04.1_07b</c:v>
                      </c:pt>
                      <c:pt idx="6">
                        <c:v>M04.1_08b</c:v>
                      </c:pt>
                      <c:pt idx="7">
                        <c:v>M04.1_09b</c:v>
                      </c:pt>
                      <c:pt idx="8">
                        <c:v>M04.1_10b</c:v>
                      </c:pt>
                      <c:pt idx="9">
                        <c:v>M04.1_11b</c:v>
                      </c:pt>
                      <c:pt idx="10">
                        <c:v>M04.1_13b</c:v>
                      </c:pt>
                      <c:pt idx="11">
                        <c:v>M04.1_14b</c:v>
                      </c:pt>
                      <c:pt idx="12">
                        <c:v>M04.1_15b</c:v>
                      </c:pt>
                      <c:pt idx="13">
                        <c:v>M04.1_16b</c:v>
                      </c:pt>
                      <c:pt idx="14">
                        <c:v>M04.1_18b</c:v>
                      </c:pt>
                      <c:pt idx="15">
                        <c:v>M04.1_19b</c:v>
                      </c:pt>
                      <c:pt idx="16">
                        <c:v>M04.1_20b</c:v>
                      </c:pt>
                      <c:pt idx="17">
                        <c:v>M04.1_21b</c:v>
                      </c:pt>
                      <c:pt idx="18">
                        <c:v>M04.1_22b</c:v>
                      </c:pt>
                    </c:strCache>
                  </c:strRef>
                </c:cat>
                <c:val>
                  <c:numRef>
                    <c:extLst xmlns:c15="http://schemas.microsoft.com/office/drawing/2012/chart">
                      <c:ext xmlns:c15="http://schemas.microsoft.com/office/drawing/2012/chart" uri="{02D57815-91ED-43cb-92C2-25804820EDAC}">
                        <c15:formulaRef>
                          <c15:sqref>[Kopijapodatki_analiza_4.1_4.2_23.11.2022.xlsx]preglednice!$L$26:$L$46</c15:sqref>
                        </c15:formulaRef>
                      </c:ext>
                    </c:extLst>
                    <c:numCache>
                      <c:formatCode>#,##0.00</c:formatCode>
                      <c:ptCount val="19"/>
                      <c:pt idx="0">
                        <c:v>2187833.0899999961</c:v>
                      </c:pt>
                      <c:pt idx="1">
                        <c:v>13997566.489999998</c:v>
                      </c:pt>
                      <c:pt idx="2">
                        <c:v>190010.37</c:v>
                      </c:pt>
                      <c:pt idx="3">
                        <c:v>4614876.0900000008</c:v>
                      </c:pt>
                      <c:pt idx="4">
                        <c:v>80377.230000006035</c:v>
                      </c:pt>
                      <c:pt idx="5">
                        <c:v>371276.00999999931</c:v>
                      </c:pt>
                      <c:pt idx="6">
                        <c:v>2778657.08</c:v>
                      </c:pt>
                      <c:pt idx="7">
                        <c:v>1646035.29</c:v>
                      </c:pt>
                      <c:pt idx="8">
                        <c:v>3063983.9400000004</c:v>
                      </c:pt>
                      <c:pt idx="9">
                        <c:v>1052273.8000000003</c:v>
                      </c:pt>
                      <c:pt idx="10">
                        <c:v>0</c:v>
                      </c:pt>
                      <c:pt idx="11">
                        <c:v>3670940.8100000005</c:v>
                      </c:pt>
                      <c:pt idx="12">
                        <c:v>1002588.3500000015</c:v>
                      </c:pt>
                      <c:pt idx="13">
                        <c:v>1174745.3099999996</c:v>
                      </c:pt>
                      <c:pt idx="14">
                        <c:v>715252.99</c:v>
                      </c:pt>
                      <c:pt idx="15">
                        <c:v>1132994.2600000007</c:v>
                      </c:pt>
                      <c:pt idx="16">
                        <c:v>0</c:v>
                      </c:pt>
                      <c:pt idx="17">
                        <c:v>319769.20999999996</c:v>
                      </c:pt>
                      <c:pt idx="18">
                        <c:v>0</c:v>
                      </c:pt>
                    </c:numCache>
                  </c:numRef>
                </c:val>
                <c:extLst xmlns:c15="http://schemas.microsoft.com/office/drawing/2012/chart">
                  <c:ext xmlns:c16="http://schemas.microsoft.com/office/drawing/2014/chart" uri="{C3380CC4-5D6E-409C-BE32-E72D297353CC}">
                    <c16:uniqueId val="{0000000B-FD07-4CE4-884A-C963EA9521A0}"/>
                  </c:ext>
                </c:extLst>
              </c15:ser>
            </c15:filteredBarSeries>
            <c15:filteredBarSeries>
              <c15:ser>
                <c:idx val="12"/>
                <c:order val="12"/>
                <c:tx>
                  <c:strRef>
                    <c:extLst xmlns:c15="http://schemas.microsoft.com/office/drawing/2012/chart">
                      <c:ext xmlns:c15="http://schemas.microsoft.com/office/drawing/2012/chart" uri="{02D57815-91ED-43cb-92C2-25804820EDAC}">
                        <c15:formulaRef>
                          <c15:sqref>[Kopijapodatki_analiza_4.1_4.2_23.11.2022.xlsx]preglednice!$N$25</c15:sqref>
                        </c15:formulaRef>
                      </c:ext>
                    </c:extLst>
                    <c:strCache>
                      <c:ptCount val="1"/>
                      <c:pt idx="0">
                        <c:v>povprečno sredstva na vlogo</c:v>
                      </c:pt>
                    </c:strCache>
                  </c:strRef>
                </c:tx>
                <c:spPr>
                  <a:solidFill>
                    <a:schemeClr val="accent1">
                      <a:lumMod val="80000"/>
                      <a:lumOff val="20000"/>
                    </a:schemeClr>
                  </a:solidFill>
                  <a:ln>
                    <a:noFill/>
                  </a:ln>
                  <a:effectLst/>
                </c:spPr>
                <c:invertIfNegative val="0"/>
                <c:cat>
                  <c:strRef>
                    <c:extLst xmlns:c15="http://schemas.microsoft.com/office/drawing/2012/chart">
                      <c:ext xmlns:c15="http://schemas.microsoft.com/office/drawing/2012/chart" uri="{02D57815-91ED-43cb-92C2-25804820EDAC}">
                        <c15:formulaRef>
                          <c15:sqref>[Kopijapodatki_analiza_4.1_4.2_23.11.2022.xlsx]preglednice!$A$26:$A$46</c15:sqref>
                        </c15:formulaRef>
                      </c:ext>
                    </c:extLst>
                    <c:strCache>
                      <c:ptCount val="19"/>
                      <c:pt idx="0">
                        <c:v>M04.1_01b</c:v>
                      </c:pt>
                      <c:pt idx="1">
                        <c:v>M04.1_02b</c:v>
                      </c:pt>
                      <c:pt idx="2">
                        <c:v>M04.1_04b</c:v>
                      </c:pt>
                      <c:pt idx="3">
                        <c:v>M04.1_05b</c:v>
                      </c:pt>
                      <c:pt idx="4">
                        <c:v>M04.1_06b</c:v>
                      </c:pt>
                      <c:pt idx="5">
                        <c:v>M04.1_07b</c:v>
                      </c:pt>
                      <c:pt idx="6">
                        <c:v>M04.1_08b</c:v>
                      </c:pt>
                      <c:pt idx="7">
                        <c:v>M04.1_09b</c:v>
                      </c:pt>
                      <c:pt idx="8">
                        <c:v>M04.1_10b</c:v>
                      </c:pt>
                      <c:pt idx="9">
                        <c:v>M04.1_11b</c:v>
                      </c:pt>
                      <c:pt idx="10">
                        <c:v>M04.1_13b</c:v>
                      </c:pt>
                      <c:pt idx="11">
                        <c:v>M04.1_14b</c:v>
                      </c:pt>
                      <c:pt idx="12">
                        <c:v>M04.1_15b</c:v>
                      </c:pt>
                      <c:pt idx="13">
                        <c:v>M04.1_16b</c:v>
                      </c:pt>
                      <c:pt idx="14">
                        <c:v>M04.1_18b</c:v>
                      </c:pt>
                      <c:pt idx="15">
                        <c:v>M04.1_19b</c:v>
                      </c:pt>
                      <c:pt idx="16">
                        <c:v>M04.1_20b</c:v>
                      </c:pt>
                      <c:pt idx="17">
                        <c:v>M04.1_21b</c:v>
                      </c:pt>
                      <c:pt idx="18">
                        <c:v>M04.1_22b</c:v>
                      </c:pt>
                    </c:strCache>
                  </c:strRef>
                </c:cat>
                <c:val>
                  <c:numRef>
                    <c:extLst xmlns:c15="http://schemas.microsoft.com/office/drawing/2012/chart">
                      <c:ext xmlns:c15="http://schemas.microsoft.com/office/drawing/2012/chart" uri="{02D57815-91ED-43cb-92C2-25804820EDAC}">
                        <c15:formulaRef>
                          <c15:sqref>[Kopijapodatki_analiza_4.1_4.2_23.11.2022.xlsx]preglednice!$N$26:$N$46</c15:sqref>
                        </c15:formulaRef>
                      </c:ext>
                    </c:extLst>
                    <c:numCache>
                      <c:formatCode>#,##0.00</c:formatCode>
                      <c:ptCount val="19"/>
                      <c:pt idx="0">
                        <c:v>26144.902300884944</c:v>
                      </c:pt>
                      <c:pt idx="1">
                        <c:v>106114.24080267553</c:v>
                      </c:pt>
                      <c:pt idx="2">
                        <c:v>62244.35533333334</c:v>
                      </c:pt>
                      <c:pt idx="3">
                        <c:v>110725.97692307693</c:v>
                      </c:pt>
                      <c:pt idx="4">
                        <c:v>51437.063678756502</c:v>
                      </c:pt>
                      <c:pt idx="5">
                        <c:v>42952.528644067796</c:v>
                      </c:pt>
                      <c:pt idx="6">
                        <c:v>179022.40552631579</c:v>
                      </c:pt>
                      <c:pt idx="7">
                        <c:v>50555.302278481009</c:v>
                      </c:pt>
                      <c:pt idx="8">
                        <c:v>179195.51933333333</c:v>
                      </c:pt>
                      <c:pt idx="9">
                        <c:v>89475.001666666663</c:v>
                      </c:pt>
                      <c:pt idx="10">
                        <c:v>102023.67999999998</c:v>
                      </c:pt>
                      <c:pt idx="11">
                        <c:v>198061.79266666668</c:v>
                      </c:pt>
                      <c:pt idx="12">
                        <c:v>181474.82078947368</c:v>
                      </c:pt>
                      <c:pt idx="13">
                        <c:v>284501.02350000001</c:v>
                      </c:pt>
                      <c:pt idx="14">
                        <c:v>193821.97750000001</c:v>
                      </c:pt>
                      <c:pt idx="15">
                        <c:v>138678.59076923077</c:v>
                      </c:pt>
                      <c:pt idx="16">
                        <c:v>217483.73882352945</c:v>
                      </c:pt>
                      <c:pt idx="17">
                        <c:v>97835.90789473684</c:v>
                      </c:pt>
                      <c:pt idx="18">
                        <c:v>102253.97333333333</c:v>
                      </c:pt>
                    </c:numCache>
                  </c:numRef>
                </c:val>
                <c:extLst xmlns:c15="http://schemas.microsoft.com/office/drawing/2012/chart">
                  <c:ext xmlns:c16="http://schemas.microsoft.com/office/drawing/2014/chart" uri="{C3380CC4-5D6E-409C-BE32-E72D297353CC}">
                    <c16:uniqueId val="{0000000C-FD07-4CE4-884A-C963EA9521A0}"/>
                  </c:ext>
                </c:extLst>
              </c15:ser>
            </c15:filteredBarSeries>
          </c:ext>
        </c:extLst>
      </c:barChart>
      <c:lineChart>
        <c:grouping val="standard"/>
        <c:varyColors val="0"/>
        <c:ser>
          <c:idx val="11"/>
          <c:order val="11"/>
          <c:tx>
            <c:strRef>
              <c:f>[Kopijapodatki_analiza_4.1_4.2_23.11.2022.xlsx]preglednice!$M$25</c:f>
              <c:strCache>
                <c:ptCount val="1"/>
                <c:pt idx="0">
                  <c:v>odobrena sredstva povprečno na vlogo (OMD)</c:v>
                </c:pt>
              </c:strCache>
            </c:strRef>
          </c:tx>
          <c:spPr>
            <a:ln w="28575" cap="rnd">
              <a:solidFill>
                <a:schemeClr val="accent6">
                  <a:lumMod val="60000"/>
                </a:schemeClr>
              </a:solidFill>
              <a:round/>
            </a:ln>
            <a:effectLst/>
          </c:spPr>
          <c:marker>
            <c:symbol val="none"/>
          </c:marker>
          <c:cat>
            <c:strRef>
              <c:f>[Kopijapodatki_analiza_4.1_4.2_23.11.2022.xlsx]preglednice!$A$26:$A$46</c:f>
              <c:strCache>
                <c:ptCount val="19"/>
                <c:pt idx="0">
                  <c:v>M04.1_01b</c:v>
                </c:pt>
                <c:pt idx="1">
                  <c:v>M04.1_02b</c:v>
                </c:pt>
                <c:pt idx="2">
                  <c:v>M04.1_04b</c:v>
                </c:pt>
                <c:pt idx="3">
                  <c:v>M04.1_05b</c:v>
                </c:pt>
                <c:pt idx="4">
                  <c:v>M04.1_06b</c:v>
                </c:pt>
                <c:pt idx="5">
                  <c:v>M04.1_07b</c:v>
                </c:pt>
                <c:pt idx="6">
                  <c:v>M04.1_08b</c:v>
                </c:pt>
                <c:pt idx="7">
                  <c:v>M04.1_09b</c:v>
                </c:pt>
                <c:pt idx="8">
                  <c:v>M04.1_10b</c:v>
                </c:pt>
                <c:pt idx="9">
                  <c:v>M04.1_11b</c:v>
                </c:pt>
                <c:pt idx="10">
                  <c:v>M04.1_13b</c:v>
                </c:pt>
                <c:pt idx="11">
                  <c:v>M04.1_14b</c:v>
                </c:pt>
                <c:pt idx="12">
                  <c:v>M04.1_15b</c:v>
                </c:pt>
                <c:pt idx="13">
                  <c:v>M04.1_16b</c:v>
                </c:pt>
                <c:pt idx="14">
                  <c:v>M04.1_18b</c:v>
                </c:pt>
                <c:pt idx="15">
                  <c:v>M04.1_19b</c:v>
                </c:pt>
                <c:pt idx="16">
                  <c:v>M04.1_20b</c:v>
                </c:pt>
                <c:pt idx="17">
                  <c:v>M04.1_21b</c:v>
                </c:pt>
                <c:pt idx="18">
                  <c:v>M04.1_22b</c:v>
                </c:pt>
              </c:strCache>
              <c:extLst/>
            </c:strRef>
          </c:cat>
          <c:val>
            <c:numRef>
              <c:f>[Kopijapodatki_analiza_4.1_4.2_23.11.2022.xlsx]preglednice!$M$26:$M$46</c:f>
              <c:numCache>
                <c:formatCode>#,##0.00</c:formatCode>
                <c:ptCount val="19"/>
                <c:pt idx="0">
                  <c:v>31533.176525423736</c:v>
                </c:pt>
                <c:pt idx="1">
                  <c:v>97420.8324725274</c:v>
                </c:pt>
                <c:pt idx="2">
                  <c:v>67604.996363636368</c:v>
                </c:pt>
                <c:pt idx="3">
                  <c:v>95239.559166666659</c:v>
                </c:pt>
                <c:pt idx="4">
                  <c:v>51286.333645833329</c:v>
                </c:pt>
                <c:pt idx="5">
                  <c:v>42410.25843137256</c:v>
                </c:pt>
                <c:pt idx="6">
                  <c:v>154776.70500000002</c:v>
                </c:pt>
                <c:pt idx="7">
                  <c:v>53359.854318181817</c:v>
                </c:pt>
                <c:pt idx="8">
                  <c:v>144492.60249999998</c:v>
                </c:pt>
                <c:pt idx="9">
                  <c:v>93299.181724137918</c:v>
                </c:pt>
                <c:pt idx="10">
                  <c:v>102023.67999999998</c:v>
                </c:pt>
                <c:pt idx="11">
                  <c:v>174685.61307692307</c:v>
                </c:pt>
                <c:pt idx="12">
                  <c:v>267884.31090909085</c:v>
                </c:pt>
                <c:pt idx="13">
                  <c:v>282204.69750000001</c:v>
                </c:pt>
                <c:pt idx="14">
                  <c:v>201326.3425</c:v>
                </c:pt>
                <c:pt idx="15">
                  <c:v>164441.18384615381</c:v>
                </c:pt>
                <c:pt idx="16">
                  <c:v>217483.73882352945</c:v>
                </c:pt>
                <c:pt idx="17">
                  <c:v>85506.28</c:v>
                </c:pt>
                <c:pt idx="18">
                  <c:v>102253.97333333333</c:v>
                </c:pt>
              </c:numCache>
              <c:extLst/>
            </c:numRef>
          </c:val>
          <c:smooth val="0"/>
          <c:extLst>
            <c:ext xmlns:c16="http://schemas.microsoft.com/office/drawing/2014/chart" uri="{C3380CC4-5D6E-409C-BE32-E72D297353CC}">
              <c16:uniqueId val="{00000001-FD07-4CE4-884A-C963EA9521A0}"/>
            </c:ext>
          </c:extLst>
        </c:ser>
        <c:dLbls>
          <c:showLegendKey val="0"/>
          <c:showVal val="0"/>
          <c:showCatName val="0"/>
          <c:showSerName val="0"/>
          <c:showPercent val="0"/>
          <c:showBubbleSize val="0"/>
        </c:dLbls>
        <c:marker val="1"/>
        <c:smooth val="0"/>
        <c:axId val="223114920"/>
        <c:axId val="223114136"/>
      </c:lineChart>
      <c:catAx>
        <c:axId val="2231160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l-SI"/>
          </a:p>
        </c:txPr>
        <c:crossAx val="223116488"/>
        <c:crosses val="autoZero"/>
        <c:auto val="1"/>
        <c:lblAlgn val="ctr"/>
        <c:lblOffset val="100"/>
        <c:noMultiLvlLbl val="0"/>
      </c:catAx>
      <c:valAx>
        <c:axId val="223116488"/>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l-SI"/>
          </a:p>
        </c:txPr>
        <c:crossAx val="223116096"/>
        <c:crosses val="autoZero"/>
        <c:crossBetween val="between"/>
      </c:valAx>
      <c:valAx>
        <c:axId val="223114136"/>
        <c:scaling>
          <c:orientation val="minMax"/>
        </c:scaling>
        <c:delete val="0"/>
        <c:axPos val="r"/>
        <c:numFmt formatCode="#,##0.0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l-SI"/>
          </a:p>
        </c:txPr>
        <c:crossAx val="223114920"/>
        <c:crosses val="max"/>
        <c:crossBetween val="between"/>
      </c:valAx>
      <c:catAx>
        <c:axId val="223114920"/>
        <c:scaling>
          <c:orientation val="minMax"/>
        </c:scaling>
        <c:delete val="1"/>
        <c:axPos val="b"/>
        <c:numFmt formatCode="General" sourceLinked="1"/>
        <c:majorTickMark val="out"/>
        <c:minorTickMark val="none"/>
        <c:tickLblPos val="nextTo"/>
        <c:crossAx val="223114136"/>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l-SI"/>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sl-SI"/>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63">
  <cs:axisTitle>
    <cs:lnRef idx="0"/>
    <cs:fillRef idx="0"/>
    <cs:effectRef idx="0"/>
    <cs:fontRef idx="minor">
      <a:schemeClr val="tx1">
        <a:lumMod val="50000"/>
        <a:lumOff val="50000"/>
      </a:schemeClr>
    </cs:fontRef>
    <cs:defRPr sz="900" kern="1200"/>
  </cs:axisTitle>
  <cs:categoryAxis>
    <cs:lnRef idx="0"/>
    <cs:fillRef idx="0"/>
    <cs:effectRef idx="0"/>
    <cs:fontRef idx="minor">
      <a:schemeClr val="tx1">
        <a:lumMod val="65000"/>
        <a:lumOff val="35000"/>
      </a:schemeClr>
    </cs:fontRef>
    <cs:spPr>
      <a:ln w="1587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styleClr val="auto"/>
    </cs:lnRef>
    <cs:fillRef idx="0"/>
    <cs:effectRef idx="0">
      <cs:styleClr val="auto"/>
    </cs:effectRef>
    <cs:fontRef idx="minor">
      <cs:styleClr val="auto"/>
    </cs:fontRef>
    <cs:spPr>
      <a:solidFill>
        <a:schemeClr val="lt1">
          <a:alpha val="90000"/>
        </a:schemeClr>
      </a:solidFill>
      <a:ln w="12700" cap="flat" cmpd="sng" algn="ctr">
        <a:solidFill>
          <a:schemeClr val="phClr"/>
        </a:solidFill>
        <a:round/>
      </a:ln>
      <a:effectLst>
        <a:outerShdw blurRad="50800" dist="38100" dir="2700000" algn="tl" rotWithShape="0">
          <a:schemeClr val="phClr">
            <a:lumMod val="75000"/>
            <a:alpha val="40000"/>
          </a:schemeClr>
        </a:outerShdw>
      </a:effectLst>
    </cs:spPr>
    <cs:defRPr sz="1000" b="0" i="0" u="none" strike="noStrike" kern="1200" baseline="0">
      <a:effectLst/>
    </cs:defRPr>
    <cs:bodyPr rot="0" spcFirstLastPara="1" vertOverflow="clip" horzOverflow="clip" vert="horz" wrap="square" lIns="38100" tIns="19050" rIns="38100" bIns="19050" anchor="ctr" anchorCtr="1">
      <a:spAutoFit/>
    </cs:bodyPr>
  </cs:dataLabel>
  <cs:dataLabelCallout>
    <cs:lnRef idx="0">
      <cs:styleClr val="auto"/>
    </cs:lnRef>
    <cs:fillRef idx="0"/>
    <cs:effectRef idx="0">
      <cs:styleClr val="auto"/>
    </cs:effectRef>
    <cs:fontRef idx="minor">
      <cs:styleClr val="auto"/>
    </cs:fontRef>
    <cs:spPr>
      <a:solidFill>
        <a:schemeClr val="lt1">
          <a:alpha val="90000"/>
        </a:schemeClr>
      </a:solidFill>
      <a:ln w="12700" cap="flat" cmpd="sng" algn="ctr">
        <a:solidFill>
          <a:schemeClr val="phClr"/>
        </a:solidFill>
        <a:round/>
      </a:ln>
      <a:effectLst>
        <a:outerShdw blurRad="50800" dist="38100" dir="2700000" algn="tl" rotWithShape="0">
          <a:schemeClr val="phClr">
            <a:lumMod val="75000"/>
            <a:alpha val="40000"/>
          </a:schemeClr>
        </a:outerShdw>
      </a:effectLst>
    </cs:spPr>
    <cs:defRPr sz="1000" b="0" i="0" u="none" strike="noStrike" kern="1200" baseline="0">
      <a:effectLst/>
    </cs:defRPr>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alpha val="70000"/>
        </a:schemeClr>
      </a:solidFill>
    </cs:spPr>
  </cs:dataPoint>
  <cs:dataPoint3D>
    <cs:lnRef idx="0">
      <cs:styleClr val="auto"/>
    </cs:lnRef>
    <cs:fillRef idx="0">
      <cs:styleClr val="auto"/>
    </cs:fillRef>
    <cs:effectRef idx="0">
      <cs:styleClr val="auto"/>
    </cs:effectRef>
    <cs:fontRef idx="minor">
      <a:schemeClr val="tx1"/>
    </cs:fontRef>
    <cs:spPr>
      <a:solidFill>
        <a:schemeClr val="phClr">
          <a:alpha val="90000"/>
        </a:schemeClr>
      </a:solidFill>
      <a:ln w="19050">
        <a:solidFill>
          <a:schemeClr val="phClr">
            <a:lumMod val="75000"/>
          </a:schemeClr>
        </a:solidFill>
      </a:ln>
      <a:effectLst>
        <a:innerShdw blurRad="114300">
          <a:schemeClr val="phClr">
            <a:lumMod val="75000"/>
          </a:schemeClr>
        </a:innerShdw>
      </a:effectLst>
      <a:scene3d>
        <a:camera prst="orthographicFront"/>
        <a:lightRig rig="threePt" dir="t"/>
      </a:scene3d>
      <a:sp3d contourW="19050" prstMaterial="flat">
        <a:contourClr>
          <a:schemeClr val="accent4">
            <a:lumMod val="75000"/>
          </a:schemeClr>
        </a:contourClr>
      </a:sp3d>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5000"/>
            <a:lumOff val="9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50000"/>
        <a:lumOff val="50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1800" b="1" kern="1200" cap="all" baseline="0"/>
  </cs:title>
  <cs:trendline>
    <cs:lnRef idx="0">
      <cs:styleClr val="auto"/>
    </cs:lnRef>
    <cs:fillRef idx="0"/>
    <cs:effectRef idx="0"/>
    <cs:fontRef idx="minor">
      <a:schemeClr val="dk1"/>
    </cs:fontRef>
    <cs:spPr>
      <a:ln w="15875"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defRPr sz="900" kern="1200" spc="20" baseline="0"/>
  </cs:valueAxis>
  <cs:wall>
    <cs:lnRef idx="0"/>
    <cs:fillRef idx="0"/>
    <cs:effectRef idx="0"/>
    <cs:fontRef idx="minor">
      <a:schemeClr val="dk1"/>
    </cs:fontRef>
  </cs:wall>
</cs:chartStyle>
</file>

<file path=ppt/charts/style10.xml><?xml version="1.0" encoding="utf-8"?>
<cs:chartStyle xmlns:cs="http://schemas.microsoft.com/office/drawing/2012/chartStyle" xmlns:a="http://schemas.openxmlformats.org/drawingml/2006/main" id="305">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headEnd type="none" w="sm" len="sm"/>
        <a:tailEnd type="none" w="sm" len="sm"/>
      </a:ln>
    </cs:spPr>
    <cs:defRPr sz="900"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bg1"/>
    </cs:fontRef>
    <cs:spPr>
      <a:solidFill>
        <a:schemeClr val="tx1">
          <a:lumMod val="50000"/>
          <a:lumOff val="50000"/>
        </a:schemeClr>
      </a:solidFill>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alpha val="70000"/>
        </a:schemeClr>
      </a:solidFill>
    </cs:spPr>
  </cs:dataPoint>
  <cs:dataPoint3D>
    <cs:lnRef idx="0"/>
    <cs:fillRef idx="0">
      <cs:styleClr val="auto"/>
    </cs:fillRef>
    <cs:effectRef idx="0"/>
    <cs:fontRef idx="minor">
      <a:schemeClr val="tx1"/>
    </cs:fontRef>
    <cs:spPr>
      <a:solidFill>
        <a:schemeClr val="phClr">
          <a:alpha val="70000"/>
        </a:schemeClr>
      </a:solidFill>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styleClr val="auto"/>
    </cs:lnRef>
    <cs:fillRef idx="0">
      <cs:styleClr val="auto"/>
    </cs:fillRef>
    <cs:effectRef idx="0"/>
    <cs:fontRef idx="minor">
      <a:schemeClr val="dk1"/>
    </cs:fontRef>
    <cs:spPr>
      <a:gradFill>
        <a:gsLst>
          <a:gs pos="0">
            <a:schemeClr val="phClr"/>
          </a:gs>
          <a:gs pos="46000">
            <a:schemeClr val="phClr"/>
          </a:gs>
          <a:gs pos="100000">
            <a:schemeClr val="phClr">
              <a:lumMod val="20000"/>
              <a:lumOff val="80000"/>
              <a:alpha val="0"/>
            </a:schemeClr>
          </a:gs>
        </a:gsLst>
        <a:path path="circle">
          <a:fillToRect l="50000" t="-80000" r="50000" b="180000"/>
        </a:path>
      </a:gradFill>
      <a:ln w="9525" cap="flat" cmpd="sng" algn="ctr">
        <a:solidFill>
          <a:schemeClr val="phClr">
            <a:shade val="95000"/>
          </a:scheme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cap="flat" cmpd="sng" algn="ctr">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0">
              <a:schemeClr val="tx1">
                <a:lumMod val="5000"/>
                <a:lumOff val="95000"/>
              </a:schemeClr>
            </a:gs>
            <a:gs pos="100000">
              <a:schemeClr val="tx1">
                <a:lumMod val="15000"/>
                <a:lumOff val="85000"/>
              </a:schemeClr>
            </a:gs>
          </a:gsLst>
          <a:lin ang="5400000" scaled="0"/>
        </a:gradFill>
        <a:round/>
      </a:ln>
    </cs:spPr>
  </cs:gridlineMajor>
  <cs:gridlineMinor>
    <cs:lnRef idx="0"/>
    <cs:fillRef idx="0"/>
    <cs:effectRef idx="0"/>
    <cs:fontRef idx="minor">
      <a:schemeClr val="dk1"/>
    </cs:fontRef>
    <cs:spPr>
      <a:ln w="9525" cap="flat" cmpd="sng" algn="ctr">
        <a:gradFill>
          <a:gsLst>
            <a:gs pos="0">
              <a:schemeClr val="tx1">
                <a:lumMod val="5000"/>
                <a:lumOff val="95000"/>
              </a:schemeClr>
            </a:gs>
            <a:gs pos="100000">
              <a:schemeClr val="tx1">
                <a:lumMod val="15000"/>
                <a:lumOff val="85000"/>
              </a:schemeClr>
            </a:gs>
          </a:gsLst>
          <a:lin ang="5400000" scaled="0"/>
        </a:gradFill>
        <a:round/>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headEnd type="none" w="sm" len="sm"/>
        <a:tailEnd type="none" w="sm" len="sm"/>
      </a:ln>
    </cs:spPr>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1800" b="1" kern="1200" cap="all" spc="50" baseline="0"/>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dk1"/>
    </cs:fontRef>
  </cs:wall>
</cs:chartStyle>
</file>

<file path=ppt/charts/style11.xml><?xml version="1.0" encoding="utf-8"?>
<cs:chartStyle xmlns:cs="http://schemas.microsoft.com/office/drawing/2012/chartStyle" xmlns:a="http://schemas.openxmlformats.org/drawingml/2006/main" id="305">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headEnd type="none" w="sm" len="sm"/>
        <a:tailEnd type="none" w="sm" len="sm"/>
      </a:ln>
    </cs:spPr>
    <cs:defRPr sz="900"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bg1"/>
    </cs:fontRef>
    <cs:spPr>
      <a:solidFill>
        <a:schemeClr val="tx1">
          <a:lumMod val="50000"/>
          <a:lumOff val="50000"/>
        </a:schemeClr>
      </a:solidFill>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alpha val="70000"/>
        </a:schemeClr>
      </a:solidFill>
    </cs:spPr>
  </cs:dataPoint>
  <cs:dataPoint3D>
    <cs:lnRef idx="0"/>
    <cs:fillRef idx="0">
      <cs:styleClr val="auto"/>
    </cs:fillRef>
    <cs:effectRef idx="0"/>
    <cs:fontRef idx="minor">
      <a:schemeClr val="tx1"/>
    </cs:fontRef>
    <cs:spPr>
      <a:solidFill>
        <a:schemeClr val="phClr">
          <a:alpha val="70000"/>
        </a:schemeClr>
      </a:solidFill>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styleClr val="auto"/>
    </cs:lnRef>
    <cs:fillRef idx="0">
      <cs:styleClr val="auto"/>
    </cs:fillRef>
    <cs:effectRef idx="0"/>
    <cs:fontRef idx="minor">
      <a:schemeClr val="dk1"/>
    </cs:fontRef>
    <cs:spPr>
      <a:gradFill>
        <a:gsLst>
          <a:gs pos="0">
            <a:schemeClr val="phClr"/>
          </a:gs>
          <a:gs pos="46000">
            <a:schemeClr val="phClr"/>
          </a:gs>
          <a:gs pos="100000">
            <a:schemeClr val="phClr">
              <a:lumMod val="20000"/>
              <a:lumOff val="80000"/>
              <a:alpha val="0"/>
            </a:schemeClr>
          </a:gs>
        </a:gsLst>
        <a:path path="circle">
          <a:fillToRect l="50000" t="-80000" r="50000" b="180000"/>
        </a:path>
      </a:gradFill>
      <a:ln w="9525" cap="flat" cmpd="sng" algn="ctr">
        <a:solidFill>
          <a:schemeClr val="phClr">
            <a:shade val="95000"/>
          </a:scheme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cap="flat" cmpd="sng" algn="ctr">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0">
              <a:schemeClr val="tx1">
                <a:lumMod val="5000"/>
                <a:lumOff val="95000"/>
              </a:schemeClr>
            </a:gs>
            <a:gs pos="100000">
              <a:schemeClr val="tx1">
                <a:lumMod val="15000"/>
                <a:lumOff val="85000"/>
              </a:schemeClr>
            </a:gs>
          </a:gsLst>
          <a:lin ang="5400000" scaled="0"/>
        </a:gradFill>
        <a:round/>
      </a:ln>
    </cs:spPr>
  </cs:gridlineMajor>
  <cs:gridlineMinor>
    <cs:lnRef idx="0"/>
    <cs:fillRef idx="0"/>
    <cs:effectRef idx="0"/>
    <cs:fontRef idx="minor">
      <a:schemeClr val="dk1"/>
    </cs:fontRef>
    <cs:spPr>
      <a:ln w="9525" cap="flat" cmpd="sng" algn="ctr">
        <a:gradFill>
          <a:gsLst>
            <a:gs pos="0">
              <a:schemeClr val="tx1">
                <a:lumMod val="5000"/>
                <a:lumOff val="95000"/>
              </a:schemeClr>
            </a:gs>
            <a:gs pos="100000">
              <a:schemeClr val="tx1">
                <a:lumMod val="15000"/>
                <a:lumOff val="85000"/>
              </a:schemeClr>
            </a:gs>
          </a:gsLst>
          <a:lin ang="5400000" scaled="0"/>
        </a:gradFill>
        <a:round/>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headEnd type="none" w="sm" len="sm"/>
        <a:tailEnd type="none" w="sm" len="sm"/>
      </a:ln>
    </cs:spPr>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1800" b="1" kern="1200" cap="all" spc="50" baseline="0"/>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dk1"/>
    </cs:fontRef>
  </cs:wall>
</cs:chartStyle>
</file>

<file path=ppt/charts/style12.xml><?xml version="1.0" encoding="utf-8"?>
<cs:chartStyle xmlns:cs="http://schemas.microsoft.com/office/drawing/2012/chartStyle" xmlns:a="http://schemas.openxmlformats.org/drawingml/2006/main" id="305">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headEnd type="none" w="sm" len="sm"/>
        <a:tailEnd type="none" w="sm" len="sm"/>
      </a:ln>
    </cs:spPr>
    <cs:defRPr sz="900"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bg1"/>
    </cs:fontRef>
    <cs:spPr>
      <a:solidFill>
        <a:schemeClr val="tx1">
          <a:lumMod val="50000"/>
          <a:lumOff val="50000"/>
        </a:schemeClr>
      </a:solidFill>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alpha val="70000"/>
        </a:schemeClr>
      </a:solidFill>
    </cs:spPr>
  </cs:dataPoint>
  <cs:dataPoint3D>
    <cs:lnRef idx="0"/>
    <cs:fillRef idx="0">
      <cs:styleClr val="auto"/>
    </cs:fillRef>
    <cs:effectRef idx="0"/>
    <cs:fontRef idx="minor">
      <a:schemeClr val="tx1"/>
    </cs:fontRef>
    <cs:spPr>
      <a:solidFill>
        <a:schemeClr val="phClr">
          <a:alpha val="70000"/>
        </a:schemeClr>
      </a:solidFill>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styleClr val="auto"/>
    </cs:lnRef>
    <cs:fillRef idx="0">
      <cs:styleClr val="auto"/>
    </cs:fillRef>
    <cs:effectRef idx="0"/>
    <cs:fontRef idx="minor">
      <a:schemeClr val="dk1"/>
    </cs:fontRef>
    <cs:spPr>
      <a:gradFill>
        <a:gsLst>
          <a:gs pos="0">
            <a:schemeClr val="phClr"/>
          </a:gs>
          <a:gs pos="46000">
            <a:schemeClr val="phClr"/>
          </a:gs>
          <a:gs pos="100000">
            <a:schemeClr val="phClr">
              <a:lumMod val="20000"/>
              <a:lumOff val="80000"/>
              <a:alpha val="0"/>
            </a:schemeClr>
          </a:gs>
        </a:gsLst>
        <a:path path="circle">
          <a:fillToRect l="50000" t="-80000" r="50000" b="180000"/>
        </a:path>
      </a:gradFill>
      <a:ln w="9525" cap="flat" cmpd="sng" algn="ctr">
        <a:solidFill>
          <a:schemeClr val="phClr">
            <a:shade val="95000"/>
          </a:scheme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cap="flat" cmpd="sng" algn="ctr">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0">
              <a:schemeClr val="tx1">
                <a:lumMod val="5000"/>
                <a:lumOff val="95000"/>
              </a:schemeClr>
            </a:gs>
            <a:gs pos="100000">
              <a:schemeClr val="tx1">
                <a:lumMod val="15000"/>
                <a:lumOff val="85000"/>
              </a:schemeClr>
            </a:gs>
          </a:gsLst>
          <a:lin ang="5400000" scaled="0"/>
        </a:gradFill>
        <a:round/>
      </a:ln>
    </cs:spPr>
  </cs:gridlineMajor>
  <cs:gridlineMinor>
    <cs:lnRef idx="0"/>
    <cs:fillRef idx="0"/>
    <cs:effectRef idx="0"/>
    <cs:fontRef idx="minor">
      <a:schemeClr val="dk1"/>
    </cs:fontRef>
    <cs:spPr>
      <a:ln w="9525" cap="flat" cmpd="sng" algn="ctr">
        <a:gradFill>
          <a:gsLst>
            <a:gs pos="0">
              <a:schemeClr val="tx1">
                <a:lumMod val="5000"/>
                <a:lumOff val="95000"/>
              </a:schemeClr>
            </a:gs>
            <a:gs pos="100000">
              <a:schemeClr val="tx1">
                <a:lumMod val="15000"/>
                <a:lumOff val="85000"/>
              </a:schemeClr>
            </a:gs>
          </a:gsLst>
          <a:lin ang="5400000" scaled="0"/>
        </a:gradFill>
        <a:round/>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headEnd type="none" w="sm" len="sm"/>
        <a:tailEnd type="none" w="sm" len="sm"/>
      </a:ln>
    </cs:spPr>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1800" b="1" kern="1200" cap="all" spc="50" baseline="0"/>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63">
  <cs:axisTitle>
    <cs:lnRef idx="0"/>
    <cs:fillRef idx="0"/>
    <cs:effectRef idx="0"/>
    <cs:fontRef idx="minor">
      <a:schemeClr val="tx1">
        <a:lumMod val="50000"/>
        <a:lumOff val="50000"/>
      </a:schemeClr>
    </cs:fontRef>
    <cs:defRPr sz="900" kern="1200"/>
  </cs:axisTitle>
  <cs:categoryAxis>
    <cs:lnRef idx="0"/>
    <cs:fillRef idx="0"/>
    <cs:effectRef idx="0"/>
    <cs:fontRef idx="minor">
      <a:schemeClr val="tx1">
        <a:lumMod val="65000"/>
        <a:lumOff val="35000"/>
      </a:schemeClr>
    </cs:fontRef>
    <cs:spPr>
      <a:ln w="1587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styleClr val="auto"/>
    </cs:lnRef>
    <cs:fillRef idx="0"/>
    <cs:effectRef idx="0">
      <cs:styleClr val="auto"/>
    </cs:effectRef>
    <cs:fontRef idx="minor">
      <cs:styleClr val="auto"/>
    </cs:fontRef>
    <cs:spPr>
      <a:solidFill>
        <a:schemeClr val="lt1">
          <a:alpha val="90000"/>
        </a:schemeClr>
      </a:solidFill>
      <a:ln w="12700" cap="flat" cmpd="sng" algn="ctr">
        <a:solidFill>
          <a:schemeClr val="phClr"/>
        </a:solidFill>
        <a:round/>
      </a:ln>
      <a:effectLst>
        <a:outerShdw blurRad="50800" dist="38100" dir="2700000" algn="tl" rotWithShape="0">
          <a:schemeClr val="phClr">
            <a:lumMod val="75000"/>
            <a:alpha val="40000"/>
          </a:schemeClr>
        </a:outerShdw>
      </a:effectLst>
    </cs:spPr>
    <cs:defRPr sz="1000" b="0" i="0" u="none" strike="noStrike" kern="1200" baseline="0">
      <a:effectLst/>
    </cs:defRPr>
    <cs:bodyPr rot="0" spcFirstLastPara="1" vertOverflow="clip" horzOverflow="clip" vert="horz" wrap="square" lIns="38100" tIns="19050" rIns="38100" bIns="19050" anchor="ctr" anchorCtr="1">
      <a:spAutoFit/>
    </cs:bodyPr>
  </cs:dataLabel>
  <cs:dataLabelCallout>
    <cs:lnRef idx="0">
      <cs:styleClr val="auto"/>
    </cs:lnRef>
    <cs:fillRef idx="0"/>
    <cs:effectRef idx="0">
      <cs:styleClr val="auto"/>
    </cs:effectRef>
    <cs:fontRef idx="minor">
      <cs:styleClr val="auto"/>
    </cs:fontRef>
    <cs:spPr>
      <a:solidFill>
        <a:schemeClr val="lt1">
          <a:alpha val="90000"/>
        </a:schemeClr>
      </a:solidFill>
      <a:ln w="12700" cap="flat" cmpd="sng" algn="ctr">
        <a:solidFill>
          <a:schemeClr val="phClr"/>
        </a:solidFill>
        <a:round/>
      </a:ln>
      <a:effectLst>
        <a:outerShdw blurRad="50800" dist="38100" dir="2700000" algn="tl" rotWithShape="0">
          <a:schemeClr val="phClr">
            <a:lumMod val="75000"/>
            <a:alpha val="40000"/>
          </a:schemeClr>
        </a:outerShdw>
      </a:effectLst>
    </cs:spPr>
    <cs:defRPr sz="1000" b="0" i="0" u="none" strike="noStrike" kern="1200" baseline="0">
      <a:effectLst/>
    </cs:defRPr>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alpha val="70000"/>
        </a:schemeClr>
      </a:solidFill>
    </cs:spPr>
  </cs:dataPoint>
  <cs:dataPoint3D>
    <cs:lnRef idx="0">
      <cs:styleClr val="auto"/>
    </cs:lnRef>
    <cs:fillRef idx="0">
      <cs:styleClr val="auto"/>
    </cs:fillRef>
    <cs:effectRef idx="0">
      <cs:styleClr val="auto"/>
    </cs:effectRef>
    <cs:fontRef idx="minor">
      <a:schemeClr val="tx1"/>
    </cs:fontRef>
    <cs:spPr>
      <a:solidFill>
        <a:schemeClr val="phClr">
          <a:alpha val="90000"/>
        </a:schemeClr>
      </a:solidFill>
      <a:ln w="19050">
        <a:solidFill>
          <a:schemeClr val="phClr">
            <a:lumMod val="75000"/>
          </a:schemeClr>
        </a:solidFill>
      </a:ln>
      <a:effectLst>
        <a:innerShdw blurRad="114300">
          <a:schemeClr val="phClr">
            <a:lumMod val="75000"/>
          </a:schemeClr>
        </a:innerShdw>
      </a:effectLst>
      <a:scene3d>
        <a:camera prst="orthographicFront"/>
        <a:lightRig rig="threePt" dir="t"/>
      </a:scene3d>
      <a:sp3d contourW="19050" prstMaterial="flat">
        <a:contourClr>
          <a:schemeClr val="accent4">
            <a:lumMod val="75000"/>
          </a:schemeClr>
        </a:contourClr>
      </a:sp3d>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5000"/>
            <a:lumOff val="9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50000"/>
        <a:lumOff val="50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1800" b="1" kern="1200" cap="all" baseline="0"/>
  </cs:title>
  <cs:trendline>
    <cs:lnRef idx="0">
      <cs:styleClr val="auto"/>
    </cs:lnRef>
    <cs:fillRef idx="0"/>
    <cs:effectRef idx="0"/>
    <cs:fontRef idx="minor">
      <a:schemeClr val="dk1"/>
    </cs:fontRef>
    <cs:spPr>
      <a:ln w="15875"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defRPr sz="900" kern="1200" spc="20" baseline="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202">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800"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50000"/>
        <a:lumOff val="50000"/>
      </a:schemeClr>
    </cs:fontRef>
    <cs:defRPr sz="800" b="0" i="0" u="none" strike="noStrike" kern="1200" baseline="0"/>
    <cs:bodyPr rot="-5400000" spcFirstLastPara="1" vertOverflow="clip" horzOverflow="clip" vert="horz" wrap="square" lIns="38100" tIns="19050" rIns="38100" bIns="19050" anchor="ctr" anchorCtr="1">
      <a:spAutoFit/>
    </cs:bodyPr>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800"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900" kern="1200"/>
  </cs:valueAxis>
  <cs:wall>
    <cs:lnRef idx="0"/>
    <cs:fillRef idx="0"/>
    <cs:effectRef idx="0"/>
    <cs:fontRef idx="minor">
      <a:schemeClr val="dk1"/>
    </cs:fontRef>
  </cs:wall>
</cs:chartStyle>
</file>

<file path=ppt/charts/style4.xml><?xml version="1.0" encoding="utf-8"?>
<cs:chartStyle xmlns:cs="http://schemas.microsoft.com/office/drawing/2012/chartStyle" xmlns:a="http://schemas.openxmlformats.org/drawingml/2006/main" id="202">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800"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50000"/>
        <a:lumOff val="50000"/>
      </a:schemeClr>
    </cs:fontRef>
    <cs:defRPr sz="800" b="0" i="0" u="none" strike="noStrike" kern="1200" baseline="0"/>
    <cs:bodyPr rot="-5400000" spcFirstLastPara="1" vertOverflow="clip" horzOverflow="clip" vert="horz" wrap="square" lIns="38100" tIns="19050" rIns="38100" bIns="19050" anchor="ctr" anchorCtr="1">
      <a:spAutoFit/>
    </cs:bodyPr>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800"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900" kern="1200"/>
  </cs:valueAxis>
  <cs:wall>
    <cs:lnRef idx="0"/>
    <cs:fillRef idx="0"/>
    <cs:effectRef idx="0"/>
    <cs:fontRef idx="minor">
      <a:schemeClr val="dk1"/>
    </cs:fontRef>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305">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headEnd type="none" w="sm" len="sm"/>
        <a:tailEnd type="none" w="sm" len="sm"/>
      </a:ln>
    </cs:spPr>
    <cs:defRPr sz="900"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bg1"/>
    </cs:fontRef>
    <cs:spPr>
      <a:solidFill>
        <a:schemeClr val="tx1">
          <a:lumMod val="50000"/>
          <a:lumOff val="50000"/>
        </a:schemeClr>
      </a:solidFill>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alpha val="70000"/>
        </a:schemeClr>
      </a:solidFill>
    </cs:spPr>
  </cs:dataPoint>
  <cs:dataPoint3D>
    <cs:lnRef idx="0"/>
    <cs:fillRef idx="0">
      <cs:styleClr val="auto"/>
    </cs:fillRef>
    <cs:effectRef idx="0"/>
    <cs:fontRef idx="minor">
      <a:schemeClr val="tx1"/>
    </cs:fontRef>
    <cs:spPr>
      <a:solidFill>
        <a:schemeClr val="phClr">
          <a:alpha val="70000"/>
        </a:schemeClr>
      </a:solidFill>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styleClr val="auto"/>
    </cs:lnRef>
    <cs:fillRef idx="0">
      <cs:styleClr val="auto"/>
    </cs:fillRef>
    <cs:effectRef idx="0"/>
    <cs:fontRef idx="minor">
      <a:schemeClr val="dk1"/>
    </cs:fontRef>
    <cs:spPr>
      <a:gradFill>
        <a:gsLst>
          <a:gs pos="0">
            <a:schemeClr val="phClr"/>
          </a:gs>
          <a:gs pos="46000">
            <a:schemeClr val="phClr"/>
          </a:gs>
          <a:gs pos="100000">
            <a:schemeClr val="phClr">
              <a:lumMod val="20000"/>
              <a:lumOff val="80000"/>
              <a:alpha val="0"/>
            </a:schemeClr>
          </a:gs>
        </a:gsLst>
        <a:path path="circle">
          <a:fillToRect l="50000" t="-80000" r="50000" b="180000"/>
        </a:path>
      </a:gradFill>
      <a:ln w="9525" cap="flat" cmpd="sng" algn="ctr">
        <a:solidFill>
          <a:schemeClr val="phClr">
            <a:shade val="95000"/>
          </a:scheme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cap="flat" cmpd="sng" algn="ctr">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0">
              <a:schemeClr val="tx1">
                <a:lumMod val="5000"/>
                <a:lumOff val="95000"/>
              </a:schemeClr>
            </a:gs>
            <a:gs pos="100000">
              <a:schemeClr val="tx1">
                <a:lumMod val="15000"/>
                <a:lumOff val="85000"/>
              </a:schemeClr>
            </a:gs>
          </a:gsLst>
          <a:lin ang="5400000" scaled="0"/>
        </a:gradFill>
        <a:round/>
      </a:ln>
    </cs:spPr>
  </cs:gridlineMajor>
  <cs:gridlineMinor>
    <cs:lnRef idx="0"/>
    <cs:fillRef idx="0"/>
    <cs:effectRef idx="0"/>
    <cs:fontRef idx="minor">
      <a:schemeClr val="dk1"/>
    </cs:fontRef>
    <cs:spPr>
      <a:ln w="9525" cap="flat" cmpd="sng" algn="ctr">
        <a:gradFill>
          <a:gsLst>
            <a:gs pos="0">
              <a:schemeClr val="tx1">
                <a:lumMod val="5000"/>
                <a:lumOff val="95000"/>
              </a:schemeClr>
            </a:gs>
            <a:gs pos="100000">
              <a:schemeClr val="tx1">
                <a:lumMod val="15000"/>
                <a:lumOff val="85000"/>
              </a:schemeClr>
            </a:gs>
          </a:gsLst>
          <a:lin ang="5400000" scaled="0"/>
        </a:gradFill>
        <a:round/>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headEnd type="none" w="sm" len="sm"/>
        <a:tailEnd type="none" w="sm" len="sm"/>
      </a:ln>
    </cs:spPr>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1800" b="1" kern="1200" cap="all" spc="50" baseline="0"/>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dk1"/>
    </cs:fontRef>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značba mesta glave 1"/>
          <p:cNvSpPr>
            <a:spLocks noGrp="1"/>
          </p:cNvSpPr>
          <p:nvPr>
            <p:ph type="hdr" sz="quarter"/>
          </p:nvPr>
        </p:nvSpPr>
        <p:spPr>
          <a:xfrm>
            <a:off x="0" y="1"/>
            <a:ext cx="2945659" cy="498056"/>
          </a:xfrm>
          <a:prstGeom prst="rect">
            <a:avLst/>
          </a:prstGeom>
        </p:spPr>
        <p:txBody>
          <a:bodyPr vert="horz" lIns="91440" tIns="45720" rIns="91440" bIns="45720" rtlCol="0"/>
          <a:lstStyle>
            <a:lvl1pPr algn="l">
              <a:defRPr sz="1200"/>
            </a:lvl1pPr>
          </a:lstStyle>
          <a:p>
            <a:endParaRPr lang="sl-SI"/>
          </a:p>
        </p:txBody>
      </p:sp>
      <p:sp>
        <p:nvSpPr>
          <p:cNvPr id="3" name="Označba mesta datuma 2"/>
          <p:cNvSpPr>
            <a:spLocks noGrp="1"/>
          </p:cNvSpPr>
          <p:nvPr>
            <p:ph type="dt" sz="quarter" idx="1"/>
          </p:nvPr>
        </p:nvSpPr>
        <p:spPr>
          <a:xfrm>
            <a:off x="3850443" y="1"/>
            <a:ext cx="2945659" cy="498056"/>
          </a:xfrm>
          <a:prstGeom prst="rect">
            <a:avLst/>
          </a:prstGeom>
        </p:spPr>
        <p:txBody>
          <a:bodyPr vert="horz" lIns="91440" tIns="45720" rIns="91440" bIns="45720" rtlCol="0"/>
          <a:lstStyle>
            <a:lvl1pPr algn="r">
              <a:defRPr sz="1200"/>
            </a:lvl1pPr>
          </a:lstStyle>
          <a:p>
            <a:fld id="{5C3FA7CD-FE80-4B02-BAFD-40ACCED78005}" type="datetimeFigureOut">
              <a:rPr lang="sl-SI" smtClean="0"/>
              <a:t>06.12.2022</a:t>
            </a:fld>
            <a:endParaRPr lang="sl-SI"/>
          </a:p>
        </p:txBody>
      </p:sp>
      <p:sp>
        <p:nvSpPr>
          <p:cNvPr id="4" name="Označba mesta noge 3"/>
          <p:cNvSpPr>
            <a:spLocks noGrp="1"/>
          </p:cNvSpPr>
          <p:nvPr>
            <p:ph type="ftr" sz="quarter" idx="2"/>
          </p:nvPr>
        </p:nvSpPr>
        <p:spPr>
          <a:xfrm>
            <a:off x="0" y="9428584"/>
            <a:ext cx="2945659" cy="498055"/>
          </a:xfrm>
          <a:prstGeom prst="rect">
            <a:avLst/>
          </a:prstGeom>
        </p:spPr>
        <p:txBody>
          <a:bodyPr vert="horz" lIns="91440" tIns="45720" rIns="91440" bIns="45720" rtlCol="0" anchor="b"/>
          <a:lstStyle>
            <a:lvl1pPr algn="l">
              <a:defRPr sz="1200"/>
            </a:lvl1pPr>
          </a:lstStyle>
          <a:p>
            <a:endParaRPr lang="sl-SI"/>
          </a:p>
        </p:txBody>
      </p:sp>
      <p:sp>
        <p:nvSpPr>
          <p:cNvPr id="5" name="Označba mesta številke diapozitiva 4"/>
          <p:cNvSpPr>
            <a:spLocks noGrp="1"/>
          </p:cNvSpPr>
          <p:nvPr>
            <p:ph type="sldNum" sz="quarter" idx="3"/>
          </p:nvPr>
        </p:nvSpPr>
        <p:spPr>
          <a:xfrm>
            <a:off x="3850443" y="9428584"/>
            <a:ext cx="2945659" cy="498055"/>
          </a:xfrm>
          <a:prstGeom prst="rect">
            <a:avLst/>
          </a:prstGeom>
        </p:spPr>
        <p:txBody>
          <a:bodyPr vert="horz" lIns="91440" tIns="45720" rIns="91440" bIns="45720" rtlCol="0" anchor="b"/>
          <a:lstStyle>
            <a:lvl1pPr algn="r">
              <a:defRPr sz="1200"/>
            </a:lvl1pPr>
          </a:lstStyle>
          <a:p>
            <a:fld id="{FDED8496-17D4-42C9-84B1-1BCE5259423D}" type="slidenum">
              <a:rPr lang="sl-SI" smtClean="0"/>
              <a:t>‹#›</a:t>
            </a:fld>
            <a:endParaRPr lang="sl-SI"/>
          </a:p>
        </p:txBody>
      </p:sp>
    </p:spTree>
    <p:extLst>
      <p:ext uri="{BB962C8B-B14F-4D97-AF65-F5344CB8AC3E}">
        <p14:creationId xmlns:p14="http://schemas.microsoft.com/office/powerpoint/2010/main" val="77857417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značba mesta glave 1"/>
          <p:cNvSpPr>
            <a:spLocks noGrp="1"/>
          </p:cNvSpPr>
          <p:nvPr>
            <p:ph type="hdr" sz="quarter"/>
          </p:nvPr>
        </p:nvSpPr>
        <p:spPr>
          <a:xfrm>
            <a:off x="0" y="1"/>
            <a:ext cx="2945659" cy="498056"/>
          </a:xfrm>
          <a:prstGeom prst="rect">
            <a:avLst/>
          </a:prstGeom>
        </p:spPr>
        <p:txBody>
          <a:bodyPr vert="horz" lIns="91440" tIns="45720" rIns="91440" bIns="45720" rtlCol="0"/>
          <a:lstStyle>
            <a:lvl1pPr algn="l">
              <a:defRPr sz="1200"/>
            </a:lvl1pPr>
          </a:lstStyle>
          <a:p>
            <a:endParaRPr lang="sl-SI"/>
          </a:p>
        </p:txBody>
      </p:sp>
      <p:sp>
        <p:nvSpPr>
          <p:cNvPr id="3" name="Označba mesta datuma 2"/>
          <p:cNvSpPr>
            <a:spLocks noGrp="1"/>
          </p:cNvSpPr>
          <p:nvPr>
            <p:ph type="dt" idx="1"/>
          </p:nvPr>
        </p:nvSpPr>
        <p:spPr>
          <a:xfrm>
            <a:off x="3850443" y="1"/>
            <a:ext cx="2945659" cy="498056"/>
          </a:xfrm>
          <a:prstGeom prst="rect">
            <a:avLst/>
          </a:prstGeom>
        </p:spPr>
        <p:txBody>
          <a:bodyPr vert="horz" lIns="91440" tIns="45720" rIns="91440" bIns="45720" rtlCol="0"/>
          <a:lstStyle>
            <a:lvl1pPr algn="r">
              <a:defRPr sz="1200"/>
            </a:lvl1pPr>
          </a:lstStyle>
          <a:p>
            <a:fld id="{264036E3-4727-4844-AD28-29F785E0D47A}" type="datetimeFigureOut">
              <a:rPr lang="sl-SI" smtClean="0"/>
              <a:t>06.12.2022</a:t>
            </a:fld>
            <a:endParaRPr lang="sl-SI"/>
          </a:p>
        </p:txBody>
      </p:sp>
      <p:sp>
        <p:nvSpPr>
          <p:cNvPr id="4" name="Označba mesta stranske slike 3"/>
          <p:cNvSpPr>
            <a:spLocks noGrp="1" noRot="1" noChangeAspect="1"/>
          </p:cNvSpPr>
          <p:nvPr>
            <p:ph type="sldImg" idx="2"/>
          </p:nvPr>
        </p:nvSpPr>
        <p:spPr>
          <a:xfrm>
            <a:off x="1166813" y="1241425"/>
            <a:ext cx="4464050" cy="3349625"/>
          </a:xfrm>
          <a:prstGeom prst="rect">
            <a:avLst/>
          </a:prstGeom>
          <a:noFill/>
          <a:ln w="12700">
            <a:solidFill>
              <a:prstClr val="black"/>
            </a:solidFill>
          </a:ln>
        </p:spPr>
        <p:txBody>
          <a:bodyPr vert="horz" lIns="91440" tIns="45720" rIns="91440" bIns="45720" rtlCol="0" anchor="ctr"/>
          <a:lstStyle/>
          <a:p>
            <a:endParaRPr lang="sl-SI"/>
          </a:p>
        </p:txBody>
      </p:sp>
      <p:sp>
        <p:nvSpPr>
          <p:cNvPr id="5" name="Označba mesta opomb 4"/>
          <p:cNvSpPr>
            <a:spLocks noGrp="1"/>
          </p:cNvSpPr>
          <p:nvPr>
            <p:ph type="body" sz="quarter" idx="3"/>
          </p:nvPr>
        </p:nvSpPr>
        <p:spPr>
          <a:xfrm>
            <a:off x="679768" y="4777194"/>
            <a:ext cx="5438140" cy="3908615"/>
          </a:xfrm>
          <a:prstGeom prst="rect">
            <a:avLst/>
          </a:prstGeom>
        </p:spPr>
        <p:txBody>
          <a:bodyPr vert="horz" lIns="91440" tIns="45720" rIns="91440" bIns="45720" rtlCol="0"/>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p>
        </p:txBody>
      </p:sp>
      <p:sp>
        <p:nvSpPr>
          <p:cNvPr id="6" name="Označba mesta noge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sl-SI"/>
          </a:p>
        </p:txBody>
      </p:sp>
      <p:sp>
        <p:nvSpPr>
          <p:cNvPr id="7" name="Označba mesta številke diapozitiva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D26E154D-C15E-4944-BF13-8C168D6CC2E6}" type="slidenum">
              <a:rPr lang="sl-SI" smtClean="0"/>
              <a:t>‹#›</a:t>
            </a:fld>
            <a:endParaRPr lang="sl-SI"/>
          </a:p>
        </p:txBody>
      </p:sp>
    </p:spTree>
    <p:extLst>
      <p:ext uri="{BB962C8B-B14F-4D97-AF65-F5344CB8AC3E}">
        <p14:creationId xmlns:p14="http://schemas.microsoft.com/office/powerpoint/2010/main" val="2558443500"/>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r>
              <a:rPr lang="sl-SI" dirty="0"/>
              <a:t>V imenu strokovnih skupin Razvoj podeželja in agrarna ekonomika vas skupaj s kolegico lepo pozdravljamo. 7</a:t>
            </a:r>
          </a:p>
          <a:p>
            <a:r>
              <a:rPr lang="sl-SI" dirty="0"/>
              <a:t>Tokrat smo na skupini, glede na-to, da je programsko obdobje 2014-2021-22, v izteku, pripravili pregled investicijskih razpisov na </a:t>
            </a:r>
            <a:r>
              <a:rPr lang="sl-SI" dirty="0" err="1"/>
              <a:t>podukrepu</a:t>
            </a:r>
            <a:r>
              <a:rPr lang="sl-SI" dirty="0"/>
              <a:t> 4.1, ter kako uspešne so bile kmetije na OMD območjih pri pridobivanju razpisanih javnih sredstev </a:t>
            </a:r>
            <a:r>
              <a:rPr lang="pl-PL" b="1" i="0" dirty="0">
                <a:solidFill>
                  <a:srgbClr val="000000"/>
                </a:solidFill>
                <a:effectLst/>
                <a:latin typeface="Roboto" panose="02000000000000000000" pitchFamily="2" charset="0"/>
              </a:rPr>
              <a:t>podporah za naložbe v kmetijska gospodarstva.</a:t>
            </a:r>
            <a:endParaRPr lang="sl-SI" dirty="0"/>
          </a:p>
          <a:p>
            <a:endParaRPr lang="sl-SI" dirty="0"/>
          </a:p>
        </p:txBody>
      </p:sp>
      <p:sp>
        <p:nvSpPr>
          <p:cNvPr id="4" name="Označba mesta številke diapozitiva 3"/>
          <p:cNvSpPr>
            <a:spLocks noGrp="1"/>
          </p:cNvSpPr>
          <p:nvPr>
            <p:ph type="sldNum" sz="quarter" idx="5"/>
          </p:nvPr>
        </p:nvSpPr>
        <p:spPr/>
        <p:txBody>
          <a:bodyPr/>
          <a:lstStyle/>
          <a:p>
            <a:fld id="{D26E154D-C15E-4944-BF13-8C168D6CC2E6}" type="slidenum">
              <a:rPr lang="sl-SI" smtClean="0"/>
              <a:t>1</a:t>
            </a:fld>
            <a:endParaRPr lang="sl-SI"/>
          </a:p>
        </p:txBody>
      </p:sp>
    </p:spTree>
    <p:extLst>
      <p:ext uri="{BB962C8B-B14F-4D97-AF65-F5344CB8AC3E}">
        <p14:creationId xmlns:p14="http://schemas.microsoft.com/office/powerpoint/2010/main" val="40542261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p15:notes"/>
          <p:cNvSpPr>
            <a:spLocks noGrp="1" noRot="1" noChangeAspect="1"/>
          </p:cNvSpPr>
          <p:nvPr>
            <p:ph type="sldImg" idx="2"/>
          </p:nvPr>
        </p:nvSpPr>
        <p:spPr>
          <a:xfrm>
            <a:off x="1166813" y="1241425"/>
            <a:ext cx="4464050"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1" name="Google Shape;201;p15:notes"/>
          <p:cNvSpPr txBox="1">
            <a:spLocks noGrp="1"/>
          </p:cNvSpPr>
          <p:nvPr>
            <p:ph type="body" idx="1"/>
          </p:nvPr>
        </p:nvSpPr>
        <p:spPr>
          <a:xfrm>
            <a:off x="679768" y="4777194"/>
            <a:ext cx="5438140" cy="3908615"/>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sl-SI"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sl-SI" dirty="0" smtClean="0"/>
              <a:t>Tukaj</a:t>
            </a:r>
            <a:r>
              <a:rPr lang="sl-SI" baseline="0" dirty="0" smtClean="0"/>
              <a:t> je še enkrat prikazano, da točke na geografskem vidiku, kmetijam na OMD območjih dejansko ni prinesel prednosti pri točkovanju v take meri, da bi bile vloge kmetij iz OMD območja v večji meri odobrene. </a:t>
            </a:r>
          </a:p>
          <a:p>
            <a:pPr marL="0" marR="0" lvl="0" indent="0" algn="l" defTabSz="914400" rtl="0" eaLnBrk="1" fontAlgn="auto" latinLnBrk="0" hangingPunct="1">
              <a:lnSpc>
                <a:spcPct val="100000"/>
              </a:lnSpc>
              <a:spcBef>
                <a:spcPts val="0"/>
              </a:spcBef>
              <a:spcAft>
                <a:spcPts val="0"/>
              </a:spcAft>
              <a:buClrTx/>
              <a:buSzTx/>
              <a:buFontTx/>
              <a:buNone/>
              <a:tabLst/>
              <a:defRPr/>
            </a:pPr>
            <a:r>
              <a:rPr lang="sl-SI" baseline="0" dirty="0" smtClean="0"/>
              <a:t>Zato so bile dosežene točke na horizontalnih ciljih zelo pomembne.</a:t>
            </a:r>
            <a:endParaRPr lang="sl-SI" dirty="0" smtClean="0"/>
          </a:p>
          <a:p>
            <a:pPr marL="0" lvl="0" indent="0" algn="l" rtl="0">
              <a:spcBef>
                <a:spcPts val="0"/>
              </a:spcBef>
              <a:spcAft>
                <a:spcPts val="0"/>
              </a:spcAft>
              <a:buNone/>
            </a:pPr>
            <a:endParaRPr lang="sl-SI" baseline="0" dirty="0" smtClean="0"/>
          </a:p>
        </p:txBody>
      </p:sp>
      <p:sp>
        <p:nvSpPr>
          <p:cNvPr id="202" name="Google Shape;202;p15:notes"/>
          <p:cNvSpPr txBox="1">
            <a:spLocks noGrp="1"/>
          </p:cNvSpPr>
          <p:nvPr>
            <p:ph type="sldNum" idx="12"/>
          </p:nvPr>
        </p:nvSpPr>
        <p:spPr>
          <a:xfrm>
            <a:off x="3850443" y="9428584"/>
            <a:ext cx="2945659" cy="498055"/>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sl-SI"/>
              <a:t>10</a:t>
            </a:fld>
            <a:endParaRPr/>
          </a:p>
        </p:txBody>
      </p:sp>
    </p:spTree>
    <p:extLst>
      <p:ext uri="{BB962C8B-B14F-4D97-AF65-F5344CB8AC3E}">
        <p14:creationId xmlns:p14="http://schemas.microsoft.com/office/powerpoint/2010/main" val="17090201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p17:notes"/>
          <p:cNvSpPr txBox="1">
            <a:spLocks noGrp="1"/>
          </p:cNvSpPr>
          <p:nvPr>
            <p:ph type="body" idx="1"/>
          </p:nvPr>
        </p:nvSpPr>
        <p:spPr>
          <a:xfrm>
            <a:off x="679768" y="4777194"/>
            <a:ext cx="5438140" cy="3908615"/>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l-SI" baseline="0" dirty="0" smtClean="0"/>
              <a:t>Kmetije na OMD območjih pa so dosegale nekaj manj točk na ekonomskem vidiku. Zato so bile dosežene točke na horizontalnih ciljih zelo pomembne.</a:t>
            </a:r>
          </a:p>
          <a:p>
            <a:pPr marL="0" marR="0" lvl="0" indent="0" algn="l" defTabSz="914400" rtl="0" eaLnBrk="1" fontAlgn="auto" latinLnBrk="0" hangingPunct="1">
              <a:lnSpc>
                <a:spcPct val="100000"/>
              </a:lnSpc>
              <a:spcBef>
                <a:spcPts val="0"/>
              </a:spcBef>
              <a:spcAft>
                <a:spcPts val="0"/>
              </a:spcAft>
              <a:buClrTx/>
              <a:buSzTx/>
              <a:buFontTx/>
              <a:buNone/>
              <a:tabLst/>
              <a:defRPr/>
            </a:pPr>
            <a:endParaRPr lang="sl-SI"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sl-SI" baseline="0" dirty="0" smtClean="0"/>
              <a:t>Želim, si, da smo se iz tega nekaj naučili in smo pripravljeni na izzive v novem programskem obdobju.</a:t>
            </a:r>
            <a:endParaRPr lang="sl-SI" dirty="0" smtClean="0"/>
          </a:p>
          <a:p>
            <a:pPr marL="0" lvl="0" indent="0" algn="l" rtl="0">
              <a:spcBef>
                <a:spcPts val="0"/>
              </a:spcBef>
              <a:spcAft>
                <a:spcPts val="0"/>
              </a:spcAft>
              <a:buNone/>
            </a:pPr>
            <a:endParaRPr lang="sl-SI" baseline="0" dirty="0" smtClean="0"/>
          </a:p>
          <a:p>
            <a:pPr marL="0" lvl="0" indent="0" algn="l" rtl="0">
              <a:spcBef>
                <a:spcPts val="0"/>
              </a:spcBef>
              <a:spcAft>
                <a:spcPts val="0"/>
              </a:spcAft>
              <a:buNone/>
            </a:pPr>
            <a:endParaRPr dirty="0"/>
          </a:p>
        </p:txBody>
      </p:sp>
      <p:sp>
        <p:nvSpPr>
          <p:cNvPr id="217" name="Google Shape;217;p17:notes"/>
          <p:cNvSpPr>
            <a:spLocks noGrp="1" noRot="1" noChangeAspect="1"/>
          </p:cNvSpPr>
          <p:nvPr>
            <p:ph type="sldImg" idx="2"/>
          </p:nvPr>
        </p:nvSpPr>
        <p:spPr>
          <a:xfrm>
            <a:off x="1166813" y="1241425"/>
            <a:ext cx="4464050"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734887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p25:notes"/>
          <p:cNvSpPr txBox="1">
            <a:spLocks noGrp="1"/>
          </p:cNvSpPr>
          <p:nvPr>
            <p:ph type="body" idx="1"/>
          </p:nvPr>
        </p:nvSpPr>
        <p:spPr>
          <a:xfrm>
            <a:off x="679768" y="4777194"/>
            <a:ext cx="5438140" cy="3908615"/>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78" name="Google Shape;278;p25:notes"/>
          <p:cNvSpPr>
            <a:spLocks noGrp="1" noRot="1" noChangeAspect="1"/>
          </p:cNvSpPr>
          <p:nvPr>
            <p:ph type="sldImg" idx="2"/>
          </p:nvPr>
        </p:nvSpPr>
        <p:spPr>
          <a:xfrm>
            <a:off x="1166813" y="1241425"/>
            <a:ext cx="4464050"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040615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l-SI" b="0" dirty="0"/>
              <a:t>Za uvod je najprej navajamo, da je kar 74 % vseh kmetijskih zemljišč  (zajetih po zbirnih vlogah), v Sloveniji uvrščenih po Pravilniku </a:t>
            </a:r>
            <a:r>
              <a:rPr lang="sl-SI" b="0" i="0" dirty="0">
                <a:solidFill>
                  <a:srgbClr val="529BB9"/>
                </a:solidFill>
                <a:effectLst/>
                <a:latin typeface="Arial" panose="020B0604020202020204" pitchFamily="34" charset="0"/>
              </a:rPr>
              <a:t>o razvrstitvi kmetijskih gospodarstev v območja z omejenimi možnostmi za kmetijsko dejavnost. Torej kar skoraj slabih 50.000 KMG.</a:t>
            </a:r>
          </a:p>
          <a:p>
            <a:pPr marL="0" marR="0" lvl="0" indent="0" algn="l" defTabSz="914400" rtl="0" eaLnBrk="1" fontAlgn="auto" latinLnBrk="0" hangingPunct="1">
              <a:lnSpc>
                <a:spcPct val="100000"/>
              </a:lnSpc>
              <a:spcBef>
                <a:spcPts val="0"/>
              </a:spcBef>
              <a:spcAft>
                <a:spcPts val="0"/>
              </a:spcAft>
              <a:buClrTx/>
              <a:buSzTx/>
              <a:buFontTx/>
              <a:buNone/>
              <a:tabLst/>
              <a:defRPr/>
            </a:pPr>
            <a:endParaRPr lang="sl-SI" b="0" i="0" dirty="0">
              <a:solidFill>
                <a:srgbClr val="529BB9"/>
              </a:solidFill>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l-SI" b="0" i="0" dirty="0">
                <a:solidFill>
                  <a:srgbClr val="529BB9"/>
                </a:solidFill>
                <a:effectLst/>
                <a:latin typeface="Arial" panose="020B0604020202020204" pitchFamily="34" charset="0"/>
              </a:rPr>
              <a:t>V letih od 2014 – 2022 je bilo tako oddanih 3090 vlog na 22. JR, od tega jih je bilo dobrih 75 % takih, ki so imeli svoja gospodarstva uvrščena v OMD območja, kakor navaja prej omenjeni pravilnik „</a:t>
            </a:r>
            <a:r>
              <a:rPr lang="sl-SI" b="0" i="0" dirty="0">
                <a:solidFill>
                  <a:srgbClr val="000000"/>
                </a:solidFill>
                <a:effectLst/>
                <a:latin typeface="Arial" panose="020B0604020202020204" pitchFamily="34" charset="0"/>
              </a:rPr>
              <a:t>se KMG razvrsti v OMD, če je v OMD najmanj 50 odstotkov največje upravičene površine GERK na KMG.</a:t>
            </a:r>
          </a:p>
          <a:p>
            <a:pPr marL="0" marR="0" lvl="0" indent="0" algn="l" defTabSz="914400" rtl="0" eaLnBrk="1" fontAlgn="auto" latinLnBrk="0" hangingPunct="1">
              <a:lnSpc>
                <a:spcPct val="100000"/>
              </a:lnSpc>
              <a:spcBef>
                <a:spcPts val="0"/>
              </a:spcBef>
              <a:spcAft>
                <a:spcPts val="0"/>
              </a:spcAft>
              <a:buClrTx/>
              <a:buSzTx/>
              <a:buFontTx/>
              <a:buNone/>
              <a:tabLst/>
              <a:defRPr/>
            </a:pPr>
            <a:endParaRPr lang="sl-SI" b="0" i="0" dirty="0">
              <a:solidFill>
                <a:srgbClr val="000000"/>
              </a:solidFill>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l-SI" b="0" i="0" dirty="0">
                <a:solidFill>
                  <a:srgbClr val="000000"/>
                </a:solidFill>
                <a:effectLst/>
                <a:latin typeface="Arial" panose="020B0604020202020204" pitchFamily="34" charset="0"/>
              </a:rPr>
              <a:t>Kakor vidimo je bilo zanimanje za vlaganje v kmetijska </a:t>
            </a:r>
            <a:r>
              <a:rPr lang="sl-SI" b="0" i="0" dirty="0" smtClean="0">
                <a:solidFill>
                  <a:srgbClr val="000000"/>
                </a:solidFill>
                <a:effectLst/>
                <a:latin typeface="Arial" panose="020B0604020202020204" pitchFamily="34" charset="0"/>
              </a:rPr>
              <a:t>gospodarstva </a:t>
            </a:r>
            <a:r>
              <a:rPr lang="sl-SI" b="0" i="0" dirty="0">
                <a:solidFill>
                  <a:srgbClr val="000000"/>
                </a:solidFill>
                <a:effectLst/>
                <a:latin typeface="Arial" panose="020B0604020202020204" pitchFamily="34" charset="0"/>
              </a:rPr>
              <a:t>precejšnje, dobrih 97. MIO pa so uspela </a:t>
            </a:r>
            <a:r>
              <a:rPr lang="sl-SI" b="0" i="0" dirty="0" err="1">
                <a:solidFill>
                  <a:srgbClr val="000000"/>
                </a:solidFill>
                <a:effectLst/>
                <a:latin typeface="Arial" panose="020B0604020202020204" pitchFamily="34" charset="0"/>
              </a:rPr>
              <a:t>počrpati</a:t>
            </a:r>
            <a:r>
              <a:rPr lang="sl-SI" b="0" i="0" dirty="0">
                <a:solidFill>
                  <a:srgbClr val="000000"/>
                </a:solidFill>
                <a:effectLst/>
                <a:latin typeface="Arial" panose="020B0604020202020204" pitchFamily="34" charset="0"/>
              </a:rPr>
              <a:t> KMG na OMD (62%)</a:t>
            </a:r>
            <a:endParaRPr lang="sl-SI" b="0" i="0" dirty="0">
              <a:solidFill>
                <a:srgbClr val="529BB9"/>
              </a:solidFill>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sl-SI" b="0" i="0" dirty="0">
              <a:solidFill>
                <a:srgbClr val="529BB9"/>
              </a:solidFill>
              <a:effectLst/>
              <a:latin typeface="Arial" panose="020B0604020202020204" pitchFamily="34" charset="0"/>
            </a:endParaRPr>
          </a:p>
          <a:p>
            <a:endParaRPr lang="sl-SI" dirty="0"/>
          </a:p>
        </p:txBody>
      </p:sp>
      <p:sp>
        <p:nvSpPr>
          <p:cNvPr id="4" name="Označba mesta številke diapozitiva 3"/>
          <p:cNvSpPr>
            <a:spLocks noGrp="1"/>
          </p:cNvSpPr>
          <p:nvPr>
            <p:ph type="sldNum" sz="quarter" idx="5"/>
          </p:nvPr>
        </p:nvSpPr>
        <p:spPr/>
        <p:txBody>
          <a:bodyPr/>
          <a:lstStyle/>
          <a:p>
            <a:fld id="{D26E154D-C15E-4944-BF13-8C168D6CC2E6}" type="slidenum">
              <a:rPr lang="sl-SI" smtClean="0"/>
              <a:t>2</a:t>
            </a:fld>
            <a:endParaRPr lang="sl-SI"/>
          </a:p>
        </p:txBody>
      </p:sp>
    </p:spTree>
    <p:extLst>
      <p:ext uri="{BB962C8B-B14F-4D97-AF65-F5344CB8AC3E}">
        <p14:creationId xmlns:p14="http://schemas.microsoft.com/office/powerpoint/2010/main" val="22097327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r>
              <a:rPr lang="sl-SI" dirty="0"/>
              <a:t>V kolikor razvrstimo še KMG-je po regijah vidimo da izstopajo regije kot so PODRAVSKA, SAVINJSKA, OSREDNJE SLOVENSKA, kar je predvsem vezano na velikost regij.  Zelena barva pa nam prikazuje koliko teh gospodarstev je uvrščenih tudi v OMD območja. Vidimo da izjemo </a:t>
            </a:r>
            <a:r>
              <a:rPr lang="sl-SI" dirty="0" err="1"/>
              <a:t>pomurja</a:t>
            </a:r>
            <a:r>
              <a:rPr lang="sl-SI" dirty="0"/>
              <a:t> in </a:t>
            </a:r>
            <a:r>
              <a:rPr lang="sl-SI" dirty="0" err="1"/>
              <a:t>podravja</a:t>
            </a:r>
            <a:r>
              <a:rPr lang="sl-SI" dirty="0"/>
              <a:t> so regije kmetije v veliki večini v OMD območju.</a:t>
            </a:r>
          </a:p>
        </p:txBody>
      </p:sp>
      <p:sp>
        <p:nvSpPr>
          <p:cNvPr id="4" name="Označba mesta številke diapozitiva 3"/>
          <p:cNvSpPr>
            <a:spLocks noGrp="1"/>
          </p:cNvSpPr>
          <p:nvPr>
            <p:ph type="sldNum" sz="quarter" idx="5"/>
          </p:nvPr>
        </p:nvSpPr>
        <p:spPr/>
        <p:txBody>
          <a:bodyPr/>
          <a:lstStyle/>
          <a:p>
            <a:fld id="{D26E154D-C15E-4944-BF13-8C168D6CC2E6}" type="slidenum">
              <a:rPr lang="sl-SI" smtClean="0"/>
              <a:t>3</a:t>
            </a:fld>
            <a:endParaRPr lang="sl-SI"/>
          </a:p>
        </p:txBody>
      </p:sp>
    </p:spTree>
    <p:extLst>
      <p:ext uri="{BB962C8B-B14F-4D97-AF65-F5344CB8AC3E}">
        <p14:creationId xmlns:p14="http://schemas.microsoft.com/office/powerpoint/2010/main" val="34749083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r>
              <a:rPr lang="sl-SI" dirty="0"/>
              <a:t>Zelo podobno je seveda tudi z površinami. Zasavje, Notranjsko kraška, Koroška, Goriška, so regije, ki imajo v veliki večini svoja zemljišča uvrščena v OMD.</a:t>
            </a:r>
          </a:p>
        </p:txBody>
      </p:sp>
      <p:sp>
        <p:nvSpPr>
          <p:cNvPr id="4" name="Označba mesta številke diapozitiva 3"/>
          <p:cNvSpPr>
            <a:spLocks noGrp="1"/>
          </p:cNvSpPr>
          <p:nvPr>
            <p:ph type="sldNum" sz="quarter" idx="5"/>
          </p:nvPr>
        </p:nvSpPr>
        <p:spPr/>
        <p:txBody>
          <a:bodyPr/>
          <a:lstStyle/>
          <a:p>
            <a:fld id="{D26E154D-C15E-4944-BF13-8C168D6CC2E6}" type="slidenum">
              <a:rPr lang="sl-SI" smtClean="0"/>
              <a:t>4</a:t>
            </a:fld>
            <a:endParaRPr lang="sl-SI"/>
          </a:p>
        </p:txBody>
      </p:sp>
    </p:spTree>
    <p:extLst>
      <p:ext uri="{BB962C8B-B14F-4D97-AF65-F5344CB8AC3E}">
        <p14:creationId xmlns:p14="http://schemas.microsoft.com/office/powerpoint/2010/main" val="36751233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r>
              <a:rPr lang="sl-SI" dirty="0"/>
              <a:t>Nič kaj presenetljivo ni, da po številu oddanih vlog </a:t>
            </a:r>
            <a:r>
              <a:rPr lang="sl-SI" dirty="0" err="1"/>
              <a:t>prednačijo</a:t>
            </a:r>
            <a:r>
              <a:rPr lang="sl-SI" dirty="0"/>
              <a:t> podravska savinjska in pomurska regija. Kot smo že omenili je bilo na OMD uspešnih 1389 vlog</a:t>
            </a:r>
          </a:p>
        </p:txBody>
      </p:sp>
      <p:sp>
        <p:nvSpPr>
          <p:cNvPr id="4" name="Označba mesta številke diapozitiva 3"/>
          <p:cNvSpPr>
            <a:spLocks noGrp="1"/>
          </p:cNvSpPr>
          <p:nvPr>
            <p:ph type="sldNum" sz="quarter" idx="5"/>
          </p:nvPr>
        </p:nvSpPr>
        <p:spPr/>
        <p:txBody>
          <a:bodyPr/>
          <a:lstStyle/>
          <a:p>
            <a:fld id="{D26E154D-C15E-4944-BF13-8C168D6CC2E6}" type="slidenum">
              <a:rPr lang="sl-SI" smtClean="0"/>
              <a:t>5</a:t>
            </a:fld>
            <a:endParaRPr lang="sl-SI"/>
          </a:p>
        </p:txBody>
      </p:sp>
    </p:spTree>
    <p:extLst>
      <p:ext uri="{BB962C8B-B14F-4D97-AF65-F5344CB8AC3E}">
        <p14:creationId xmlns:p14="http://schemas.microsoft.com/office/powerpoint/2010/main" val="19732509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r>
              <a:rPr lang="sl-SI" dirty="0"/>
              <a:t>V tem </a:t>
            </a:r>
            <a:r>
              <a:rPr lang="sl-SI" dirty="0" err="1"/>
              <a:t>slajdu</a:t>
            </a:r>
            <a:r>
              <a:rPr lang="sl-SI" dirty="0"/>
              <a:t> je jasno vidno, kateri razpisi so bili namenjeni izključno OMD  kmetijam. Tukaj izstopata predvsem 6 in </a:t>
            </a:r>
            <a:r>
              <a:rPr lang="sl-SI" dirty="0" smtClean="0"/>
              <a:t>20. </a:t>
            </a:r>
            <a:r>
              <a:rPr lang="sl-SI" dirty="0"/>
              <a:t>JR</a:t>
            </a:r>
          </a:p>
        </p:txBody>
      </p:sp>
      <p:sp>
        <p:nvSpPr>
          <p:cNvPr id="4" name="Označba mesta številke diapozitiva 3"/>
          <p:cNvSpPr>
            <a:spLocks noGrp="1"/>
          </p:cNvSpPr>
          <p:nvPr>
            <p:ph type="sldNum" sz="quarter" idx="5"/>
          </p:nvPr>
        </p:nvSpPr>
        <p:spPr/>
        <p:txBody>
          <a:bodyPr/>
          <a:lstStyle/>
          <a:p>
            <a:fld id="{D26E154D-C15E-4944-BF13-8C168D6CC2E6}" type="slidenum">
              <a:rPr lang="sl-SI" smtClean="0"/>
              <a:t>6</a:t>
            </a:fld>
            <a:endParaRPr lang="sl-SI"/>
          </a:p>
        </p:txBody>
      </p:sp>
    </p:spTree>
    <p:extLst>
      <p:ext uri="{BB962C8B-B14F-4D97-AF65-F5344CB8AC3E}">
        <p14:creationId xmlns:p14="http://schemas.microsoft.com/office/powerpoint/2010/main" val="20441619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r>
              <a:rPr lang="sl-SI" dirty="0"/>
              <a:t>Pri b sklopu je to razmerje še bolj izrazito je razmerje pri 6. 16 in 20. JR – ko so bili namenjeni gorskim kmetijam, varovanju živali pred velikimi zvermi….</a:t>
            </a:r>
          </a:p>
          <a:p>
            <a:r>
              <a:rPr lang="sl-SI" dirty="0"/>
              <a:t>Zanimivo je tudi to, da se je v začetku obdobja prijavljalo večje število vlagateljev.</a:t>
            </a:r>
          </a:p>
        </p:txBody>
      </p:sp>
      <p:sp>
        <p:nvSpPr>
          <p:cNvPr id="4" name="Označba mesta številke diapozitiva 3"/>
          <p:cNvSpPr>
            <a:spLocks noGrp="1"/>
          </p:cNvSpPr>
          <p:nvPr>
            <p:ph type="sldNum" sz="quarter" idx="5"/>
          </p:nvPr>
        </p:nvSpPr>
        <p:spPr/>
        <p:txBody>
          <a:bodyPr/>
          <a:lstStyle/>
          <a:p>
            <a:fld id="{D26E154D-C15E-4944-BF13-8C168D6CC2E6}" type="slidenum">
              <a:rPr lang="sl-SI" smtClean="0"/>
              <a:t>7</a:t>
            </a:fld>
            <a:endParaRPr lang="sl-SI"/>
          </a:p>
        </p:txBody>
      </p:sp>
    </p:spTree>
    <p:extLst>
      <p:ext uri="{BB962C8B-B14F-4D97-AF65-F5344CB8AC3E}">
        <p14:creationId xmlns:p14="http://schemas.microsoft.com/office/powerpoint/2010/main" val="10358102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l-SI" dirty="0"/>
              <a:t>Primerjava števila vlog </a:t>
            </a:r>
            <a:r>
              <a:rPr lang="sl-SI" dirty="0" err="1"/>
              <a:t>oddobrenih</a:t>
            </a:r>
            <a:r>
              <a:rPr lang="sl-SI" dirty="0"/>
              <a:t> </a:t>
            </a:r>
            <a:r>
              <a:rPr lang="sl-SI" dirty="0" err="1"/>
              <a:t>naOMD</a:t>
            </a:r>
            <a:r>
              <a:rPr lang="sl-SI" dirty="0"/>
              <a:t> in povprečne odobrene višine sredstev na posamezno vlogo. Iz grafa </a:t>
            </a:r>
            <a:r>
              <a:rPr lang="sl-SI" dirty="0" err="1"/>
              <a:t>lahk</a:t>
            </a:r>
            <a:r>
              <a:rPr lang="sl-SI" dirty="0"/>
              <a:t> </a:t>
            </a:r>
            <a:r>
              <a:rPr lang="sl-SI" dirty="0" err="1"/>
              <a:t>osklepamo</a:t>
            </a:r>
            <a:r>
              <a:rPr lang="sl-SI" dirty="0"/>
              <a:t> naslednje. 1. Da je bilo v začetnem obdobju več vlog z nižjimi zaprošenimi </a:t>
            </a:r>
            <a:r>
              <a:rPr lang="sl-SI" dirty="0" err="1"/>
              <a:t>sredstrvi</a:t>
            </a:r>
            <a:r>
              <a:rPr lang="sl-SI" dirty="0"/>
              <a:t>, ter da so se te vrednosti po </a:t>
            </a:r>
            <a:r>
              <a:rPr lang="sl-SI" dirty="0" err="1"/>
              <a:t>odddani</a:t>
            </a:r>
            <a:r>
              <a:rPr lang="sl-SI" dirty="0"/>
              <a:t> vlogi zvišale v zadnjem obdobju, ko je bilo vlog nekoliko manj na posamezen razpis….Primer 15. JR, </a:t>
            </a:r>
            <a:r>
              <a:rPr lang="sl-SI" b="0" i="0" dirty="0">
                <a:solidFill>
                  <a:srgbClr val="111111"/>
                </a:solidFill>
                <a:effectLst/>
                <a:latin typeface="Republika"/>
              </a:rPr>
              <a:t>prilagoditvi kmetijskih gospodarstev na podnebne spremembe ter izboljšanju okolja</a:t>
            </a:r>
          </a:p>
          <a:p>
            <a:r>
              <a:rPr lang="sl-SI" dirty="0"/>
              <a:t>( razpisanih sredstev je bilo 10. MIO, vlog oddanih iz OMD območij 72, od skupno 112 oddanih, vendar je bilo na </a:t>
            </a:r>
            <a:r>
              <a:rPr lang="sl-SI" dirty="0" err="1"/>
              <a:t>omd</a:t>
            </a:r>
            <a:r>
              <a:rPr lang="sl-SI" dirty="0"/>
              <a:t> odobrenih le 22 vlog, ki so skupno zaprosile za dobrih 6 MIO sredstev.</a:t>
            </a:r>
          </a:p>
        </p:txBody>
      </p:sp>
      <p:sp>
        <p:nvSpPr>
          <p:cNvPr id="4" name="Označba mesta številke diapozitiva 3"/>
          <p:cNvSpPr>
            <a:spLocks noGrp="1"/>
          </p:cNvSpPr>
          <p:nvPr>
            <p:ph type="sldNum" sz="quarter" idx="5"/>
          </p:nvPr>
        </p:nvSpPr>
        <p:spPr/>
        <p:txBody>
          <a:bodyPr/>
          <a:lstStyle/>
          <a:p>
            <a:fld id="{D26E154D-C15E-4944-BF13-8C168D6CC2E6}" type="slidenum">
              <a:rPr lang="sl-SI" smtClean="0"/>
              <a:t>8</a:t>
            </a:fld>
            <a:endParaRPr lang="sl-SI"/>
          </a:p>
        </p:txBody>
      </p:sp>
    </p:spTree>
    <p:extLst>
      <p:ext uri="{BB962C8B-B14F-4D97-AF65-F5344CB8AC3E}">
        <p14:creationId xmlns:p14="http://schemas.microsoft.com/office/powerpoint/2010/main" val="24313872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p15:notes"/>
          <p:cNvSpPr>
            <a:spLocks noGrp="1" noRot="1" noChangeAspect="1"/>
          </p:cNvSpPr>
          <p:nvPr>
            <p:ph type="sldImg" idx="2"/>
          </p:nvPr>
        </p:nvSpPr>
        <p:spPr>
          <a:xfrm>
            <a:off x="1166813" y="1241425"/>
            <a:ext cx="4464050"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1" name="Google Shape;201;p15:notes"/>
          <p:cNvSpPr txBox="1">
            <a:spLocks noGrp="1"/>
          </p:cNvSpPr>
          <p:nvPr>
            <p:ph type="body" idx="1"/>
          </p:nvPr>
        </p:nvSpPr>
        <p:spPr>
          <a:xfrm>
            <a:off x="679768" y="4777194"/>
            <a:ext cx="5438140" cy="390861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sl-SI" dirty="0" smtClean="0"/>
              <a:t>PREDSTAVITEV</a:t>
            </a:r>
            <a:r>
              <a:rPr lang="sl-SI" baseline="0" dirty="0" smtClean="0"/>
              <a:t> VPLIVA DOSEŽENIH TOČK NA POSAMEZNIH MERILIH NA ODOBIRTEV NEPOVRATNIH SREDSTEV</a:t>
            </a:r>
            <a:endParaRPr lang="sl-SI" dirty="0" smtClean="0"/>
          </a:p>
          <a:p>
            <a:pPr marL="0" lvl="0" indent="0" algn="l" rtl="0">
              <a:spcBef>
                <a:spcPts val="0"/>
              </a:spcBef>
              <a:spcAft>
                <a:spcPts val="0"/>
              </a:spcAft>
              <a:buNone/>
            </a:pPr>
            <a:r>
              <a:rPr lang="sl-SI" dirty="0" smtClean="0"/>
              <a:t>Povprečne točke po posameznih merilih in skupaj na odobrenih vlogah pri</a:t>
            </a:r>
            <a:r>
              <a:rPr lang="sl-SI" baseline="0" dirty="0" smtClean="0"/>
              <a:t> </a:t>
            </a:r>
            <a:r>
              <a:rPr lang="sl-SI" dirty="0" err="1" smtClean="0"/>
              <a:t>podkrepu</a:t>
            </a:r>
            <a:r>
              <a:rPr lang="sl-SI" dirty="0" smtClean="0"/>
              <a:t> </a:t>
            </a:r>
            <a:r>
              <a:rPr lang="sl-SI" dirty="0"/>
              <a:t>4.1, sklop </a:t>
            </a:r>
            <a:r>
              <a:rPr lang="sl-SI" dirty="0" smtClean="0"/>
              <a:t>B.</a:t>
            </a:r>
            <a:r>
              <a:rPr lang="sl-SI" baseline="0" dirty="0" smtClean="0"/>
              <a:t> </a:t>
            </a:r>
            <a:r>
              <a:rPr lang="sl-SI" dirty="0" smtClean="0"/>
              <a:t>– JR</a:t>
            </a:r>
            <a:r>
              <a:rPr lang="sl-SI" baseline="0" dirty="0" smtClean="0"/>
              <a:t> </a:t>
            </a:r>
            <a:r>
              <a:rPr lang="sl-SI" dirty="0" smtClean="0"/>
              <a:t>1 do 22 J</a:t>
            </a:r>
            <a:r>
              <a:rPr lang="sl-SI" baseline="0" dirty="0" smtClean="0"/>
              <a:t>R</a:t>
            </a:r>
          </a:p>
          <a:p>
            <a:pPr marL="0" lvl="0" indent="0" algn="l" rtl="0">
              <a:spcBef>
                <a:spcPts val="0"/>
              </a:spcBef>
              <a:spcAft>
                <a:spcPts val="0"/>
              </a:spcAft>
              <a:buNone/>
            </a:pPr>
            <a:r>
              <a:rPr lang="sl-SI" dirty="0" smtClean="0"/>
              <a:t>Na JR kjer je bilo oddanih bistveno več vlog, kot je bilo razpisanih nepovratnih sredstev so bile dosežene točke na merilih ključnega pomena.</a:t>
            </a:r>
            <a:endParaRPr lang="sl-SI" baseline="0" dirty="0" smtClean="0"/>
          </a:p>
          <a:p>
            <a:pPr marL="0" lvl="0" indent="0" algn="l" rtl="0">
              <a:spcBef>
                <a:spcPts val="0"/>
              </a:spcBef>
              <a:spcAft>
                <a:spcPts val="0"/>
              </a:spcAft>
              <a:buNone/>
            </a:pPr>
            <a:r>
              <a:rPr lang="sl-SI" dirty="0" smtClean="0"/>
              <a:t>Vidimo, da </a:t>
            </a:r>
            <a:r>
              <a:rPr lang="sl-SI" baseline="0" dirty="0" smtClean="0"/>
              <a:t>so vlagatelji prejeli največ točk na EKONOMSKEM VIDIKU, sledijo pa horizontalni cilji (OKOLJE, INOVACIJE in PODNEBNE SPREMEMBE). </a:t>
            </a:r>
          </a:p>
          <a:p>
            <a:pPr marL="0" lvl="0" indent="0" algn="l" rtl="0">
              <a:spcBef>
                <a:spcPts val="0"/>
              </a:spcBef>
              <a:spcAft>
                <a:spcPts val="0"/>
              </a:spcAft>
              <a:buNone/>
            </a:pPr>
            <a:r>
              <a:rPr lang="sl-SI" baseline="0" dirty="0" smtClean="0"/>
              <a:t>GEOGRAFSKI VIDIK, kjer so dodatne točke prejele kmetije na OMD območju (glede na število OMD točk) ni imel tako velike teže, da bi zaradi tega merila bile vloge kmetij iz OMD območja odobrene v večji meri.</a:t>
            </a:r>
          </a:p>
          <a:p>
            <a:pPr marL="0" lvl="0" indent="0" algn="l" rtl="0">
              <a:spcBef>
                <a:spcPts val="0"/>
              </a:spcBef>
              <a:spcAft>
                <a:spcPts val="0"/>
              </a:spcAft>
              <a:buNone/>
            </a:pPr>
            <a:r>
              <a:rPr lang="sl-SI" baseline="0" dirty="0" smtClean="0"/>
              <a:t>Iz grafikona se tudi vidi, da na prvih javnih razpisih pri horizontalnih ciljih (OKOLJE, INOVACIJE in PODNEBNE SPREMEMBE) vlagatelji niso dosegali tako visokih točk, kot proti koncu obdobja in predvsem na JR, kjer je bilo razpisanih manj sredstev, kot je bilo povpraševanja (8, 10, 15,16, 19 ,20, 21 JR)</a:t>
            </a:r>
          </a:p>
          <a:p>
            <a:pPr marL="0" lvl="0" indent="0" algn="l" rtl="0">
              <a:spcBef>
                <a:spcPts val="0"/>
              </a:spcBef>
              <a:spcAft>
                <a:spcPts val="0"/>
              </a:spcAft>
              <a:buNone/>
            </a:pPr>
            <a:r>
              <a:rPr lang="sl-SI" baseline="0" dirty="0" smtClean="0"/>
              <a:t>Visoke točke na teh merilih pa v veliki meri niso bile povezane z osnovno investicijo, temveč z dodatnimi malimi investicijami (okraski), ki jih je vlagatelj predvidel v vlogi samo zaradi pridobivanja točk.</a:t>
            </a:r>
          </a:p>
          <a:p>
            <a:pPr marL="0" lvl="0" indent="0" algn="l" rtl="0">
              <a:spcBef>
                <a:spcPts val="0"/>
              </a:spcBef>
              <a:spcAft>
                <a:spcPts val="0"/>
              </a:spcAft>
              <a:buNone/>
            </a:pPr>
            <a:endParaRPr lang="sl-SI" dirty="0" smtClean="0"/>
          </a:p>
          <a:p>
            <a:pPr marL="0" lvl="0" indent="0" algn="l" rtl="0">
              <a:spcBef>
                <a:spcPts val="0"/>
              </a:spcBef>
              <a:spcAft>
                <a:spcPts val="0"/>
              </a:spcAft>
              <a:buNone/>
            </a:pPr>
            <a:endParaRPr dirty="0"/>
          </a:p>
        </p:txBody>
      </p:sp>
      <p:sp>
        <p:nvSpPr>
          <p:cNvPr id="202" name="Google Shape;202;p15:notes"/>
          <p:cNvSpPr txBox="1">
            <a:spLocks noGrp="1"/>
          </p:cNvSpPr>
          <p:nvPr>
            <p:ph type="sldNum" idx="12"/>
          </p:nvPr>
        </p:nvSpPr>
        <p:spPr>
          <a:xfrm>
            <a:off x="3850443" y="9428584"/>
            <a:ext cx="2945659" cy="498055"/>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sl-SI"/>
              <a:t>9</a:t>
            </a:fld>
            <a:endParaRPr/>
          </a:p>
        </p:txBody>
      </p:sp>
    </p:spTree>
    <p:extLst>
      <p:ext uri="{BB962C8B-B14F-4D97-AF65-F5344CB8AC3E}">
        <p14:creationId xmlns:p14="http://schemas.microsoft.com/office/powerpoint/2010/main" val="2362778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Naslovni diapozitiv">
    <p:spTree>
      <p:nvGrpSpPr>
        <p:cNvPr id="1" name=""/>
        <p:cNvGrpSpPr/>
        <p:nvPr/>
      </p:nvGrpSpPr>
      <p:grpSpPr>
        <a:xfrm>
          <a:off x="0" y="0"/>
          <a:ext cx="0" cy="0"/>
          <a:chOff x="0" y="0"/>
          <a:chExt cx="0" cy="0"/>
        </a:xfrm>
      </p:grpSpPr>
      <p:sp>
        <p:nvSpPr>
          <p:cNvPr id="2" name="Naslov 1"/>
          <p:cNvSpPr>
            <a:spLocks noGrp="1"/>
          </p:cNvSpPr>
          <p:nvPr>
            <p:ph type="ctrTitle"/>
          </p:nvPr>
        </p:nvSpPr>
        <p:spPr>
          <a:xfrm>
            <a:off x="685800" y="2130425"/>
            <a:ext cx="7772400" cy="1470025"/>
          </a:xfrm>
        </p:spPr>
        <p:txBody>
          <a:bodyPr/>
          <a:lstStyle/>
          <a:p>
            <a:r>
              <a:rPr lang="sl-SI"/>
              <a:t>Uredite slog naslova matrice</a:t>
            </a:r>
          </a:p>
        </p:txBody>
      </p:sp>
      <p:sp>
        <p:nvSpPr>
          <p:cNvPr id="3" name="Podnaslov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l-SI"/>
              <a:t>Uredite slog podnaslova matrice</a:t>
            </a:r>
          </a:p>
        </p:txBody>
      </p:sp>
      <p:sp>
        <p:nvSpPr>
          <p:cNvPr id="4" name="Ograda datuma 3"/>
          <p:cNvSpPr>
            <a:spLocks noGrp="1"/>
          </p:cNvSpPr>
          <p:nvPr>
            <p:ph type="dt" sz="half" idx="10"/>
          </p:nvPr>
        </p:nvSpPr>
        <p:spPr/>
        <p:txBody>
          <a:bodyPr/>
          <a:lstStyle/>
          <a:p>
            <a:fld id="{2F5F435E-74E4-48C6-8C21-DFB2829BFAC4}" type="datetimeFigureOut">
              <a:rPr lang="sl-SI" smtClean="0"/>
              <a:t>06.12.2022</a:t>
            </a:fld>
            <a:endParaRPr lang="sl-SI"/>
          </a:p>
        </p:txBody>
      </p:sp>
      <p:sp>
        <p:nvSpPr>
          <p:cNvPr id="5" name="Ograda noge 4"/>
          <p:cNvSpPr>
            <a:spLocks noGrp="1"/>
          </p:cNvSpPr>
          <p:nvPr>
            <p:ph type="ftr" sz="quarter" idx="11"/>
          </p:nvPr>
        </p:nvSpPr>
        <p:spPr/>
        <p:txBody>
          <a:bodyPr/>
          <a:lstStyle/>
          <a:p>
            <a:endParaRPr lang="sl-SI"/>
          </a:p>
        </p:txBody>
      </p:sp>
      <p:sp>
        <p:nvSpPr>
          <p:cNvPr id="6" name="Ograda številke diapozitiva 5"/>
          <p:cNvSpPr>
            <a:spLocks noGrp="1"/>
          </p:cNvSpPr>
          <p:nvPr>
            <p:ph type="sldNum" sz="quarter" idx="12"/>
          </p:nvPr>
        </p:nvSpPr>
        <p:spPr/>
        <p:txBody>
          <a:bodyPr/>
          <a:lstStyle/>
          <a:p>
            <a:fld id="{753A0CC8-31A3-4C27-9757-195C65CF9BE1}" type="slidenum">
              <a:rPr lang="sl-SI" smtClean="0"/>
              <a:t>‹#›</a:t>
            </a:fld>
            <a:endParaRPr lang="sl-SI"/>
          </a:p>
        </p:txBody>
      </p:sp>
    </p:spTree>
    <p:extLst>
      <p:ext uri="{BB962C8B-B14F-4D97-AF65-F5344CB8AC3E}">
        <p14:creationId xmlns:p14="http://schemas.microsoft.com/office/powerpoint/2010/main" val="23864598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slov in navpično besedilo">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a:t>Uredite slog naslova matrice</a:t>
            </a:r>
          </a:p>
        </p:txBody>
      </p:sp>
      <p:sp>
        <p:nvSpPr>
          <p:cNvPr id="3" name="Ograda navpičnega besedila 2"/>
          <p:cNvSpPr>
            <a:spLocks noGrp="1"/>
          </p:cNvSpPr>
          <p:nvPr>
            <p:ph type="body" orient="vert" idx="1"/>
          </p:nvPr>
        </p:nvSpPr>
        <p:spPr/>
        <p:txBody>
          <a:bodyPr vert="eaVert"/>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p>
        </p:txBody>
      </p:sp>
      <p:sp>
        <p:nvSpPr>
          <p:cNvPr id="4" name="Ograda datuma 3"/>
          <p:cNvSpPr>
            <a:spLocks noGrp="1"/>
          </p:cNvSpPr>
          <p:nvPr>
            <p:ph type="dt" sz="half" idx="10"/>
          </p:nvPr>
        </p:nvSpPr>
        <p:spPr/>
        <p:txBody>
          <a:bodyPr/>
          <a:lstStyle/>
          <a:p>
            <a:fld id="{2F5F435E-74E4-48C6-8C21-DFB2829BFAC4}" type="datetimeFigureOut">
              <a:rPr lang="sl-SI" smtClean="0"/>
              <a:t>06.12.2022</a:t>
            </a:fld>
            <a:endParaRPr lang="sl-SI"/>
          </a:p>
        </p:txBody>
      </p:sp>
      <p:sp>
        <p:nvSpPr>
          <p:cNvPr id="5" name="Ograda noge 4"/>
          <p:cNvSpPr>
            <a:spLocks noGrp="1"/>
          </p:cNvSpPr>
          <p:nvPr>
            <p:ph type="ftr" sz="quarter" idx="11"/>
          </p:nvPr>
        </p:nvSpPr>
        <p:spPr/>
        <p:txBody>
          <a:bodyPr/>
          <a:lstStyle/>
          <a:p>
            <a:endParaRPr lang="sl-SI"/>
          </a:p>
        </p:txBody>
      </p:sp>
      <p:sp>
        <p:nvSpPr>
          <p:cNvPr id="6" name="Ograda številke diapozitiva 5"/>
          <p:cNvSpPr>
            <a:spLocks noGrp="1"/>
          </p:cNvSpPr>
          <p:nvPr>
            <p:ph type="sldNum" sz="quarter" idx="12"/>
          </p:nvPr>
        </p:nvSpPr>
        <p:spPr/>
        <p:txBody>
          <a:bodyPr/>
          <a:lstStyle/>
          <a:p>
            <a:fld id="{753A0CC8-31A3-4C27-9757-195C65CF9BE1}" type="slidenum">
              <a:rPr lang="sl-SI" smtClean="0"/>
              <a:t>‹#›</a:t>
            </a:fld>
            <a:endParaRPr lang="sl-SI"/>
          </a:p>
        </p:txBody>
      </p:sp>
    </p:spTree>
    <p:extLst>
      <p:ext uri="{BB962C8B-B14F-4D97-AF65-F5344CB8AC3E}">
        <p14:creationId xmlns:p14="http://schemas.microsoft.com/office/powerpoint/2010/main" val="38643469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Navpični naslov in besedilo">
    <p:spTree>
      <p:nvGrpSpPr>
        <p:cNvPr id="1" name=""/>
        <p:cNvGrpSpPr/>
        <p:nvPr/>
      </p:nvGrpSpPr>
      <p:grpSpPr>
        <a:xfrm>
          <a:off x="0" y="0"/>
          <a:ext cx="0" cy="0"/>
          <a:chOff x="0" y="0"/>
          <a:chExt cx="0" cy="0"/>
        </a:xfrm>
      </p:grpSpPr>
      <p:sp>
        <p:nvSpPr>
          <p:cNvPr id="2" name="Navpični naslov 1"/>
          <p:cNvSpPr>
            <a:spLocks noGrp="1"/>
          </p:cNvSpPr>
          <p:nvPr>
            <p:ph type="title" orient="vert"/>
          </p:nvPr>
        </p:nvSpPr>
        <p:spPr>
          <a:xfrm>
            <a:off x="6629400" y="274638"/>
            <a:ext cx="2057400" cy="5851525"/>
          </a:xfrm>
        </p:spPr>
        <p:txBody>
          <a:bodyPr vert="eaVert"/>
          <a:lstStyle/>
          <a:p>
            <a:r>
              <a:rPr lang="sl-SI"/>
              <a:t>Uredite slog naslova matrice</a:t>
            </a:r>
          </a:p>
        </p:txBody>
      </p:sp>
      <p:sp>
        <p:nvSpPr>
          <p:cNvPr id="3" name="Ograda navpičnega besedila 2"/>
          <p:cNvSpPr>
            <a:spLocks noGrp="1"/>
          </p:cNvSpPr>
          <p:nvPr>
            <p:ph type="body" orient="vert" idx="1"/>
          </p:nvPr>
        </p:nvSpPr>
        <p:spPr>
          <a:xfrm>
            <a:off x="457200" y="274638"/>
            <a:ext cx="6019800" cy="5851525"/>
          </a:xfrm>
        </p:spPr>
        <p:txBody>
          <a:bodyPr vert="eaVert"/>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p>
        </p:txBody>
      </p:sp>
      <p:sp>
        <p:nvSpPr>
          <p:cNvPr id="4" name="Ograda datuma 3"/>
          <p:cNvSpPr>
            <a:spLocks noGrp="1"/>
          </p:cNvSpPr>
          <p:nvPr>
            <p:ph type="dt" sz="half" idx="10"/>
          </p:nvPr>
        </p:nvSpPr>
        <p:spPr/>
        <p:txBody>
          <a:bodyPr/>
          <a:lstStyle/>
          <a:p>
            <a:fld id="{2F5F435E-74E4-48C6-8C21-DFB2829BFAC4}" type="datetimeFigureOut">
              <a:rPr lang="sl-SI" smtClean="0"/>
              <a:t>06.12.2022</a:t>
            </a:fld>
            <a:endParaRPr lang="sl-SI"/>
          </a:p>
        </p:txBody>
      </p:sp>
      <p:sp>
        <p:nvSpPr>
          <p:cNvPr id="5" name="Ograda noge 4"/>
          <p:cNvSpPr>
            <a:spLocks noGrp="1"/>
          </p:cNvSpPr>
          <p:nvPr>
            <p:ph type="ftr" sz="quarter" idx="11"/>
          </p:nvPr>
        </p:nvSpPr>
        <p:spPr/>
        <p:txBody>
          <a:bodyPr/>
          <a:lstStyle/>
          <a:p>
            <a:endParaRPr lang="sl-SI"/>
          </a:p>
        </p:txBody>
      </p:sp>
      <p:sp>
        <p:nvSpPr>
          <p:cNvPr id="6" name="Ograda številke diapozitiva 5"/>
          <p:cNvSpPr>
            <a:spLocks noGrp="1"/>
          </p:cNvSpPr>
          <p:nvPr>
            <p:ph type="sldNum" sz="quarter" idx="12"/>
          </p:nvPr>
        </p:nvSpPr>
        <p:spPr/>
        <p:txBody>
          <a:bodyPr/>
          <a:lstStyle/>
          <a:p>
            <a:fld id="{753A0CC8-31A3-4C27-9757-195C65CF9BE1}" type="slidenum">
              <a:rPr lang="sl-SI" smtClean="0"/>
              <a:t>‹#›</a:t>
            </a:fld>
            <a:endParaRPr lang="sl-SI"/>
          </a:p>
        </p:txBody>
      </p:sp>
    </p:spTree>
    <p:extLst>
      <p:ext uri="{BB962C8B-B14F-4D97-AF65-F5344CB8AC3E}">
        <p14:creationId xmlns:p14="http://schemas.microsoft.com/office/powerpoint/2010/main" val="18333606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slov in vsebina">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a:t>Uredite slog naslova matrice</a:t>
            </a:r>
          </a:p>
        </p:txBody>
      </p:sp>
      <p:sp>
        <p:nvSpPr>
          <p:cNvPr id="3" name="Ograda vsebine 2"/>
          <p:cNvSpPr>
            <a:spLocks noGrp="1"/>
          </p:cNvSpPr>
          <p:nvPr>
            <p:ph idx="1"/>
          </p:nvPr>
        </p:nvSpPr>
        <p:spPr/>
        <p:txBody>
          <a:body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p>
        </p:txBody>
      </p:sp>
      <p:sp>
        <p:nvSpPr>
          <p:cNvPr id="4" name="Ograda datuma 3"/>
          <p:cNvSpPr>
            <a:spLocks noGrp="1"/>
          </p:cNvSpPr>
          <p:nvPr>
            <p:ph type="dt" sz="half" idx="10"/>
          </p:nvPr>
        </p:nvSpPr>
        <p:spPr/>
        <p:txBody>
          <a:bodyPr/>
          <a:lstStyle/>
          <a:p>
            <a:fld id="{2F5F435E-74E4-48C6-8C21-DFB2829BFAC4}" type="datetimeFigureOut">
              <a:rPr lang="sl-SI" smtClean="0"/>
              <a:t>06.12.2022</a:t>
            </a:fld>
            <a:endParaRPr lang="sl-SI"/>
          </a:p>
        </p:txBody>
      </p:sp>
      <p:sp>
        <p:nvSpPr>
          <p:cNvPr id="5" name="Ograda noge 4"/>
          <p:cNvSpPr>
            <a:spLocks noGrp="1"/>
          </p:cNvSpPr>
          <p:nvPr>
            <p:ph type="ftr" sz="quarter" idx="11"/>
          </p:nvPr>
        </p:nvSpPr>
        <p:spPr/>
        <p:txBody>
          <a:bodyPr/>
          <a:lstStyle/>
          <a:p>
            <a:endParaRPr lang="sl-SI"/>
          </a:p>
        </p:txBody>
      </p:sp>
      <p:sp>
        <p:nvSpPr>
          <p:cNvPr id="6" name="Ograda številke diapozitiva 5"/>
          <p:cNvSpPr>
            <a:spLocks noGrp="1"/>
          </p:cNvSpPr>
          <p:nvPr>
            <p:ph type="sldNum" sz="quarter" idx="12"/>
          </p:nvPr>
        </p:nvSpPr>
        <p:spPr/>
        <p:txBody>
          <a:bodyPr/>
          <a:lstStyle/>
          <a:p>
            <a:fld id="{753A0CC8-31A3-4C27-9757-195C65CF9BE1}" type="slidenum">
              <a:rPr lang="sl-SI" smtClean="0"/>
              <a:t>‹#›</a:t>
            </a:fld>
            <a:endParaRPr lang="sl-SI"/>
          </a:p>
        </p:txBody>
      </p:sp>
    </p:spTree>
    <p:extLst>
      <p:ext uri="{BB962C8B-B14F-4D97-AF65-F5344CB8AC3E}">
        <p14:creationId xmlns:p14="http://schemas.microsoft.com/office/powerpoint/2010/main" val="27745252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Glava odseka">
    <p:spTree>
      <p:nvGrpSpPr>
        <p:cNvPr id="1" name=""/>
        <p:cNvGrpSpPr/>
        <p:nvPr/>
      </p:nvGrpSpPr>
      <p:grpSpPr>
        <a:xfrm>
          <a:off x="0" y="0"/>
          <a:ext cx="0" cy="0"/>
          <a:chOff x="0" y="0"/>
          <a:chExt cx="0" cy="0"/>
        </a:xfrm>
      </p:grpSpPr>
      <p:sp>
        <p:nvSpPr>
          <p:cNvPr id="2" name="Naslov 1"/>
          <p:cNvSpPr>
            <a:spLocks noGrp="1"/>
          </p:cNvSpPr>
          <p:nvPr>
            <p:ph type="title"/>
          </p:nvPr>
        </p:nvSpPr>
        <p:spPr>
          <a:xfrm>
            <a:off x="722313" y="4406900"/>
            <a:ext cx="7772400" cy="1362075"/>
          </a:xfrm>
        </p:spPr>
        <p:txBody>
          <a:bodyPr anchor="t"/>
          <a:lstStyle>
            <a:lvl1pPr algn="l">
              <a:defRPr sz="4000" b="1" cap="all"/>
            </a:lvl1pPr>
          </a:lstStyle>
          <a:p>
            <a:r>
              <a:rPr lang="sl-SI"/>
              <a:t>Uredite slog naslova matrice</a:t>
            </a:r>
          </a:p>
        </p:txBody>
      </p:sp>
      <p:sp>
        <p:nvSpPr>
          <p:cNvPr id="3" name="Ograda besedila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l-SI"/>
              <a:t>Uredite sloge besedila matrice</a:t>
            </a:r>
          </a:p>
        </p:txBody>
      </p:sp>
      <p:sp>
        <p:nvSpPr>
          <p:cNvPr id="4" name="Ograda datuma 3"/>
          <p:cNvSpPr>
            <a:spLocks noGrp="1"/>
          </p:cNvSpPr>
          <p:nvPr>
            <p:ph type="dt" sz="half" idx="10"/>
          </p:nvPr>
        </p:nvSpPr>
        <p:spPr/>
        <p:txBody>
          <a:bodyPr/>
          <a:lstStyle/>
          <a:p>
            <a:fld id="{2F5F435E-74E4-48C6-8C21-DFB2829BFAC4}" type="datetimeFigureOut">
              <a:rPr lang="sl-SI" smtClean="0"/>
              <a:t>06.12.2022</a:t>
            </a:fld>
            <a:endParaRPr lang="sl-SI"/>
          </a:p>
        </p:txBody>
      </p:sp>
      <p:sp>
        <p:nvSpPr>
          <p:cNvPr id="5" name="Ograda noge 4"/>
          <p:cNvSpPr>
            <a:spLocks noGrp="1"/>
          </p:cNvSpPr>
          <p:nvPr>
            <p:ph type="ftr" sz="quarter" idx="11"/>
          </p:nvPr>
        </p:nvSpPr>
        <p:spPr/>
        <p:txBody>
          <a:bodyPr/>
          <a:lstStyle/>
          <a:p>
            <a:endParaRPr lang="sl-SI"/>
          </a:p>
        </p:txBody>
      </p:sp>
      <p:sp>
        <p:nvSpPr>
          <p:cNvPr id="6" name="Ograda številke diapozitiva 5"/>
          <p:cNvSpPr>
            <a:spLocks noGrp="1"/>
          </p:cNvSpPr>
          <p:nvPr>
            <p:ph type="sldNum" sz="quarter" idx="12"/>
          </p:nvPr>
        </p:nvSpPr>
        <p:spPr/>
        <p:txBody>
          <a:bodyPr/>
          <a:lstStyle/>
          <a:p>
            <a:fld id="{753A0CC8-31A3-4C27-9757-195C65CF9BE1}" type="slidenum">
              <a:rPr lang="sl-SI" smtClean="0"/>
              <a:t>‹#›</a:t>
            </a:fld>
            <a:endParaRPr lang="sl-SI"/>
          </a:p>
        </p:txBody>
      </p:sp>
    </p:spTree>
    <p:extLst>
      <p:ext uri="{BB962C8B-B14F-4D97-AF65-F5344CB8AC3E}">
        <p14:creationId xmlns:p14="http://schemas.microsoft.com/office/powerpoint/2010/main" val="4552295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e vsebini">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a:t>Uredite slog naslova matrice</a:t>
            </a:r>
          </a:p>
        </p:txBody>
      </p:sp>
      <p:sp>
        <p:nvSpPr>
          <p:cNvPr id="3" name="Ograda vsebine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p>
        </p:txBody>
      </p:sp>
      <p:sp>
        <p:nvSpPr>
          <p:cNvPr id="4" name="Ograda vsebine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p>
        </p:txBody>
      </p:sp>
      <p:sp>
        <p:nvSpPr>
          <p:cNvPr id="5" name="Ograda datuma 4"/>
          <p:cNvSpPr>
            <a:spLocks noGrp="1"/>
          </p:cNvSpPr>
          <p:nvPr>
            <p:ph type="dt" sz="half" idx="10"/>
          </p:nvPr>
        </p:nvSpPr>
        <p:spPr/>
        <p:txBody>
          <a:bodyPr/>
          <a:lstStyle/>
          <a:p>
            <a:fld id="{2F5F435E-74E4-48C6-8C21-DFB2829BFAC4}" type="datetimeFigureOut">
              <a:rPr lang="sl-SI" smtClean="0"/>
              <a:t>06.12.2022</a:t>
            </a:fld>
            <a:endParaRPr lang="sl-SI"/>
          </a:p>
        </p:txBody>
      </p:sp>
      <p:sp>
        <p:nvSpPr>
          <p:cNvPr id="6" name="Ograda noge 5"/>
          <p:cNvSpPr>
            <a:spLocks noGrp="1"/>
          </p:cNvSpPr>
          <p:nvPr>
            <p:ph type="ftr" sz="quarter" idx="11"/>
          </p:nvPr>
        </p:nvSpPr>
        <p:spPr/>
        <p:txBody>
          <a:bodyPr/>
          <a:lstStyle/>
          <a:p>
            <a:endParaRPr lang="sl-SI"/>
          </a:p>
        </p:txBody>
      </p:sp>
      <p:sp>
        <p:nvSpPr>
          <p:cNvPr id="7" name="Ograda številke diapozitiva 6"/>
          <p:cNvSpPr>
            <a:spLocks noGrp="1"/>
          </p:cNvSpPr>
          <p:nvPr>
            <p:ph type="sldNum" sz="quarter" idx="12"/>
          </p:nvPr>
        </p:nvSpPr>
        <p:spPr/>
        <p:txBody>
          <a:bodyPr/>
          <a:lstStyle/>
          <a:p>
            <a:fld id="{753A0CC8-31A3-4C27-9757-195C65CF9BE1}" type="slidenum">
              <a:rPr lang="sl-SI" smtClean="0"/>
              <a:t>‹#›</a:t>
            </a:fld>
            <a:endParaRPr lang="sl-SI"/>
          </a:p>
        </p:txBody>
      </p:sp>
    </p:spTree>
    <p:extLst>
      <p:ext uri="{BB962C8B-B14F-4D97-AF65-F5344CB8AC3E}">
        <p14:creationId xmlns:p14="http://schemas.microsoft.com/office/powerpoint/2010/main" val="27656449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rimerjava">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lvl1pPr>
              <a:defRPr/>
            </a:lvl1pPr>
          </a:lstStyle>
          <a:p>
            <a:r>
              <a:rPr lang="sl-SI"/>
              <a:t>Uredite slog naslova matrice</a:t>
            </a:r>
          </a:p>
        </p:txBody>
      </p:sp>
      <p:sp>
        <p:nvSpPr>
          <p:cNvPr id="3" name="Ograda besedila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a:t>Uredite sloge besedila matrice</a:t>
            </a:r>
          </a:p>
        </p:txBody>
      </p:sp>
      <p:sp>
        <p:nvSpPr>
          <p:cNvPr id="4" name="Ograda vsebine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p>
        </p:txBody>
      </p:sp>
      <p:sp>
        <p:nvSpPr>
          <p:cNvPr id="5" name="Ograda besedila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a:t>Uredite sloge besedila matrice</a:t>
            </a:r>
          </a:p>
        </p:txBody>
      </p:sp>
      <p:sp>
        <p:nvSpPr>
          <p:cNvPr id="6" name="Ograda vsebine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p>
        </p:txBody>
      </p:sp>
      <p:sp>
        <p:nvSpPr>
          <p:cNvPr id="7" name="Ograda datuma 6"/>
          <p:cNvSpPr>
            <a:spLocks noGrp="1"/>
          </p:cNvSpPr>
          <p:nvPr>
            <p:ph type="dt" sz="half" idx="10"/>
          </p:nvPr>
        </p:nvSpPr>
        <p:spPr/>
        <p:txBody>
          <a:bodyPr/>
          <a:lstStyle/>
          <a:p>
            <a:fld id="{2F5F435E-74E4-48C6-8C21-DFB2829BFAC4}" type="datetimeFigureOut">
              <a:rPr lang="sl-SI" smtClean="0"/>
              <a:t>06.12.2022</a:t>
            </a:fld>
            <a:endParaRPr lang="sl-SI"/>
          </a:p>
        </p:txBody>
      </p:sp>
      <p:sp>
        <p:nvSpPr>
          <p:cNvPr id="8" name="Ograda noge 7"/>
          <p:cNvSpPr>
            <a:spLocks noGrp="1"/>
          </p:cNvSpPr>
          <p:nvPr>
            <p:ph type="ftr" sz="quarter" idx="11"/>
          </p:nvPr>
        </p:nvSpPr>
        <p:spPr/>
        <p:txBody>
          <a:bodyPr/>
          <a:lstStyle/>
          <a:p>
            <a:endParaRPr lang="sl-SI"/>
          </a:p>
        </p:txBody>
      </p:sp>
      <p:sp>
        <p:nvSpPr>
          <p:cNvPr id="9" name="Ograda številke diapozitiva 8"/>
          <p:cNvSpPr>
            <a:spLocks noGrp="1"/>
          </p:cNvSpPr>
          <p:nvPr>
            <p:ph type="sldNum" sz="quarter" idx="12"/>
          </p:nvPr>
        </p:nvSpPr>
        <p:spPr/>
        <p:txBody>
          <a:bodyPr/>
          <a:lstStyle/>
          <a:p>
            <a:fld id="{753A0CC8-31A3-4C27-9757-195C65CF9BE1}" type="slidenum">
              <a:rPr lang="sl-SI" smtClean="0"/>
              <a:t>‹#›</a:t>
            </a:fld>
            <a:endParaRPr lang="sl-SI"/>
          </a:p>
        </p:txBody>
      </p:sp>
    </p:spTree>
    <p:extLst>
      <p:ext uri="{BB962C8B-B14F-4D97-AF65-F5344CB8AC3E}">
        <p14:creationId xmlns:p14="http://schemas.microsoft.com/office/powerpoint/2010/main" val="22892697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amo naslov">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a:t>Uredite slog naslova matrice</a:t>
            </a:r>
          </a:p>
        </p:txBody>
      </p:sp>
      <p:sp>
        <p:nvSpPr>
          <p:cNvPr id="3" name="Ograda datuma 2"/>
          <p:cNvSpPr>
            <a:spLocks noGrp="1"/>
          </p:cNvSpPr>
          <p:nvPr>
            <p:ph type="dt" sz="half" idx="10"/>
          </p:nvPr>
        </p:nvSpPr>
        <p:spPr/>
        <p:txBody>
          <a:bodyPr/>
          <a:lstStyle/>
          <a:p>
            <a:fld id="{2F5F435E-74E4-48C6-8C21-DFB2829BFAC4}" type="datetimeFigureOut">
              <a:rPr lang="sl-SI" smtClean="0"/>
              <a:t>06.12.2022</a:t>
            </a:fld>
            <a:endParaRPr lang="sl-SI"/>
          </a:p>
        </p:txBody>
      </p:sp>
      <p:sp>
        <p:nvSpPr>
          <p:cNvPr id="4" name="Ograda noge 3"/>
          <p:cNvSpPr>
            <a:spLocks noGrp="1"/>
          </p:cNvSpPr>
          <p:nvPr>
            <p:ph type="ftr" sz="quarter" idx="11"/>
          </p:nvPr>
        </p:nvSpPr>
        <p:spPr/>
        <p:txBody>
          <a:bodyPr/>
          <a:lstStyle/>
          <a:p>
            <a:endParaRPr lang="sl-SI"/>
          </a:p>
        </p:txBody>
      </p:sp>
      <p:sp>
        <p:nvSpPr>
          <p:cNvPr id="5" name="Ograda številke diapozitiva 4"/>
          <p:cNvSpPr>
            <a:spLocks noGrp="1"/>
          </p:cNvSpPr>
          <p:nvPr>
            <p:ph type="sldNum" sz="quarter" idx="12"/>
          </p:nvPr>
        </p:nvSpPr>
        <p:spPr/>
        <p:txBody>
          <a:bodyPr/>
          <a:lstStyle/>
          <a:p>
            <a:fld id="{753A0CC8-31A3-4C27-9757-195C65CF9BE1}" type="slidenum">
              <a:rPr lang="sl-SI" smtClean="0"/>
              <a:t>‹#›</a:t>
            </a:fld>
            <a:endParaRPr lang="sl-SI"/>
          </a:p>
        </p:txBody>
      </p:sp>
    </p:spTree>
    <p:extLst>
      <p:ext uri="{BB962C8B-B14F-4D97-AF65-F5344CB8AC3E}">
        <p14:creationId xmlns:p14="http://schemas.microsoft.com/office/powerpoint/2010/main" val="7760582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azen">
    <p:spTree>
      <p:nvGrpSpPr>
        <p:cNvPr id="1" name=""/>
        <p:cNvGrpSpPr/>
        <p:nvPr/>
      </p:nvGrpSpPr>
      <p:grpSpPr>
        <a:xfrm>
          <a:off x="0" y="0"/>
          <a:ext cx="0" cy="0"/>
          <a:chOff x="0" y="0"/>
          <a:chExt cx="0" cy="0"/>
        </a:xfrm>
      </p:grpSpPr>
      <p:sp>
        <p:nvSpPr>
          <p:cNvPr id="2" name="Ograda datuma 1"/>
          <p:cNvSpPr>
            <a:spLocks noGrp="1"/>
          </p:cNvSpPr>
          <p:nvPr>
            <p:ph type="dt" sz="half" idx="10"/>
          </p:nvPr>
        </p:nvSpPr>
        <p:spPr/>
        <p:txBody>
          <a:bodyPr/>
          <a:lstStyle/>
          <a:p>
            <a:fld id="{2F5F435E-74E4-48C6-8C21-DFB2829BFAC4}" type="datetimeFigureOut">
              <a:rPr lang="sl-SI" smtClean="0"/>
              <a:t>06.12.2022</a:t>
            </a:fld>
            <a:endParaRPr lang="sl-SI"/>
          </a:p>
        </p:txBody>
      </p:sp>
      <p:sp>
        <p:nvSpPr>
          <p:cNvPr id="3" name="Ograda noge 2"/>
          <p:cNvSpPr>
            <a:spLocks noGrp="1"/>
          </p:cNvSpPr>
          <p:nvPr>
            <p:ph type="ftr" sz="quarter" idx="11"/>
          </p:nvPr>
        </p:nvSpPr>
        <p:spPr/>
        <p:txBody>
          <a:bodyPr/>
          <a:lstStyle/>
          <a:p>
            <a:endParaRPr lang="sl-SI"/>
          </a:p>
        </p:txBody>
      </p:sp>
      <p:sp>
        <p:nvSpPr>
          <p:cNvPr id="4" name="Ograda številke diapozitiva 3"/>
          <p:cNvSpPr>
            <a:spLocks noGrp="1"/>
          </p:cNvSpPr>
          <p:nvPr>
            <p:ph type="sldNum" sz="quarter" idx="12"/>
          </p:nvPr>
        </p:nvSpPr>
        <p:spPr/>
        <p:txBody>
          <a:bodyPr/>
          <a:lstStyle/>
          <a:p>
            <a:fld id="{753A0CC8-31A3-4C27-9757-195C65CF9BE1}" type="slidenum">
              <a:rPr lang="sl-SI" smtClean="0"/>
              <a:t>‹#›</a:t>
            </a:fld>
            <a:endParaRPr lang="sl-SI"/>
          </a:p>
        </p:txBody>
      </p:sp>
    </p:spTree>
    <p:extLst>
      <p:ext uri="{BB962C8B-B14F-4D97-AF65-F5344CB8AC3E}">
        <p14:creationId xmlns:p14="http://schemas.microsoft.com/office/powerpoint/2010/main" val="38132838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1_Naslov in vsebina">
    <p:spTree>
      <p:nvGrpSpPr>
        <p:cNvPr id="1" name=""/>
        <p:cNvGrpSpPr/>
        <p:nvPr/>
      </p:nvGrpSpPr>
      <p:grpSpPr>
        <a:xfrm>
          <a:off x="0" y="0"/>
          <a:ext cx="0" cy="0"/>
          <a:chOff x="0" y="0"/>
          <a:chExt cx="0" cy="0"/>
        </a:xfrm>
      </p:grpSpPr>
      <p:sp>
        <p:nvSpPr>
          <p:cNvPr id="2" name="Naslov 1"/>
          <p:cNvSpPr>
            <a:spLocks noGrp="1"/>
          </p:cNvSpPr>
          <p:nvPr>
            <p:ph type="title"/>
          </p:nvPr>
        </p:nvSpPr>
        <p:spPr>
          <a:xfrm>
            <a:off x="457200" y="273050"/>
            <a:ext cx="3008313" cy="1162050"/>
          </a:xfrm>
        </p:spPr>
        <p:txBody>
          <a:bodyPr anchor="b"/>
          <a:lstStyle>
            <a:lvl1pPr algn="l">
              <a:defRPr sz="2000" b="1"/>
            </a:lvl1pPr>
          </a:lstStyle>
          <a:p>
            <a:r>
              <a:rPr lang="sl-SI"/>
              <a:t>Uredite slog naslova matrice</a:t>
            </a:r>
          </a:p>
        </p:txBody>
      </p:sp>
      <p:sp>
        <p:nvSpPr>
          <p:cNvPr id="3" name="Ograda vsebine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p>
        </p:txBody>
      </p:sp>
      <p:sp>
        <p:nvSpPr>
          <p:cNvPr id="4" name="Ograda besedila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l-SI"/>
              <a:t>Uredite sloge besedila matrice</a:t>
            </a:r>
          </a:p>
        </p:txBody>
      </p:sp>
      <p:sp>
        <p:nvSpPr>
          <p:cNvPr id="5" name="Ograda datuma 4"/>
          <p:cNvSpPr>
            <a:spLocks noGrp="1"/>
          </p:cNvSpPr>
          <p:nvPr>
            <p:ph type="dt" sz="half" idx="10"/>
          </p:nvPr>
        </p:nvSpPr>
        <p:spPr/>
        <p:txBody>
          <a:bodyPr/>
          <a:lstStyle/>
          <a:p>
            <a:fld id="{2F5F435E-74E4-48C6-8C21-DFB2829BFAC4}" type="datetimeFigureOut">
              <a:rPr lang="sl-SI" smtClean="0"/>
              <a:t>06.12.2022</a:t>
            </a:fld>
            <a:endParaRPr lang="sl-SI"/>
          </a:p>
        </p:txBody>
      </p:sp>
      <p:sp>
        <p:nvSpPr>
          <p:cNvPr id="6" name="Ograda noge 5"/>
          <p:cNvSpPr>
            <a:spLocks noGrp="1"/>
          </p:cNvSpPr>
          <p:nvPr>
            <p:ph type="ftr" sz="quarter" idx="11"/>
          </p:nvPr>
        </p:nvSpPr>
        <p:spPr/>
        <p:txBody>
          <a:bodyPr/>
          <a:lstStyle/>
          <a:p>
            <a:endParaRPr lang="sl-SI"/>
          </a:p>
        </p:txBody>
      </p:sp>
      <p:sp>
        <p:nvSpPr>
          <p:cNvPr id="7" name="Ograda številke diapozitiva 6"/>
          <p:cNvSpPr>
            <a:spLocks noGrp="1"/>
          </p:cNvSpPr>
          <p:nvPr>
            <p:ph type="sldNum" sz="quarter" idx="12"/>
          </p:nvPr>
        </p:nvSpPr>
        <p:spPr/>
        <p:txBody>
          <a:bodyPr/>
          <a:lstStyle/>
          <a:p>
            <a:fld id="{753A0CC8-31A3-4C27-9757-195C65CF9BE1}" type="slidenum">
              <a:rPr lang="sl-SI" smtClean="0"/>
              <a:t>‹#›</a:t>
            </a:fld>
            <a:endParaRPr lang="sl-SI"/>
          </a:p>
        </p:txBody>
      </p:sp>
    </p:spTree>
    <p:extLst>
      <p:ext uri="{BB962C8B-B14F-4D97-AF65-F5344CB8AC3E}">
        <p14:creationId xmlns:p14="http://schemas.microsoft.com/office/powerpoint/2010/main" val="35344549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Naslov in slika">
    <p:spTree>
      <p:nvGrpSpPr>
        <p:cNvPr id="1" name=""/>
        <p:cNvGrpSpPr/>
        <p:nvPr/>
      </p:nvGrpSpPr>
      <p:grpSpPr>
        <a:xfrm>
          <a:off x="0" y="0"/>
          <a:ext cx="0" cy="0"/>
          <a:chOff x="0" y="0"/>
          <a:chExt cx="0" cy="0"/>
        </a:xfrm>
      </p:grpSpPr>
      <p:sp>
        <p:nvSpPr>
          <p:cNvPr id="2" name="Naslov 1"/>
          <p:cNvSpPr>
            <a:spLocks noGrp="1"/>
          </p:cNvSpPr>
          <p:nvPr>
            <p:ph type="title"/>
          </p:nvPr>
        </p:nvSpPr>
        <p:spPr>
          <a:xfrm>
            <a:off x="1792288" y="4800600"/>
            <a:ext cx="5486400" cy="566738"/>
          </a:xfrm>
        </p:spPr>
        <p:txBody>
          <a:bodyPr anchor="b"/>
          <a:lstStyle>
            <a:lvl1pPr algn="l">
              <a:defRPr sz="2000" b="1"/>
            </a:lvl1pPr>
          </a:lstStyle>
          <a:p>
            <a:r>
              <a:rPr lang="sl-SI"/>
              <a:t>Uredite slog naslova matrice</a:t>
            </a:r>
          </a:p>
        </p:txBody>
      </p:sp>
      <p:sp>
        <p:nvSpPr>
          <p:cNvPr id="3" name="Ograda slik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l-SI"/>
          </a:p>
        </p:txBody>
      </p:sp>
      <p:sp>
        <p:nvSpPr>
          <p:cNvPr id="4" name="Ograda besedila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l-SI"/>
              <a:t>Uredite sloge besedila matrice</a:t>
            </a:r>
          </a:p>
        </p:txBody>
      </p:sp>
      <p:sp>
        <p:nvSpPr>
          <p:cNvPr id="5" name="Ograda datuma 4"/>
          <p:cNvSpPr>
            <a:spLocks noGrp="1"/>
          </p:cNvSpPr>
          <p:nvPr>
            <p:ph type="dt" sz="half" idx="10"/>
          </p:nvPr>
        </p:nvSpPr>
        <p:spPr/>
        <p:txBody>
          <a:bodyPr/>
          <a:lstStyle/>
          <a:p>
            <a:fld id="{2F5F435E-74E4-48C6-8C21-DFB2829BFAC4}" type="datetimeFigureOut">
              <a:rPr lang="sl-SI" smtClean="0"/>
              <a:t>06.12.2022</a:t>
            </a:fld>
            <a:endParaRPr lang="sl-SI"/>
          </a:p>
        </p:txBody>
      </p:sp>
      <p:sp>
        <p:nvSpPr>
          <p:cNvPr id="6" name="Ograda noge 5"/>
          <p:cNvSpPr>
            <a:spLocks noGrp="1"/>
          </p:cNvSpPr>
          <p:nvPr>
            <p:ph type="ftr" sz="quarter" idx="11"/>
          </p:nvPr>
        </p:nvSpPr>
        <p:spPr/>
        <p:txBody>
          <a:bodyPr/>
          <a:lstStyle/>
          <a:p>
            <a:endParaRPr lang="sl-SI"/>
          </a:p>
        </p:txBody>
      </p:sp>
      <p:sp>
        <p:nvSpPr>
          <p:cNvPr id="7" name="Ograda številke diapozitiva 6"/>
          <p:cNvSpPr>
            <a:spLocks noGrp="1"/>
          </p:cNvSpPr>
          <p:nvPr>
            <p:ph type="sldNum" sz="quarter" idx="12"/>
          </p:nvPr>
        </p:nvSpPr>
        <p:spPr/>
        <p:txBody>
          <a:bodyPr/>
          <a:lstStyle/>
          <a:p>
            <a:fld id="{753A0CC8-31A3-4C27-9757-195C65CF9BE1}" type="slidenum">
              <a:rPr lang="sl-SI" smtClean="0"/>
              <a:t>‹#›</a:t>
            </a:fld>
            <a:endParaRPr lang="sl-SI"/>
          </a:p>
        </p:txBody>
      </p:sp>
    </p:spTree>
    <p:extLst>
      <p:ext uri="{BB962C8B-B14F-4D97-AF65-F5344CB8AC3E}">
        <p14:creationId xmlns:p14="http://schemas.microsoft.com/office/powerpoint/2010/main" val="12221064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grada naslova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sl-SI"/>
              <a:t>Uredite slog naslova matrice</a:t>
            </a:r>
          </a:p>
        </p:txBody>
      </p:sp>
      <p:sp>
        <p:nvSpPr>
          <p:cNvPr id="3" name="Ograda besedila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p>
        </p:txBody>
      </p:sp>
      <p:sp>
        <p:nvSpPr>
          <p:cNvPr id="4" name="Ograda datum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F5F435E-74E4-48C6-8C21-DFB2829BFAC4}" type="datetimeFigureOut">
              <a:rPr lang="sl-SI" smtClean="0"/>
              <a:t>06.12.2022</a:t>
            </a:fld>
            <a:endParaRPr lang="sl-SI"/>
          </a:p>
        </p:txBody>
      </p:sp>
      <p:sp>
        <p:nvSpPr>
          <p:cNvPr id="5" name="Ograda no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l-SI"/>
          </a:p>
        </p:txBody>
      </p:sp>
      <p:sp>
        <p:nvSpPr>
          <p:cNvPr id="6" name="Ograda številke diapoz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53A0CC8-31A3-4C27-9757-195C65CF9BE1}" type="slidenum">
              <a:rPr lang="sl-SI" smtClean="0"/>
              <a:t>‹#›</a:t>
            </a:fld>
            <a:endParaRPr lang="sl-SI"/>
          </a:p>
        </p:txBody>
      </p:sp>
    </p:spTree>
    <p:extLst>
      <p:ext uri="{BB962C8B-B14F-4D97-AF65-F5344CB8AC3E}">
        <p14:creationId xmlns:p14="http://schemas.microsoft.com/office/powerpoint/2010/main" val="26174469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8.jpeg"/><Relationship Id="rId4" Type="http://schemas.openxmlformats.org/officeDocument/2006/relationships/image" Target="../media/image2.png"/><Relationship Id="rId9" Type="http://schemas.openxmlformats.org/officeDocument/2006/relationships/image" Target="../media/image7.jpe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chart" Target="../charts/chart14.xml"/><Relationship Id="rId5" Type="http://schemas.openxmlformats.org/officeDocument/2006/relationships/chart" Target="../charts/chart13.xml"/><Relationship Id="rId4" Type="http://schemas.openxmlformats.org/officeDocument/2006/relationships/chart" Target="../charts/chart12.xml"/></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chart" Target="../charts/chart16.xml"/><Relationship Id="rId4" Type="http://schemas.openxmlformats.org/officeDocument/2006/relationships/chart" Target="../charts/chart15.xml"/></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chart" Target="../charts/chart3.xml"/><Relationship Id="rId5" Type="http://schemas.openxmlformats.org/officeDocument/2006/relationships/chart" Target="../charts/chart2.xml"/><Relationship Id="rId4" Type="http://schemas.openxmlformats.org/officeDocument/2006/relationships/chart" Target="../charts/chart1.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chart" Target="../charts/chart4.xml"/><Relationship Id="rId5" Type="http://schemas.openxmlformats.org/officeDocument/2006/relationships/image" Target="../media/image1.png"/><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chart" Target="../charts/chart5.xml"/><Relationship Id="rId5" Type="http://schemas.openxmlformats.org/officeDocument/2006/relationships/image" Target="../media/image1.png"/><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10.png"/><Relationship Id="rId5" Type="http://schemas.openxmlformats.org/officeDocument/2006/relationships/chart" Target="../charts/chart6.xml"/><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chart" Target="../charts/chart7.xm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chart" Target="../charts/chart8.xml"/></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chart" Target="../charts/chart9.xml"/></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chart" Target="../charts/chart11.xml"/><Relationship Id="rId4" Type="http://schemas.openxmlformats.org/officeDocument/2006/relationships/chart" Target="../charts/char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0" name="Picture 16"/>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0" y="5547481"/>
            <a:ext cx="9144000" cy="13105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Naslov 1"/>
          <p:cNvSpPr>
            <a:spLocks noGrp="1"/>
          </p:cNvSpPr>
          <p:nvPr>
            <p:ph type="ctrTitle"/>
          </p:nvPr>
        </p:nvSpPr>
        <p:spPr>
          <a:xfrm>
            <a:off x="213321" y="116632"/>
            <a:ext cx="8712968" cy="1470025"/>
          </a:xfrm>
        </p:spPr>
        <p:txBody>
          <a:bodyPr>
            <a:normAutofit/>
          </a:bodyPr>
          <a:lstStyle/>
          <a:p>
            <a:r>
              <a:rPr lang="sl-SI" sz="2800" b="1" dirty="0"/>
              <a:t>37. TRADICIONALNI POSVET JAVNE SLUŽBE KMETIJSKEGA SVETOVANJA (JSKS)</a:t>
            </a:r>
          </a:p>
        </p:txBody>
      </p:sp>
      <p:sp>
        <p:nvSpPr>
          <p:cNvPr id="4" name="Podnaslov 3"/>
          <p:cNvSpPr>
            <a:spLocks noGrp="1"/>
          </p:cNvSpPr>
          <p:nvPr>
            <p:ph type="subTitle" idx="1"/>
          </p:nvPr>
        </p:nvSpPr>
        <p:spPr>
          <a:xfrm>
            <a:off x="1558951" y="2056724"/>
            <a:ext cx="6738379" cy="2088232"/>
          </a:xfrm>
        </p:spPr>
        <p:txBody>
          <a:bodyPr>
            <a:noAutofit/>
          </a:bodyPr>
          <a:lstStyle/>
          <a:p>
            <a:r>
              <a:rPr lang="sl-SI" sz="4800" b="1" dirty="0">
                <a:solidFill>
                  <a:srgbClr val="245A29"/>
                </a:solidFill>
              </a:rPr>
              <a:t> Izziv OMD kmetij pri koriščenju sredstev iz investicijskih razpisov</a:t>
            </a:r>
          </a:p>
        </p:txBody>
      </p:sp>
      <p:sp>
        <p:nvSpPr>
          <p:cNvPr id="5" name="PoljeZBesedilom 4"/>
          <p:cNvSpPr txBox="1"/>
          <p:nvPr/>
        </p:nvSpPr>
        <p:spPr>
          <a:xfrm>
            <a:off x="1078224" y="4744460"/>
            <a:ext cx="6504632" cy="1015663"/>
          </a:xfrm>
          <a:prstGeom prst="rect">
            <a:avLst/>
          </a:prstGeom>
          <a:noFill/>
        </p:spPr>
        <p:txBody>
          <a:bodyPr wrap="square" rtlCol="0">
            <a:spAutoFit/>
          </a:bodyPr>
          <a:lstStyle/>
          <a:p>
            <a:pPr algn="r"/>
            <a:r>
              <a:rPr lang="sl-SI" sz="2000" b="1" dirty="0"/>
              <a:t>Marjana Avberšek, KGZS Zavod Celje</a:t>
            </a:r>
          </a:p>
          <a:p>
            <a:pPr algn="r"/>
            <a:r>
              <a:rPr lang="sl-SI" sz="2000" b="1" dirty="0"/>
              <a:t>  Mira Kambič Štukelj, KGZS Zavod Novo mesto, </a:t>
            </a:r>
          </a:p>
          <a:p>
            <a:pPr algn="r"/>
            <a:r>
              <a:rPr lang="sl-SI" b="1" dirty="0"/>
              <a:t>(Skupini za razvoj podeželja in agrarno ekonomiko </a:t>
            </a:r>
            <a:r>
              <a:rPr lang="sl-SI" sz="2000" b="1" dirty="0"/>
              <a:t>(KGZS) </a:t>
            </a:r>
          </a:p>
        </p:txBody>
      </p:sp>
      <p:sp>
        <p:nvSpPr>
          <p:cNvPr id="6" name="PoljeZBesedilom 5"/>
          <p:cNvSpPr txBox="1"/>
          <p:nvPr/>
        </p:nvSpPr>
        <p:spPr>
          <a:xfrm>
            <a:off x="6208829" y="5948604"/>
            <a:ext cx="2793239" cy="830997"/>
          </a:xfrm>
          <a:prstGeom prst="rect">
            <a:avLst/>
          </a:prstGeom>
          <a:noFill/>
          <a:ln>
            <a:noFill/>
          </a:ln>
        </p:spPr>
        <p:style>
          <a:lnRef idx="2">
            <a:schemeClr val="accent3"/>
          </a:lnRef>
          <a:fillRef idx="1">
            <a:schemeClr val="lt1"/>
          </a:fillRef>
          <a:effectRef idx="0">
            <a:schemeClr val="accent3"/>
          </a:effectRef>
          <a:fontRef idx="minor">
            <a:schemeClr val="dk1"/>
          </a:fontRef>
        </p:style>
        <p:txBody>
          <a:bodyPr wrap="square" rtlCol="0">
            <a:spAutoFit/>
          </a:bodyPr>
          <a:lstStyle/>
          <a:p>
            <a:pPr algn="ctr"/>
            <a:r>
              <a:rPr lang="sl-SI" sz="2400" b="1" dirty="0">
                <a:solidFill>
                  <a:schemeClr val="bg1"/>
                </a:solidFill>
              </a:rPr>
              <a:t>Bled, </a:t>
            </a:r>
          </a:p>
          <a:p>
            <a:pPr algn="ctr"/>
            <a:r>
              <a:rPr lang="sl-SI" sz="2400" b="1" dirty="0">
                <a:solidFill>
                  <a:schemeClr val="bg1"/>
                </a:solidFill>
              </a:rPr>
              <a:t>28. – 29. 11. 2022</a:t>
            </a:r>
          </a:p>
        </p:txBody>
      </p:sp>
      <p:pic>
        <p:nvPicPr>
          <p:cNvPr id="1026"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22952" y="6202740"/>
            <a:ext cx="1269098" cy="5768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8100392" y="876839"/>
            <a:ext cx="821769" cy="10718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Pravokotnik 13"/>
          <p:cNvSpPr/>
          <p:nvPr/>
        </p:nvSpPr>
        <p:spPr>
          <a:xfrm>
            <a:off x="1619672" y="1484784"/>
            <a:ext cx="6707250" cy="646331"/>
          </a:xfrm>
          <a:prstGeom prst="rect">
            <a:avLst/>
          </a:prstGeom>
        </p:spPr>
        <p:txBody>
          <a:bodyPr wrap="square">
            <a:spAutoFit/>
          </a:bodyPr>
          <a:lstStyle/>
          <a:p>
            <a:r>
              <a:rPr lang="sl-SI" dirty="0"/>
              <a:t>Posvet Javne službe kmetijskega svetovanja in dogodkov Evropskega partnerstva za inovacija - EIP</a:t>
            </a:r>
          </a:p>
        </p:txBody>
      </p:sp>
      <p:pic>
        <p:nvPicPr>
          <p:cNvPr id="1043" name="Picture 19"/>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a:stretch/>
        </p:blipFill>
        <p:spPr bwMode="auto">
          <a:xfrm>
            <a:off x="2587" y="1268760"/>
            <a:ext cx="1669677" cy="43794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4"/>
          <p:cNvPicPr>
            <a:picLocks noChangeAspect="1" noChangeArrowheads="1"/>
          </p:cNvPicPr>
          <p:nvPr/>
        </p:nvPicPr>
        <p:blipFill rotWithShape="1">
          <a:blip r:embed="rId7" cstate="email">
            <a:extLst>
              <a:ext uri="{28A0092B-C50C-407E-A947-70E740481C1C}">
                <a14:useLocalDpi xmlns:a14="http://schemas.microsoft.com/office/drawing/2010/main"/>
              </a:ext>
            </a:extLst>
          </a:blip>
          <a:srcRect/>
          <a:stretch/>
        </p:blipFill>
        <p:spPr bwMode="auto">
          <a:xfrm>
            <a:off x="1392049" y="6202426"/>
            <a:ext cx="2271907" cy="5771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3662453" y="6202741"/>
            <a:ext cx="2331497" cy="5768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descr="Kmetijsko gozdarski zavod Celje - YouTube">
            <a:extLst>
              <a:ext uri="{FF2B5EF4-FFF2-40B4-BE49-F238E27FC236}">
                <a16:creationId xmlns:a16="http://schemas.microsoft.com/office/drawing/2014/main" id="{A0B64217-2E4E-5159-DF86-F64939BE8F48}"/>
              </a:ext>
            </a:extLst>
          </p:cNvPr>
          <p:cNvPicPr>
            <a:picLocks noChangeAspect="1" noChangeArrowheads="1"/>
          </p:cNvPicPr>
          <p:nvPr/>
        </p:nvPicPr>
        <p:blipFill rotWithShape="1">
          <a:blip r:embed="rId9" cstate="email">
            <a:extLst>
              <a:ext uri="{28A0092B-C50C-407E-A947-70E740481C1C}">
                <a14:useLocalDpi xmlns:a14="http://schemas.microsoft.com/office/drawing/2010/main"/>
              </a:ext>
            </a:extLst>
          </a:blip>
          <a:srcRect/>
          <a:stretch/>
        </p:blipFill>
        <p:spPr bwMode="auto">
          <a:xfrm>
            <a:off x="1416028" y="4425196"/>
            <a:ext cx="1119758" cy="1005497"/>
          </a:xfrm>
          <a:prstGeom prst="rect">
            <a:avLst/>
          </a:prstGeom>
          <a:noFill/>
          <a:extLst>
            <a:ext uri="{909E8E84-426E-40DD-AFC4-6F175D3DCCD1}">
              <a14:hiddenFill xmlns:a14="http://schemas.microsoft.com/office/drawing/2010/main">
                <a:solidFill>
                  <a:srgbClr val="FFFFFF"/>
                </a:solidFill>
              </a14:hiddenFill>
            </a:ext>
          </a:extLst>
        </p:spPr>
      </p:pic>
      <p:pic>
        <p:nvPicPr>
          <p:cNvPr id="10" name="Slika 9">
            <a:extLst>
              <a:ext uri="{FF2B5EF4-FFF2-40B4-BE49-F238E27FC236}">
                <a16:creationId xmlns:a16="http://schemas.microsoft.com/office/drawing/2014/main" id="{73507505-87B0-B60F-F3A8-ACA288261FA4}"/>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7953313" y="4615023"/>
            <a:ext cx="1008502" cy="689836"/>
          </a:xfrm>
          <a:prstGeom prst="rect">
            <a:avLst/>
          </a:prstGeom>
        </p:spPr>
      </p:pic>
    </p:spTree>
    <p:extLst>
      <p:ext uri="{BB962C8B-B14F-4D97-AF65-F5344CB8AC3E}">
        <p14:creationId xmlns:p14="http://schemas.microsoft.com/office/powerpoint/2010/main" val="392425095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pic>
        <p:nvPicPr>
          <p:cNvPr id="205" name="Google Shape;205;p15"/>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0" y="5547481"/>
            <a:ext cx="9144000" cy="1310519"/>
          </a:xfrm>
          <a:prstGeom prst="rect">
            <a:avLst/>
          </a:prstGeom>
          <a:noFill/>
          <a:ln>
            <a:noFill/>
          </a:ln>
        </p:spPr>
      </p:pic>
      <p:graphicFrame>
        <p:nvGraphicFramePr>
          <p:cNvPr id="206" name="Google Shape;206;p15"/>
          <p:cNvGraphicFramePr/>
          <p:nvPr>
            <p:extLst>
              <p:ext uri="{D42A27DB-BD31-4B8C-83A1-F6EECF244321}">
                <p14:modId xmlns:p14="http://schemas.microsoft.com/office/powerpoint/2010/main" val="670069092"/>
              </p:ext>
            </p:extLst>
          </p:nvPr>
        </p:nvGraphicFramePr>
        <p:xfrm>
          <a:off x="1619671" y="0"/>
          <a:ext cx="5616624" cy="2280344"/>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4" name="Google Shape;206;p15"/>
          <p:cNvGraphicFramePr/>
          <p:nvPr>
            <p:extLst>
              <p:ext uri="{D42A27DB-BD31-4B8C-83A1-F6EECF244321}">
                <p14:modId xmlns:p14="http://schemas.microsoft.com/office/powerpoint/2010/main" val="3362241584"/>
              </p:ext>
            </p:extLst>
          </p:nvPr>
        </p:nvGraphicFramePr>
        <p:xfrm>
          <a:off x="1713513" y="2178520"/>
          <a:ext cx="5522781" cy="242436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6" name="Google Shape;206;p15"/>
          <p:cNvGraphicFramePr/>
          <p:nvPr>
            <p:extLst>
              <p:ext uri="{D42A27DB-BD31-4B8C-83A1-F6EECF244321}">
                <p14:modId xmlns:p14="http://schemas.microsoft.com/office/powerpoint/2010/main" val="730841945"/>
              </p:ext>
            </p:extLst>
          </p:nvPr>
        </p:nvGraphicFramePr>
        <p:xfrm>
          <a:off x="1583886" y="4602880"/>
          <a:ext cx="5652408" cy="2310335"/>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193755999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pic>
        <p:nvPicPr>
          <p:cNvPr id="220" name="Google Shape;220;p17"/>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0" y="5547481"/>
            <a:ext cx="9144000" cy="1310519"/>
          </a:xfrm>
          <a:prstGeom prst="rect">
            <a:avLst/>
          </a:prstGeom>
          <a:noFill/>
          <a:ln>
            <a:noFill/>
          </a:ln>
        </p:spPr>
      </p:pic>
      <p:graphicFrame>
        <p:nvGraphicFramePr>
          <p:cNvPr id="5" name="Chart 11"/>
          <p:cNvGraphicFramePr>
            <a:graphicFrameLocks/>
          </p:cNvGraphicFramePr>
          <p:nvPr>
            <p:extLst>
              <p:ext uri="{D42A27DB-BD31-4B8C-83A1-F6EECF244321}">
                <p14:modId xmlns:p14="http://schemas.microsoft.com/office/powerpoint/2010/main" val="2018269812"/>
              </p:ext>
            </p:extLst>
          </p:nvPr>
        </p:nvGraphicFramePr>
        <p:xfrm>
          <a:off x="136104" y="188640"/>
          <a:ext cx="8964488" cy="3223642"/>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6" name="Chart 12"/>
          <p:cNvGraphicFramePr>
            <a:graphicFrameLocks/>
          </p:cNvGraphicFramePr>
          <p:nvPr>
            <p:extLst>
              <p:ext uri="{D42A27DB-BD31-4B8C-83A1-F6EECF244321}">
                <p14:modId xmlns:p14="http://schemas.microsoft.com/office/powerpoint/2010/main" val="1343297734"/>
              </p:ext>
            </p:extLst>
          </p:nvPr>
        </p:nvGraphicFramePr>
        <p:xfrm>
          <a:off x="136104" y="3501008"/>
          <a:ext cx="8972649" cy="318135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289982280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79"/>
        <p:cNvGrpSpPr/>
        <p:nvPr/>
      </p:nvGrpSpPr>
      <p:grpSpPr>
        <a:xfrm>
          <a:off x="0" y="0"/>
          <a:ext cx="0" cy="0"/>
          <a:chOff x="0" y="0"/>
          <a:chExt cx="0" cy="0"/>
        </a:xfrm>
      </p:grpSpPr>
      <p:pic>
        <p:nvPicPr>
          <p:cNvPr id="281" name="Google Shape;281;p25"/>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0" y="5547481"/>
            <a:ext cx="9144000" cy="1310519"/>
          </a:xfrm>
          <a:prstGeom prst="rect">
            <a:avLst/>
          </a:prstGeom>
          <a:noFill/>
          <a:ln>
            <a:noFill/>
          </a:ln>
        </p:spPr>
      </p:pic>
      <p:sp>
        <p:nvSpPr>
          <p:cNvPr id="8" name="PoljeZBesedilom 7"/>
          <p:cNvSpPr txBox="1"/>
          <p:nvPr/>
        </p:nvSpPr>
        <p:spPr>
          <a:xfrm>
            <a:off x="-1" y="2348880"/>
            <a:ext cx="9144001" cy="830997"/>
          </a:xfrm>
          <a:prstGeom prst="rect">
            <a:avLst/>
          </a:prstGeom>
          <a:noFill/>
        </p:spPr>
        <p:txBody>
          <a:bodyPr wrap="square" rtlCol="0">
            <a:spAutoFit/>
          </a:bodyPr>
          <a:lstStyle/>
          <a:p>
            <a:pPr algn="ctr"/>
            <a:r>
              <a:rPr lang="sl-SI" sz="4800" dirty="0" smtClean="0">
                <a:solidFill>
                  <a:srgbClr val="007000"/>
                </a:solidFill>
              </a:rPr>
              <a:t>Hvala za pozornost</a:t>
            </a:r>
            <a:r>
              <a:rPr lang="sl-SI" sz="3200" dirty="0" smtClean="0">
                <a:solidFill>
                  <a:srgbClr val="007000"/>
                </a:solidFill>
              </a:rPr>
              <a:t>.</a:t>
            </a:r>
            <a:endParaRPr lang="sl-SI" sz="3200" dirty="0">
              <a:solidFill>
                <a:srgbClr val="007000"/>
              </a:solidFill>
            </a:endParaRPr>
          </a:p>
        </p:txBody>
      </p:sp>
    </p:spTree>
    <p:extLst>
      <p:ext uri="{BB962C8B-B14F-4D97-AF65-F5344CB8AC3E}">
        <p14:creationId xmlns:p14="http://schemas.microsoft.com/office/powerpoint/2010/main" val="208901749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89D0D6E5-9045-754E-BDDB-502F0589AA42}"/>
              </a:ext>
            </a:extLst>
          </p:cNvPr>
          <p:cNvSpPr>
            <a:spLocks noGrp="1"/>
          </p:cNvSpPr>
          <p:nvPr>
            <p:ph type="title"/>
          </p:nvPr>
        </p:nvSpPr>
        <p:spPr>
          <a:xfrm>
            <a:off x="457200" y="274638"/>
            <a:ext cx="8229600" cy="346050"/>
          </a:xfrm>
        </p:spPr>
        <p:txBody>
          <a:bodyPr>
            <a:normAutofit fontScale="90000"/>
          </a:bodyPr>
          <a:lstStyle/>
          <a:p>
            <a:r>
              <a:rPr kumimoji="0" lang="sl-SI" sz="2000" b="1" i="0" u="none" strike="noStrike" kern="1200" cap="none" spc="0" normalizeH="0" baseline="0" noProof="0" dirty="0">
                <a:ln>
                  <a:noFill/>
                </a:ln>
                <a:effectLst/>
                <a:uLnTx/>
                <a:uFillTx/>
                <a:latin typeface="Calibri"/>
                <a:ea typeface="+mj-ea"/>
                <a:cs typeface="+mj-cs"/>
              </a:rPr>
              <a:t>„Izziv OMD kmetij pri koriščenju sredstev iz investicijskih razpisov“</a:t>
            </a:r>
            <a:endParaRPr lang="sl-SI" b="1" dirty="0"/>
          </a:p>
        </p:txBody>
      </p:sp>
      <p:sp>
        <p:nvSpPr>
          <p:cNvPr id="3" name="Označba mesta vsebine 2">
            <a:extLst>
              <a:ext uri="{FF2B5EF4-FFF2-40B4-BE49-F238E27FC236}">
                <a16:creationId xmlns:a16="http://schemas.microsoft.com/office/drawing/2014/main" id="{DB41467F-300F-1FF7-8A53-7D6DB9972736}"/>
              </a:ext>
            </a:extLst>
          </p:cNvPr>
          <p:cNvSpPr>
            <a:spLocks noGrp="1"/>
          </p:cNvSpPr>
          <p:nvPr>
            <p:ph idx="1"/>
          </p:nvPr>
        </p:nvSpPr>
        <p:spPr>
          <a:xfrm>
            <a:off x="457200" y="1002432"/>
            <a:ext cx="8229600" cy="4853136"/>
          </a:xfrm>
        </p:spPr>
        <p:txBody>
          <a:bodyPr>
            <a:normAutofit/>
          </a:bodyPr>
          <a:lstStyle/>
          <a:p>
            <a:pPr marL="0" indent="0">
              <a:buNone/>
            </a:pPr>
            <a:r>
              <a:rPr lang="sl-SI" sz="1600" u="sng" dirty="0"/>
              <a:t>Slovensko kmetijstvo v </a:t>
            </a:r>
            <a:r>
              <a:rPr lang="sl-SI" sz="1600" u="sng" dirty="0" smtClean="0"/>
              <a:t>številkah (</a:t>
            </a:r>
            <a:r>
              <a:rPr lang="sl-SI" sz="1600" u="sng" dirty="0"/>
              <a:t>zbirne vloge 2022)</a:t>
            </a:r>
          </a:p>
          <a:p>
            <a:pPr>
              <a:lnSpc>
                <a:spcPct val="150000"/>
              </a:lnSpc>
            </a:pPr>
            <a:r>
              <a:rPr lang="sl-SI" sz="1600" dirty="0"/>
              <a:t>Število </a:t>
            </a:r>
            <a:r>
              <a:rPr lang="sl-SI" sz="1600" dirty="0" smtClean="0"/>
              <a:t>KMG: </a:t>
            </a:r>
            <a:r>
              <a:rPr lang="sl-SI" sz="1600" b="1" dirty="0" smtClean="0">
                <a:solidFill>
                  <a:srgbClr val="000000"/>
                </a:solidFill>
                <a:latin typeface="Calibri" panose="020F0502020204030204" pitchFamily="34" charset="0"/>
              </a:rPr>
              <a:t>55.756</a:t>
            </a:r>
            <a:r>
              <a:rPr lang="sl-SI" sz="1600" b="1" dirty="0"/>
              <a:t>,</a:t>
            </a:r>
            <a:r>
              <a:rPr lang="sl-SI" sz="1600" dirty="0" smtClean="0"/>
              <a:t> </a:t>
            </a:r>
            <a:r>
              <a:rPr lang="sl-SI" sz="1600" dirty="0"/>
              <a:t>od tega </a:t>
            </a:r>
            <a:r>
              <a:rPr lang="sl-SI" sz="1600" b="1" dirty="0">
                <a:solidFill>
                  <a:srgbClr val="000000"/>
                </a:solidFill>
                <a:latin typeface="Calibri" panose="020F0502020204030204" pitchFamily="34" charset="0"/>
              </a:rPr>
              <a:t>44.996 na OMD</a:t>
            </a:r>
            <a:r>
              <a:rPr lang="sl-SI" sz="1600" dirty="0"/>
              <a:t>.</a:t>
            </a:r>
          </a:p>
          <a:p>
            <a:pPr>
              <a:lnSpc>
                <a:spcPct val="150000"/>
              </a:lnSpc>
            </a:pPr>
            <a:r>
              <a:rPr lang="sl-SI" sz="1600" dirty="0"/>
              <a:t>Prijavljenih je bilo: </a:t>
            </a:r>
            <a:r>
              <a:rPr lang="sl-SI" sz="1600" dirty="0">
                <a:latin typeface="Calibri" panose="020F0502020204030204" pitchFamily="34" charset="0"/>
              </a:rPr>
              <a:t>467.337,24</a:t>
            </a:r>
            <a:r>
              <a:rPr lang="sl-SI" sz="1600" dirty="0"/>
              <a:t>  ha KRM, </a:t>
            </a:r>
          </a:p>
          <a:p>
            <a:pPr marL="0" indent="0">
              <a:lnSpc>
                <a:spcPct val="150000"/>
              </a:lnSpc>
              <a:buNone/>
            </a:pPr>
            <a:r>
              <a:rPr lang="sl-SI" sz="1600" dirty="0"/>
              <a:t>      od tega </a:t>
            </a:r>
            <a:r>
              <a:rPr lang="sl-SI" sz="1600" b="1" dirty="0">
                <a:solidFill>
                  <a:srgbClr val="000000"/>
                </a:solidFill>
                <a:latin typeface="Calibri" panose="020F0502020204030204" pitchFamily="34" charset="0"/>
              </a:rPr>
              <a:t>344.578,56</a:t>
            </a:r>
            <a:r>
              <a:rPr lang="sl-SI" sz="1600" b="1" dirty="0"/>
              <a:t>  ha na OMD</a:t>
            </a:r>
            <a:r>
              <a:rPr lang="sl-SI" sz="1600" dirty="0"/>
              <a:t> </a:t>
            </a:r>
          </a:p>
          <a:p>
            <a:pPr marL="0" indent="0">
              <a:lnSpc>
                <a:spcPct val="150000"/>
              </a:lnSpc>
              <a:buNone/>
            </a:pPr>
            <a:endParaRPr lang="sl-SI" sz="1800" dirty="0"/>
          </a:p>
        </p:txBody>
      </p:sp>
      <p:pic>
        <p:nvPicPr>
          <p:cNvPr id="4" name="Picture 16">
            <a:extLst>
              <a:ext uri="{FF2B5EF4-FFF2-40B4-BE49-F238E27FC236}">
                <a16:creationId xmlns:a16="http://schemas.microsoft.com/office/drawing/2014/main" id="{79A7AED8-CE42-3334-EB8C-E856844CECC1}"/>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0" y="5547481"/>
            <a:ext cx="9144000" cy="13105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7" name="Grafikon 6">
            <a:extLst>
              <a:ext uri="{FF2B5EF4-FFF2-40B4-BE49-F238E27FC236}">
                <a16:creationId xmlns:a16="http://schemas.microsoft.com/office/drawing/2014/main" id="{533F900E-685B-961B-B025-0DC15C3DC308}"/>
              </a:ext>
            </a:extLst>
          </p:cNvPr>
          <p:cNvGraphicFramePr>
            <a:graphicFrameLocks/>
          </p:cNvGraphicFramePr>
          <p:nvPr>
            <p:extLst>
              <p:ext uri="{D42A27DB-BD31-4B8C-83A1-F6EECF244321}">
                <p14:modId xmlns:p14="http://schemas.microsoft.com/office/powerpoint/2010/main" val="1482988265"/>
              </p:ext>
            </p:extLst>
          </p:nvPr>
        </p:nvGraphicFramePr>
        <p:xfrm>
          <a:off x="5459016" y="401723"/>
          <a:ext cx="3456384" cy="2159011"/>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9" name="Grafikon 8">
            <a:extLst>
              <a:ext uri="{FF2B5EF4-FFF2-40B4-BE49-F238E27FC236}">
                <a16:creationId xmlns:a16="http://schemas.microsoft.com/office/drawing/2014/main" id="{D94DB85B-55C0-86A0-9A4F-BAF42E06EF5C}"/>
              </a:ext>
            </a:extLst>
          </p:cNvPr>
          <p:cNvGraphicFramePr>
            <a:graphicFrameLocks/>
          </p:cNvGraphicFramePr>
          <p:nvPr>
            <p:extLst>
              <p:ext uri="{D42A27DB-BD31-4B8C-83A1-F6EECF244321}">
                <p14:modId xmlns:p14="http://schemas.microsoft.com/office/powerpoint/2010/main" val="432076323"/>
              </p:ext>
            </p:extLst>
          </p:nvPr>
        </p:nvGraphicFramePr>
        <p:xfrm>
          <a:off x="5940152" y="1973019"/>
          <a:ext cx="2268252" cy="1938918"/>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4" name="Grafikon 13">
            <a:extLst>
              <a:ext uri="{FF2B5EF4-FFF2-40B4-BE49-F238E27FC236}">
                <a16:creationId xmlns:a16="http://schemas.microsoft.com/office/drawing/2014/main" id="{FC1FE1E1-C0E0-A586-DFA0-0870C59F7999}"/>
              </a:ext>
            </a:extLst>
          </p:cNvPr>
          <p:cNvGraphicFramePr>
            <a:graphicFrameLocks/>
          </p:cNvGraphicFramePr>
          <p:nvPr>
            <p:extLst>
              <p:ext uri="{D42A27DB-BD31-4B8C-83A1-F6EECF244321}">
                <p14:modId xmlns:p14="http://schemas.microsoft.com/office/powerpoint/2010/main" val="1750627750"/>
              </p:ext>
            </p:extLst>
          </p:nvPr>
        </p:nvGraphicFramePr>
        <p:xfrm>
          <a:off x="5004048" y="657797"/>
          <a:ext cx="3944062" cy="2162302"/>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6" name="Tabela 5">
            <a:extLst>
              <a:ext uri="{FF2B5EF4-FFF2-40B4-BE49-F238E27FC236}">
                <a16:creationId xmlns:a16="http://schemas.microsoft.com/office/drawing/2014/main" id="{DAEEE2B6-4C07-A45A-33A6-952F135CF081}"/>
              </a:ext>
            </a:extLst>
          </p:cNvPr>
          <p:cNvGraphicFramePr>
            <a:graphicFrameLocks noGrp="1"/>
          </p:cNvGraphicFramePr>
          <p:nvPr>
            <p:extLst>
              <p:ext uri="{D42A27DB-BD31-4B8C-83A1-F6EECF244321}">
                <p14:modId xmlns:p14="http://schemas.microsoft.com/office/powerpoint/2010/main" val="4109628457"/>
              </p:ext>
            </p:extLst>
          </p:nvPr>
        </p:nvGraphicFramePr>
        <p:xfrm>
          <a:off x="755576" y="2857206"/>
          <a:ext cx="7128792" cy="2049110"/>
        </p:xfrm>
        <a:graphic>
          <a:graphicData uri="http://schemas.openxmlformats.org/drawingml/2006/table">
            <a:tbl>
              <a:tblPr>
                <a:tableStyleId>{5C22544A-7EE6-4342-B048-85BDC9FD1C3A}</a:tableStyleId>
              </a:tblPr>
              <a:tblGrid>
                <a:gridCol w="2592288">
                  <a:extLst>
                    <a:ext uri="{9D8B030D-6E8A-4147-A177-3AD203B41FA5}">
                      <a16:colId xmlns:a16="http://schemas.microsoft.com/office/drawing/2014/main" val="850699933"/>
                    </a:ext>
                  </a:extLst>
                </a:gridCol>
                <a:gridCol w="2304256">
                  <a:extLst>
                    <a:ext uri="{9D8B030D-6E8A-4147-A177-3AD203B41FA5}">
                      <a16:colId xmlns:a16="http://schemas.microsoft.com/office/drawing/2014/main" val="2354009232"/>
                    </a:ext>
                  </a:extLst>
                </a:gridCol>
                <a:gridCol w="2232248">
                  <a:extLst>
                    <a:ext uri="{9D8B030D-6E8A-4147-A177-3AD203B41FA5}">
                      <a16:colId xmlns:a16="http://schemas.microsoft.com/office/drawing/2014/main" val="1797341121"/>
                    </a:ext>
                  </a:extLst>
                </a:gridCol>
              </a:tblGrid>
              <a:tr h="427778">
                <a:tc>
                  <a:txBody>
                    <a:bodyPr/>
                    <a:lstStyle/>
                    <a:p>
                      <a:pPr algn="l" fontAlgn="b"/>
                      <a:r>
                        <a:rPr lang="sl-SI" sz="1100" u="none" strike="noStrike" dirty="0">
                          <a:effectLst/>
                        </a:rPr>
                        <a:t> </a:t>
                      </a:r>
                      <a:endParaRPr lang="sl-SI" sz="1100" b="0" i="0" u="none" strike="noStrike" dirty="0">
                        <a:solidFill>
                          <a:srgbClr val="000000"/>
                        </a:solidFill>
                        <a:effectLst/>
                        <a:latin typeface="Calibri" panose="020F0502020204030204" pitchFamily="34" charset="0"/>
                      </a:endParaRPr>
                    </a:p>
                  </a:txBody>
                  <a:tcPr marL="7620" marR="7620" marT="7620" marB="0" anchor="b">
                    <a:gradFill>
                      <a:gsLst>
                        <a:gs pos="100000">
                          <a:srgbClr val="92D050"/>
                        </a:gs>
                        <a:gs pos="38000">
                          <a:srgbClr val="2C6E32"/>
                        </a:gs>
                        <a:gs pos="54000">
                          <a:schemeClr val="bg1">
                            <a:lumMod val="95000"/>
                          </a:schemeClr>
                        </a:gs>
                        <a:gs pos="78000">
                          <a:schemeClr val="bg1">
                            <a:lumMod val="95000"/>
                          </a:schemeClr>
                        </a:gs>
                        <a:gs pos="100000">
                          <a:schemeClr val="accent1">
                            <a:lumMod val="30000"/>
                            <a:lumOff val="70000"/>
                          </a:schemeClr>
                        </a:gs>
                      </a:gsLst>
                      <a:lin ang="5400000" scaled="1"/>
                    </a:gradFill>
                  </a:tcPr>
                </a:tc>
                <a:tc>
                  <a:txBody>
                    <a:bodyPr/>
                    <a:lstStyle/>
                    <a:p>
                      <a:pPr algn="ctr" fontAlgn="b"/>
                      <a:r>
                        <a:rPr lang="sl-SI" sz="1600" b="1" u="none" strike="noStrike" dirty="0">
                          <a:effectLst/>
                        </a:rPr>
                        <a:t>VSA OBMOČJA</a:t>
                      </a:r>
                      <a:endParaRPr lang="sl-SI" sz="1600" b="1" i="0" u="none" strike="noStrike" dirty="0">
                        <a:solidFill>
                          <a:srgbClr val="000000"/>
                        </a:solidFill>
                        <a:effectLst/>
                        <a:latin typeface="Calibri" panose="020F0502020204030204" pitchFamily="34" charset="0"/>
                      </a:endParaRPr>
                    </a:p>
                  </a:txBody>
                  <a:tcPr marL="7620" marR="7620" marT="7620" marB="0" anchor="b">
                    <a:gradFill>
                      <a:gsLst>
                        <a:gs pos="100000">
                          <a:srgbClr val="92D050"/>
                        </a:gs>
                        <a:gs pos="38000">
                          <a:srgbClr val="2C6E32"/>
                        </a:gs>
                        <a:gs pos="54000">
                          <a:schemeClr val="bg1">
                            <a:lumMod val="95000"/>
                          </a:schemeClr>
                        </a:gs>
                        <a:gs pos="78000">
                          <a:schemeClr val="bg1">
                            <a:lumMod val="95000"/>
                          </a:schemeClr>
                        </a:gs>
                        <a:gs pos="100000">
                          <a:schemeClr val="accent1">
                            <a:lumMod val="30000"/>
                            <a:lumOff val="70000"/>
                          </a:schemeClr>
                        </a:gs>
                      </a:gsLst>
                      <a:lin ang="5400000" scaled="1"/>
                    </a:gradFill>
                  </a:tcPr>
                </a:tc>
                <a:tc>
                  <a:txBody>
                    <a:bodyPr/>
                    <a:lstStyle/>
                    <a:p>
                      <a:pPr algn="ctr" fontAlgn="b"/>
                      <a:r>
                        <a:rPr lang="sl-SI" sz="1600" b="1" u="none" strike="noStrike" dirty="0">
                          <a:effectLst/>
                        </a:rPr>
                        <a:t>OMD</a:t>
                      </a:r>
                      <a:endParaRPr lang="sl-SI" sz="1600" b="1" i="0" u="none" strike="noStrike" dirty="0">
                        <a:solidFill>
                          <a:srgbClr val="000000"/>
                        </a:solidFill>
                        <a:effectLst/>
                        <a:latin typeface="Calibri" panose="020F0502020204030204" pitchFamily="34" charset="0"/>
                      </a:endParaRPr>
                    </a:p>
                  </a:txBody>
                  <a:tcPr marL="7620" marR="7620" marT="7620" marB="0" anchor="b">
                    <a:gradFill>
                      <a:gsLst>
                        <a:gs pos="100000">
                          <a:srgbClr val="92D050"/>
                        </a:gs>
                        <a:gs pos="38000">
                          <a:srgbClr val="2C6E32"/>
                        </a:gs>
                        <a:gs pos="54000">
                          <a:schemeClr val="bg1">
                            <a:lumMod val="95000"/>
                          </a:schemeClr>
                        </a:gs>
                        <a:gs pos="78000">
                          <a:schemeClr val="bg1">
                            <a:lumMod val="95000"/>
                          </a:schemeClr>
                        </a:gs>
                        <a:gs pos="100000">
                          <a:schemeClr val="accent1">
                            <a:lumMod val="30000"/>
                            <a:lumOff val="70000"/>
                          </a:schemeClr>
                        </a:gs>
                      </a:gsLst>
                      <a:lin ang="5400000" scaled="1"/>
                    </a:gradFill>
                  </a:tcPr>
                </a:tc>
                <a:extLst>
                  <a:ext uri="{0D108BD9-81ED-4DB2-BD59-A6C34878D82A}">
                    <a16:rowId xmlns:a16="http://schemas.microsoft.com/office/drawing/2014/main" val="1370196088"/>
                  </a:ext>
                </a:extLst>
              </a:tr>
              <a:tr h="405333">
                <a:tc>
                  <a:txBody>
                    <a:bodyPr/>
                    <a:lstStyle/>
                    <a:p>
                      <a:pPr algn="l" fontAlgn="b"/>
                      <a:r>
                        <a:rPr lang="sl-SI" sz="1400" b="1" u="none" strike="noStrike" dirty="0">
                          <a:effectLst/>
                        </a:rPr>
                        <a:t>število oddanih vlog * </a:t>
                      </a:r>
                      <a:endParaRPr lang="sl-SI" sz="1400" b="1" i="0" u="none" strike="noStrike" dirty="0">
                        <a:solidFill>
                          <a:srgbClr val="000000"/>
                        </a:solidFill>
                        <a:effectLst/>
                        <a:latin typeface="Calibri" panose="020F0502020204030204" pitchFamily="34" charset="0"/>
                      </a:endParaRPr>
                    </a:p>
                  </a:txBody>
                  <a:tcPr marL="7620" marR="7620" marT="7620" marB="0" anchor="b">
                    <a:noFill/>
                  </a:tcPr>
                </a:tc>
                <a:tc>
                  <a:txBody>
                    <a:bodyPr/>
                    <a:lstStyle/>
                    <a:p>
                      <a:pPr algn="ctr" fontAlgn="b"/>
                      <a:r>
                        <a:rPr lang="sl-SI" sz="1400" b="1" u="none" strike="noStrike" dirty="0">
                          <a:effectLst/>
                        </a:rPr>
                        <a:t>3090</a:t>
                      </a:r>
                      <a:endParaRPr lang="sl-SI" sz="1400" b="1" i="0" u="none" strike="noStrike" dirty="0">
                        <a:solidFill>
                          <a:srgbClr val="000000"/>
                        </a:solidFill>
                        <a:effectLst/>
                        <a:latin typeface="Calibri" panose="020F0502020204030204" pitchFamily="34" charset="0"/>
                      </a:endParaRPr>
                    </a:p>
                  </a:txBody>
                  <a:tcPr marL="7620" marR="7620" marT="7620" marB="0" anchor="b">
                    <a:noFill/>
                  </a:tcPr>
                </a:tc>
                <a:tc>
                  <a:txBody>
                    <a:bodyPr/>
                    <a:lstStyle/>
                    <a:p>
                      <a:pPr algn="ctr" fontAlgn="b"/>
                      <a:r>
                        <a:rPr lang="sl-SI" sz="1400" b="1" u="none" strike="noStrike" dirty="0">
                          <a:effectLst/>
                        </a:rPr>
                        <a:t> 2338 (75%) </a:t>
                      </a:r>
                      <a:endParaRPr lang="sl-SI" sz="1400" b="1" i="0" u="none" strike="noStrike" dirty="0">
                        <a:solidFill>
                          <a:srgbClr val="000000"/>
                        </a:solidFill>
                        <a:effectLst/>
                        <a:latin typeface="Calibri" panose="020F0502020204030204" pitchFamily="34" charset="0"/>
                      </a:endParaRPr>
                    </a:p>
                  </a:txBody>
                  <a:tcPr marL="7620" marR="7620" marT="7620" marB="0" anchor="b">
                    <a:noFill/>
                  </a:tcPr>
                </a:tc>
                <a:extLst>
                  <a:ext uri="{0D108BD9-81ED-4DB2-BD59-A6C34878D82A}">
                    <a16:rowId xmlns:a16="http://schemas.microsoft.com/office/drawing/2014/main" val="962466872"/>
                  </a:ext>
                </a:extLst>
              </a:tr>
              <a:tr h="405333">
                <a:tc>
                  <a:txBody>
                    <a:bodyPr/>
                    <a:lstStyle/>
                    <a:p>
                      <a:pPr algn="l" fontAlgn="b"/>
                      <a:r>
                        <a:rPr lang="sl-SI" sz="1400" b="1" u="none" strike="noStrike" dirty="0">
                          <a:effectLst/>
                        </a:rPr>
                        <a:t>število odobrenih vlog *</a:t>
                      </a:r>
                      <a:endParaRPr lang="sl-SI" sz="1400" b="1" i="0" u="none" strike="noStrike" dirty="0">
                        <a:solidFill>
                          <a:srgbClr val="000000"/>
                        </a:solidFill>
                        <a:effectLst/>
                        <a:latin typeface="Calibri" panose="020F0502020204030204" pitchFamily="34" charset="0"/>
                      </a:endParaRPr>
                    </a:p>
                  </a:txBody>
                  <a:tcPr marL="7620" marR="7620" marT="7620" marB="0" anchor="b">
                    <a:noFill/>
                  </a:tcPr>
                </a:tc>
                <a:tc>
                  <a:txBody>
                    <a:bodyPr/>
                    <a:lstStyle/>
                    <a:p>
                      <a:pPr algn="ctr" fontAlgn="b"/>
                      <a:r>
                        <a:rPr lang="sl-SI" sz="1400" b="1" u="none" strike="noStrike" dirty="0">
                          <a:effectLst/>
                        </a:rPr>
                        <a:t>1930</a:t>
                      </a:r>
                      <a:endParaRPr lang="sl-SI" sz="1400" b="1" i="0" u="none" strike="noStrike" dirty="0">
                        <a:solidFill>
                          <a:srgbClr val="000000"/>
                        </a:solidFill>
                        <a:effectLst/>
                        <a:latin typeface="Calibri" panose="020F0502020204030204" pitchFamily="34" charset="0"/>
                      </a:endParaRPr>
                    </a:p>
                  </a:txBody>
                  <a:tcPr marL="7620" marR="7620" marT="7620" marB="0" anchor="b">
                    <a:noFill/>
                  </a:tcPr>
                </a:tc>
                <a:tc>
                  <a:txBody>
                    <a:bodyPr/>
                    <a:lstStyle/>
                    <a:p>
                      <a:pPr algn="ctr" fontAlgn="b"/>
                      <a:r>
                        <a:rPr lang="sl-SI" sz="1400" b="1" u="none" strike="noStrike" dirty="0">
                          <a:effectLst/>
                        </a:rPr>
                        <a:t> 1389 (71%) </a:t>
                      </a:r>
                      <a:endParaRPr lang="sl-SI" sz="1400" b="1" i="0" u="none" strike="noStrike" dirty="0">
                        <a:solidFill>
                          <a:srgbClr val="000000"/>
                        </a:solidFill>
                        <a:effectLst/>
                        <a:latin typeface="Calibri" panose="020F0502020204030204" pitchFamily="34" charset="0"/>
                      </a:endParaRPr>
                    </a:p>
                  </a:txBody>
                  <a:tcPr marL="7620" marR="7620" marT="7620" marB="0" anchor="b">
                    <a:noFill/>
                  </a:tcPr>
                </a:tc>
                <a:extLst>
                  <a:ext uri="{0D108BD9-81ED-4DB2-BD59-A6C34878D82A}">
                    <a16:rowId xmlns:a16="http://schemas.microsoft.com/office/drawing/2014/main" val="3036483226"/>
                  </a:ext>
                </a:extLst>
              </a:tr>
              <a:tr h="405333">
                <a:tc>
                  <a:txBody>
                    <a:bodyPr/>
                    <a:lstStyle/>
                    <a:p>
                      <a:pPr algn="l" fontAlgn="b"/>
                      <a:r>
                        <a:rPr lang="sl-SI" sz="1400" b="1" u="none" strike="noStrike" dirty="0">
                          <a:effectLst/>
                        </a:rPr>
                        <a:t>višina zaprošenih sredstev EUR*</a:t>
                      </a:r>
                      <a:endParaRPr lang="sl-SI" sz="1400" b="1" i="0" u="none" strike="noStrike" dirty="0">
                        <a:solidFill>
                          <a:srgbClr val="000000"/>
                        </a:solidFill>
                        <a:effectLst/>
                        <a:latin typeface="Calibri" panose="020F0502020204030204" pitchFamily="34" charset="0"/>
                      </a:endParaRPr>
                    </a:p>
                  </a:txBody>
                  <a:tcPr marL="7620" marR="7620" marT="7620" marB="0" anchor="b">
                    <a:noFill/>
                  </a:tcPr>
                </a:tc>
                <a:tc>
                  <a:txBody>
                    <a:bodyPr/>
                    <a:lstStyle/>
                    <a:p>
                      <a:pPr algn="ctr" fontAlgn="b"/>
                      <a:r>
                        <a:rPr lang="sl-SI" sz="1400" b="1" u="none" strike="noStrike" dirty="0">
                          <a:effectLst/>
                        </a:rPr>
                        <a:t>   252.504.653,90 </a:t>
                      </a:r>
                      <a:endParaRPr lang="sl-SI" sz="1400" b="1" i="0" u="none" strike="noStrike" dirty="0">
                        <a:solidFill>
                          <a:srgbClr val="000000"/>
                        </a:solidFill>
                        <a:effectLst/>
                        <a:latin typeface="Calibri" panose="020F0502020204030204" pitchFamily="34" charset="0"/>
                      </a:endParaRPr>
                    </a:p>
                  </a:txBody>
                  <a:tcPr marL="7620" marR="7620" marT="7620" marB="0" anchor="b">
                    <a:noFill/>
                  </a:tcPr>
                </a:tc>
                <a:tc>
                  <a:txBody>
                    <a:bodyPr/>
                    <a:lstStyle/>
                    <a:p>
                      <a:pPr algn="ctr" fontAlgn="b"/>
                      <a:r>
                        <a:rPr lang="sl-SI" sz="1400" b="1" u="none" strike="noStrike" dirty="0">
                          <a:effectLst/>
                        </a:rPr>
                        <a:t> 168.413.819,97 (66,7%) </a:t>
                      </a:r>
                      <a:endParaRPr lang="sl-SI" sz="1400" b="1" i="0" u="none" strike="noStrike" dirty="0">
                        <a:solidFill>
                          <a:srgbClr val="000000"/>
                        </a:solidFill>
                        <a:effectLst/>
                        <a:latin typeface="Calibri" panose="020F0502020204030204" pitchFamily="34" charset="0"/>
                      </a:endParaRPr>
                    </a:p>
                  </a:txBody>
                  <a:tcPr marL="7620" marR="7620" marT="7620" marB="0" anchor="b">
                    <a:noFill/>
                  </a:tcPr>
                </a:tc>
                <a:extLst>
                  <a:ext uri="{0D108BD9-81ED-4DB2-BD59-A6C34878D82A}">
                    <a16:rowId xmlns:a16="http://schemas.microsoft.com/office/drawing/2014/main" val="3667292625"/>
                  </a:ext>
                </a:extLst>
              </a:tr>
              <a:tr h="405333">
                <a:tc>
                  <a:txBody>
                    <a:bodyPr/>
                    <a:lstStyle/>
                    <a:p>
                      <a:pPr algn="l" fontAlgn="b"/>
                      <a:r>
                        <a:rPr lang="sl-SI" sz="1400" b="1" u="none" strike="noStrike" dirty="0">
                          <a:effectLst/>
                        </a:rPr>
                        <a:t>višina odobrenih sredstev EUR*</a:t>
                      </a:r>
                      <a:endParaRPr lang="sl-SI" sz="1400" b="1" i="0" u="none" strike="noStrike" dirty="0">
                        <a:solidFill>
                          <a:srgbClr val="000000"/>
                        </a:solidFill>
                        <a:effectLst/>
                        <a:latin typeface="Calibri" panose="020F0502020204030204" pitchFamily="34" charset="0"/>
                      </a:endParaRPr>
                    </a:p>
                  </a:txBody>
                  <a:tcPr marL="7620" marR="7620" marT="7620" marB="0" anchor="b">
                    <a:noFill/>
                  </a:tcPr>
                </a:tc>
                <a:tc>
                  <a:txBody>
                    <a:bodyPr/>
                    <a:lstStyle/>
                    <a:p>
                      <a:pPr algn="ctr" fontAlgn="b"/>
                      <a:r>
                        <a:rPr lang="sl-SI" sz="1400" b="1" u="none" strike="noStrike" dirty="0">
                          <a:effectLst/>
                        </a:rPr>
                        <a:t> 156.069.712,52 </a:t>
                      </a:r>
                      <a:endParaRPr lang="sl-SI" sz="1400" b="1" i="0" u="none" strike="noStrike" dirty="0">
                        <a:solidFill>
                          <a:srgbClr val="000000"/>
                        </a:solidFill>
                        <a:effectLst/>
                        <a:latin typeface="Calibri" panose="020F0502020204030204" pitchFamily="34" charset="0"/>
                      </a:endParaRPr>
                    </a:p>
                  </a:txBody>
                  <a:tcPr marL="7620" marR="7620" marT="7620" marB="0" anchor="b">
                    <a:noFill/>
                  </a:tcPr>
                </a:tc>
                <a:tc>
                  <a:txBody>
                    <a:bodyPr/>
                    <a:lstStyle/>
                    <a:p>
                      <a:pPr algn="ctr" fontAlgn="b"/>
                      <a:r>
                        <a:rPr lang="sl-SI" sz="1400" b="1" u="none" strike="noStrike" dirty="0">
                          <a:effectLst/>
                        </a:rPr>
                        <a:t> 97.515.029,56 (62,5%) </a:t>
                      </a:r>
                      <a:endParaRPr lang="sl-SI" sz="1400" b="1" i="0" u="none" strike="noStrike" dirty="0">
                        <a:solidFill>
                          <a:srgbClr val="000000"/>
                        </a:solidFill>
                        <a:effectLst/>
                        <a:latin typeface="Calibri" panose="020F0502020204030204" pitchFamily="34" charset="0"/>
                      </a:endParaRPr>
                    </a:p>
                  </a:txBody>
                  <a:tcPr marL="7620" marR="7620" marT="7620" marB="0" anchor="b">
                    <a:noFill/>
                  </a:tcPr>
                </a:tc>
                <a:extLst>
                  <a:ext uri="{0D108BD9-81ED-4DB2-BD59-A6C34878D82A}">
                    <a16:rowId xmlns:a16="http://schemas.microsoft.com/office/drawing/2014/main" val="1766049726"/>
                  </a:ext>
                </a:extLst>
              </a:tr>
            </a:tbl>
          </a:graphicData>
        </a:graphic>
      </p:graphicFrame>
      <p:sp>
        <p:nvSpPr>
          <p:cNvPr id="8" name="PoljeZBesedilom 7">
            <a:extLst>
              <a:ext uri="{FF2B5EF4-FFF2-40B4-BE49-F238E27FC236}">
                <a16:creationId xmlns:a16="http://schemas.microsoft.com/office/drawing/2014/main" id="{C5B8FA5C-D734-DA27-300D-737F4E189F77}"/>
              </a:ext>
            </a:extLst>
          </p:cNvPr>
          <p:cNvSpPr txBox="1"/>
          <p:nvPr/>
        </p:nvSpPr>
        <p:spPr>
          <a:xfrm>
            <a:off x="827584" y="5373216"/>
            <a:ext cx="7380820" cy="276999"/>
          </a:xfrm>
          <a:prstGeom prst="rect">
            <a:avLst/>
          </a:prstGeom>
          <a:noFill/>
        </p:spPr>
        <p:txBody>
          <a:bodyPr wrap="square" rtlCol="0">
            <a:spAutoFit/>
          </a:bodyPr>
          <a:lstStyle/>
          <a:p>
            <a:r>
              <a:rPr lang="sl-SI" sz="1200" dirty="0"/>
              <a:t>*Vloge oddane na </a:t>
            </a:r>
            <a:r>
              <a:rPr lang="sl-SI" sz="1200" dirty="0" err="1"/>
              <a:t>podukrep</a:t>
            </a:r>
            <a:r>
              <a:rPr lang="sl-SI" sz="1200" dirty="0"/>
              <a:t> </a:t>
            </a:r>
            <a:r>
              <a:rPr lang="sl-SI" sz="1200" dirty="0" smtClean="0"/>
              <a:t>M04.1 </a:t>
            </a:r>
            <a:r>
              <a:rPr lang="sl-SI" sz="1200" dirty="0"/>
              <a:t>(1.-22.JR</a:t>
            </a:r>
            <a:r>
              <a:rPr lang="sl-SI" sz="1200" dirty="0" smtClean="0"/>
              <a:t>).</a:t>
            </a:r>
            <a:endParaRPr lang="sl-SI" sz="1200" dirty="0"/>
          </a:p>
        </p:txBody>
      </p:sp>
      <p:sp>
        <p:nvSpPr>
          <p:cNvPr id="5" name="PoljeZBesedilom 4"/>
          <p:cNvSpPr txBox="1"/>
          <p:nvPr/>
        </p:nvSpPr>
        <p:spPr>
          <a:xfrm>
            <a:off x="611560" y="6322468"/>
            <a:ext cx="2598340" cy="307777"/>
          </a:xfrm>
          <a:prstGeom prst="rect">
            <a:avLst/>
          </a:prstGeom>
          <a:noFill/>
        </p:spPr>
        <p:txBody>
          <a:bodyPr wrap="none" rtlCol="0">
            <a:spAutoFit/>
          </a:bodyPr>
          <a:lstStyle/>
          <a:p>
            <a:r>
              <a:rPr lang="sl-SI" sz="1400" b="1" dirty="0" smtClean="0">
                <a:solidFill>
                  <a:schemeClr val="bg1"/>
                </a:solidFill>
              </a:rPr>
              <a:t>Podatke smo pridobili na AKTRP.</a:t>
            </a:r>
            <a:endParaRPr lang="sl-SI" sz="1400" b="1" dirty="0">
              <a:solidFill>
                <a:schemeClr val="bg1"/>
              </a:solidFill>
            </a:endParaRPr>
          </a:p>
        </p:txBody>
      </p:sp>
    </p:spTree>
    <p:extLst>
      <p:ext uri="{BB962C8B-B14F-4D97-AF65-F5344CB8AC3E}">
        <p14:creationId xmlns:p14="http://schemas.microsoft.com/office/powerpoint/2010/main" val="403851923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lika 4">
            <a:extLst>
              <a:ext uri="{FF2B5EF4-FFF2-40B4-BE49-F238E27FC236}">
                <a16:creationId xmlns:a16="http://schemas.microsoft.com/office/drawing/2014/main" id="{143E6074-CD7A-F39D-B7BD-2139B1EF28A6}"/>
              </a:ext>
            </a:extLst>
          </p:cNvPr>
          <p:cNvPicPr>
            <a:picLocks noChangeAspect="1"/>
          </p:cNvPicPr>
          <p:nvPr/>
        </p:nvPicPr>
        <p:blipFill>
          <a:blip r:embed="rId3">
            <a:duotone>
              <a:schemeClr val="accent3">
                <a:shade val="45000"/>
                <a:satMod val="135000"/>
              </a:schemeClr>
              <a:prstClr val="white"/>
            </a:duotone>
            <a:extLst>
              <a:ext uri="{BEBA8EAE-BF5A-486C-A8C5-ECC9F3942E4B}">
                <a14:imgProps xmlns:a14="http://schemas.microsoft.com/office/drawing/2010/main">
                  <a14:imgLayer r:embed="rId4">
                    <a14:imgEffect>
                      <a14:saturation sat="400000"/>
                    </a14:imgEffect>
                    <a14:imgEffect>
                      <a14:brightnessContrast bright="40000" contrast="40000"/>
                    </a14:imgEffect>
                  </a14:imgLayer>
                </a14:imgProps>
              </a:ext>
            </a:extLst>
          </a:blip>
          <a:stretch>
            <a:fillRect/>
          </a:stretch>
        </p:blipFill>
        <p:spPr>
          <a:xfrm>
            <a:off x="1286435" y="476672"/>
            <a:ext cx="7620000" cy="5391150"/>
          </a:xfrm>
          <a:prstGeom prst="rect">
            <a:avLst/>
          </a:prstGeom>
          <a:solidFill>
            <a:schemeClr val="bg1">
              <a:alpha val="39000"/>
            </a:schemeClr>
          </a:solidFill>
        </p:spPr>
      </p:pic>
      <p:sp>
        <p:nvSpPr>
          <p:cNvPr id="2" name="Naslov 1">
            <a:extLst>
              <a:ext uri="{FF2B5EF4-FFF2-40B4-BE49-F238E27FC236}">
                <a16:creationId xmlns:a16="http://schemas.microsoft.com/office/drawing/2014/main" id="{62F84FD2-3057-3486-3485-2B54E4975015}"/>
              </a:ext>
            </a:extLst>
          </p:cNvPr>
          <p:cNvSpPr>
            <a:spLocks noGrp="1"/>
          </p:cNvSpPr>
          <p:nvPr>
            <p:ph type="title"/>
          </p:nvPr>
        </p:nvSpPr>
        <p:spPr>
          <a:xfrm>
            <a:off x="457200" y="274638"/>
            <a:ext cx="8229600" cy="418058"/>
          </a:xfrm>
        </p:spPr>
        <p:txBody>
          <a:bodyPr>
            <a:normAutofit/>
          </a:bodyPr>
          <a:lstStyle/>
          <a:p>
            <a:r>
              <a:rPr lang="sl-SI" sz="1800" dirty="0"/>
              <a:t>ŠTEVILO KMG NA OMD PO REGIJAH </a:t>
            </a:r>
          </a:p>
        </p:txBody>
      </p:sp>
      <p:pic>
        <p:nvPicPr>
          <p:cNvPr id="4" name="Picture 16">
            <a:extLst>
              <a:ext uri="{FF2B5EF4-FFF2-40B4-BE49-F238E27FC236}">
                <a16:creationId xmlns:a16="http://schemas.microsoft.com/office/drawing/2014/main" id="{19E1397F-5F41-F828-4180-F1FCA73BB847}"/>
              </a:ext>
            </a:extLst>
          </p:cNvPr>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0" y="5547481"/>
            <a:ext cx="9144000" cy="13105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3" name="Grafikon 2">
            <a:extLst>
              <a:ext uri="{FF2B5EF4-FFF2-40B4-BE49-F238E27FC236}">
                <a16:creationId xmlns:a16="http://schemas.microsoft.com/office/drawing/2014/main" id="{62D42212-3F68-3F77-F9BA-6A9F53469F02}"/>
              </a:ext>
            </a:extLst>
          </p:cNvPr>
          <p:cNvGraphicFramePr>
            <a:graphicFrameLocks/>
          </p:cNvGraphicFramePr>
          <p:nvPr>
            <p:extLst/>
          </p:nvPr>
        </p:nvGraphicFramePr>
        <p:xfrm>
          <a:off x="590872" y="1064420"/>
          <a:ext cx="7266693" cy="4729159"/>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46243180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lika 5">
            <a:extLst>
              <a:ext uri="{FF2B5EF4-FFF2-40B4-BE49-F238E27FC236}">
                <a16:creationId xmlns:a16="http://schemas.microsoft.com/office/drawing/2014/main" id="{6FC7370A-A914-B868-276D-D110ABC0E1A2}"/>
              </a:ext>
            </a:extLst>
          </p:cNvPr>
          <p:cNvPicPr>
            <a:picLocks noChangeAspect="1"/>
          </p:cNvPicPr>
          <p:nvPr/>
        </p:nvPicPr>
        <p:blipFill>
          <a:blip r:embed="rId3">
            <a:duotone>
              <a:schemeClr val="accent3">
                <a:shade val="45000"/>
                <a:satMod val="135000"/>
              </a:schemeClr>
              <a:prstClr val="white"/>
            </a:duotone>
            <a:extLst>
              <a:ext uri="{BEBA8EAE-BF5A-486C-A8C5-ECC9F3942E4B}">
                <a14:imgProps xmlns:a14="http://schemas.microsoft.com/office/drawing/2010/main">
                  <a14:imgLayer r:embed="rId4">
                    <a14:imgEffect>
                      <a14:saturation sat="400000"/>
                    </a14:imgEffect>
                    <a14:imgEffect>
                      <a14:brightnessContrast bright="40000" contrast="40000"/>
                    </a14:imgEffect>
                  </a14:imgLayer>
                </a14:imgProps>
              </a:ext>
            </a:extLst>
          </a:blip>
          <a:stretch>
            <a:fillRect/>
          </a:stretch>
        </p:blipFill>
        <p:spPr>
          <a:xfrm>
            <a:off x="1253024" y="548680"/>
            <a:ext cx="7620000" cy="5391150"/>
          </a:xfrm>
          <a:prstGeom prst="rect">
            <a:avLst/>
          </a:prstGeom>
          <a:solidFill>
            <a:schemeClr val="bg1">
              <a:alpha val="39000"/>
            </a:schemeClr>
          </a:solidFill>
        </p:spPr>
      </p:pic>
      <p:pic>
        <p:nvPicPr>
          <p:cNvPr id="2" name="Picture 16">
            <a:extLst>
              <a:ext uri="{FF2B5EF4-FFF2-40B4-BE49-F238E27FC236}">
                <a16:creationId xmlns:a16="http://schemas.microsoft.com/office/drawing/2014/main" id="{944E2629-71FD-EC16-94D7-380B2D15C74A}"/>
              </a:ext>
            </a:extLst>
          </p:cNvPr>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1" y="5547481"/>
            <a:ext cx="9144000" cy="13105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5" name="Grafikon 4">
            <a:extLst>
              <a:ext uri="{FF2B5EF4-FFF2-40B4-BE49-F238E27FC236}">
                <a16:creationId xmlns:a16="http://schemas.microsoft.com/office/drawing/2014/main" id="{EB21DEEE-AB2D-CE9F-916F-C1724995FAB0}"/>
              </a:ext>
            </a:extLst>
          </p:cNvPr>
          <p:cNvGraphicFramePr>
            <a:graphicFrameLocks/>
          </p:cNvGraphicFramePr>
          <p:nvPr>
            <p:extLst>
              <p:ext uri="{D42A27DB-BD31-4B8C-83A1-F6EECF244321}">
                <p14:modId xmlns:p14="http://schemas.microsoft.com/office/powerpoint/2010/main" val="3992414762"/>
              </p:ext>
            </p:extLst>
          </p:nvPr>
        </p:nvGraphicFramePr>
        <p:xfrm>
          <a:off x="347382" y="1350868"/>
          <a:ext cx="8449235" cy="4454396"/>
        </p:xfrm>
        <a:graphic>
          <a:graphicData uri="http://schemas.openxmlformats.org/drawingml/2006/chart">
            <c:chart xmlns:c="http://schemas.openxmlformats.org/drawingml/2006/chart" xmlns:r="http://schemas.openxmlformats.org/officeDocument/2006/relationships" r:id="rId6"/>
          </a:graphicData>
        </a:graphic>
      </p:graphicFrame>
      <p:sp>
        <p:nvSpPr>
          <p:cNvPr id="4" name="PoljeZBesedilom 3">
            <a:extLst>
              <a:ext uri="{FF2B5EF4-FFF2-40B4-BE49-F238E27FC236}">
                <a16:creationId xmlns:a16="http://schemas.microsoft.com/office/drawing/2014/main" id="{E4D9ED52-C2AB-0501-D08E-68977B1D0F67}"/>
              </a:ext>
            </a:extLst>
          </p:cNvPr>
          <p:cNvSpPr txBox="1"/>
          <p:nvPr/>
        </p:nvSpPr>
        <p:spPr>
          <a:xfrm>
            <a:off x="1273344" y="248032"/>
            <a:ext cx="6984776" cy="369332"/>
          </a:xfrm>
          <a:prstGeom prst="rect">
            <a:avLst/>
          </a:prstGeom>
          <a:noFill/>
        </p:spPr>
        <p:txBody>
          <a:bodyPr wrap="square">
            <a:spAutoFit/>
          </a:bodyPr>
          <a:lstStyle/>
          <a:p>
            <a:pPr algn="ctr"/>
            <a:r>
              <a:rPr lang="pl-PL" dirty="0"/>
              <a:t>KMETIJSKA ZEMLJIŠČA NA OMD PO REGIJAH</a:t>
            </a:r>
          </a:p>
        </p:txBody>
      </p:sp>
    </p:spTree>
    <p:extLst>
      <p:ext uri="{BB962C8B-B14F-4D97-AF65-F5344CB8AC3E}">
        <p14:creationId xmlns:p14="http://schemas.microsoft.com/office/powerpoint/2010/main" val="299565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Slika 6">
            <a:extLst>
              <a:ext uri="{FF2B5EF4-FFF2-40B4-BE49-F238E27FC236}">
                <a16:creationId xmlns:a16="http://schemas.microsoft.com/office/drawing/2014/main" id="{AA081CB7-887A-D2FE-D143-37CBB07ECDD9}"/>
              </a:ext>
            </a:extLst>
          </p:cNvPr>
          <p:cNvPicPr>
            <a:picLocks noChangeAspect="1"/>
          </p:cNvPicPr>
          <p:nvPr/>
        </p:nvPicPr>
        <p:blipFill>
          <a:blip r:embed="rId3">
            <a:duotone>
              <a:schemeClr val="accent3">
                <a:shade val="45000"/>
                <a:satMod val="135000"/>
              </a:schemeClr>
              <a:prstClr val="white"/>
            </a:duotone>
            <a:extLst>
              <a:ext uri="{BEBA8EAE-BF5A-486C-A8C5-ECC9F3942E4B}">
                <a14:imgProps xmlns:a14="http://schemas.microsoft.com/office/drawing/2010/main">
                  <a14:imgLayer r:embed="rId4">
                    <a14:imgEffect>
                      <a14:saturation sat="400000"/>
                    </a14:imgEffect>
                    <a14:imgEffect>
                      <a14:brightnessContrast bright="40000" contrast="40000"/>
                    </a14:imgEffect>
                  </a14:imgLayer>
                </a14:imgProps>
              </a:ext>
            </a:extLst>
          </a:blip>
          <a:stretch>
            <a:fillRect/>
          </a:stretch>
        </p:blipFill>
        <p:spPr>
          <a:xfrm>
            <a:off x="1321804" y="541850"/>
            <a:ext cx="7620000" cy="5391150"/>
          </a:xfrm>
          <a:prstGeom prst="rect">
            <a:avLst/>
          </a:prstGeom>
          <a:solidFill>
            <a:schemeClr val="bg1">
              <a:alpha val="39000"/>
            </a:schemeClr>
          </a:solidFill>
        </p:spPr>
      </p:pic>
      <p:sp>
        <p:nvSpPr>
          <p:cNvPr id="2" name="Naslov 1">
            <a:extLst>
              <a:ext uri="{FF2B5EF4-FFF2-40B4-BE49-F238E27FC236}">
                <a16:creationId xmlns:a16="http://schemas.microsoft.com/office/drawing/2014/main" id="{BE7FE74A-62B5-33F2-D929-23EC9AED0439}"/>
              </a:ext>
            </a:extLst>
          </p:cNvPr>
          <p:cNvSpPr>
            <a:spLocks noGrp="1"/>
          </p:cNvSpPr>
          <p:nvPr>
            <p:ph type="title"/>
          </p:nvPr>
        </p:nvSpPr>
        <p:spPr>
          <a:xfrm>
            <a:off x="634008" y="125525"/>
            <a:ext cx="7571184" cy="711187"/>
          </a:xfrm>
        </p:spPr>
        <p:txBody>
          <a:bodyPr>
            <a:normAutofit/>
          </a:bodyPr>
          <a:lstStyle/>
          <a:p>
            <a:r>
              <a:rPr lang="sl-SI" sz="1800" dirty="0"/>
              <a:t>ODDANE in ODOBRENE VLOGE PO </a:t>
            </a:r>
            <a:r>
              <a:rPr lang="sl-SI" sz="1800" dirty="0" smtClean="0"/>
              <a:t>REGIJAH, </a:t>
            </a:r>
            <a:r>
              <a:rPr lang="sl-SI" sz="1800" dirty="0" err="1"/>
              <a:t>podukrep</a:t>
            </a:r>
            <a:r>
              <a:rPr lang="sl-SI" sz="1800" dirty="0"/>
              <a:t> </a:t>
            </a:r>
            <a:r>
              <a:rPr lang="sl-SI" sz="1800" dirty="0" smtClean="0"/>
              <a:t>M04.1 </a:t>
            </a:r>
            <a:r>
              <a:rPr lang="sl-SI" sz="1800" dirty="0"/>
              <a:t>(1.-22.JR)</a:t>
            </a:r>
          </a:p>
        </p:txBody>
      </p:sp>
      <p:graphicFrame>
        <p:nvGraphicFramePr>
          <p:cNvPr id="4" name="Grafikon 3">
            <a:extLst>
              <a:ext uri="{FF2B5EF4-FFF2-40B4-BE49-F238E27FC236}">
                <a16:creationId xmlns:a16="http://schemas.microsoft.com/office/drawing/2014/main" id="{F2CA1DCC-CE05-5248-D5E5-C30F1D75C79A}"/>
              </a:ext>
            </a:extLst>
          </p:cNvPr>
          <p:cNvGraphicFramePr>
            <a:graphicFrameLocks/>
          </p:cNvGraphicFramePr>
          <p:nvPr>
            <p:extLst>
              <p:ext uri="{D42A27DB-BD31-4B8C-83A1-F6EECF244321}">
                <p14:modId xmlns:p14="http://schemas.microsoft.com/office/powerpoint/2010/main" val="927436111"/>
              </p:ext>
            </p:extLst>
          </p:nvPr>
        </p:nvGraphicFramePr>
        <p:xfrm>
          <a:off x="500700" y="836712"/>
          <a:ext cx="8424936" cy="4652312"/>
        </p:xfrm>
        <a:graphic>
          <a:graphicData uri="http://schemas.openxmlformats.org/drawingml/2006/chart">
            <c:chart xmlns:c="http://schemas.openxmlformats.org/drawingml/2006/chart" xmlns:r="http://schemas.openxmlformats.org/officeDocument/2006/relationships" r:id="rId5"/>
          </a:graphicData>
        </a:graphic>
      </p:graphicFrame>
      <p:pic>
        <p:nvPicPr>
          <p:cNvPr id="5" name="Picture 16">
            <a:extLst>
              <a:ext uri="{FF2B5EF4-FFF2-40B4-BE49-F238E27FC236}">
                <a16:creationId xmlns:a16="http://schemas.microsoft.com/office/drawing/2014/main" id="{D725FD33-EF33-A267-7E2C-CBD06501A8D2}"/>
              </a:ext>
            </a:extLst>
          </p:cNvPr>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a:stretch/>
        </p:blipFill>
        <p:spPr bwMode="auto">
          <a:xfrm>
            <a:off x="0" y="5829575"/>
            <a:ext cx="9144000" cy="11018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AutoShape 2">
            <a:extLst>
              <a:ext uri="{FF2B5EF4-FFF2-40B4-BE49-F238E27FC236}">
                <a16:creationId xmlns:a16="http://schemas.microsoft.com/office/drawing/2014/main" id="{98CE080E-4AE6-60BA-9100-4CF7C7DD09B2}"/>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l-SI"/>
          </a:p>
        </p:txBody>
      </p:sp>
    </p:spTree>
    <p:extLst>
      <p:ext uri="{BB962C8B-B14F-4D97-AF65-F5344CB8AC3E}">
        <p14:creationId xmlns:p14="http://schemas.microsoft.com/office/powerpoint/2010/main" val="127607844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513F6A6A-317A-DB82-6873-4AA219DE78AD}"/>
              </a:ext>
            </a:extLst>
          </p:cNvPr>
          <p:cNvSpPr>
            <a:spLocks noGrp="1"/>
          </p:cNvSpPr>
          <p:nvPr>
            <p:ph type="title"/>
          </p:nvPr>
        </p:nvSpPr>
        <p:spPr>
          <a:xfrm>
            <a:off x="457200" y="188640"/>
            <a:ext cx="8229600" cy="457199"/>
          </a:xfrm>
        </p:spPr>
        <p:txBody>
          <a:bodyPr>
            <a:normAutofit/>
          </a:bodyPr>
          <a:lstStyle/>
          <a:p>
            <a:r>
              <a:rPr lang="sl-SI" sz="2000" dirty="0"/>
              <a:t>ŠTEVILO VLOG NA </a:t>
            </a:r>
            <a:r>
              <a:rPr lang="sl-SI" sz="2000" dirty="0" smtClean="0"/>
              <a:t>„A“ </a:t>
            </a:r>
            <a:r>
              <a:rPr lang="sl-SI" sz="2000" dirty="0"/>
              <a:t>SKLOPU</a:t>
            </a:r>
          </a:p>
        </p:txBody>
      </p:sp>
      <p:pic>
        <p:nvPicPr>
          <p:cNvPr id="4" name="Picture 16">
            <a:extLst>
              <a:ext uri="{FF2B5EF4-FFF2-40B4-BE49-F238E27FC236}">
                <a16:creationId xmlns:a16="http://schemas.microsoft.com/office/drawing/2014/main" id="{2AC7C1A3-FDC5-19BB-24DD-92E11EE6780B}"/>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0" y="5547481"/>
            <a:ext cx="9144000" cy="13105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9" name="Grafikon 8">
            <a:extLst>
              <a:ext uri="{FF2B5EF4-FFF2-40B4-BE49-F238E27FC236}">
                <a16:creationId xmlns:a16="http://schemas.microsoft.com/office/drawing/2014/main" id="{D5CDC298-7956-C33C-2D89-AE725BFDFF12}"/>
              </a:ext>
            </a:extLst>
          </p:cNvPr>
          <p:cNvGraphicFramePr>
            <a:graphicFrameLocks/>
          </p:cNvGraphicFramePr>
          <p:nvPr>
            <p:extLst>
              <p:ext uri="{D42A27DB-BD31-4B8C-83A1-F6EECF244321}">
                <p14:modId xmlns:p14="http://schemas.microsoft.com/office/powerpoint/2010/main" val="687079445"/>
              </p:ext>
            </p:extLst>
          </p:nvPr>
        </p:nvGraphicFramePr>
        <p:xfrm>
          <a:off x="223157" y="1298121"/>
          <a:ext cx="8697686" cy="4261757"/>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94942772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C85FE386-11A4-D5D9-79F2-974F3CF5B9BB}"/>
              </a:ext>
            </a:extLst>
          </p:cNvPr>
          <p:cNvSpPr>
            <a:spLocks noGrp="1"/>
          </p:cNvSpPr>
          <p:nvPr>
            <p:ph type="title"/>
          </p:nvPr>
        </p:nvSpPr>
        <p:spPr>
          <a:xfrm>
            <a:off x="457200" y="274638"/>
            <a:ext cx="8229600" cy="346050"/>
          </a:xfrm>
        </p:spPr>
        <p:txBody>
          <a:bodyPr>
            <a:noAutofit/>
          </a:bodyPr>
          <a:lstStyle/>
          <a:p>
            <a:r>
              <a:rPr lang="sl-SI" sz="1800" dirty="0"/>
              <a:t>ŠTEVILO VLOG NA „B“ SKLOPU</a:t>
            </a:r>
          </a:p>
        </p:txBody>
      </p:sp>
      <p:pic>
        <p:nvPicPr>
          <p:cNvPr id="4" name="Picture 16">
            <a:extLst>
              <a:ext uri="{FF2B5EF4-FFF2-40B4-BE49-F238E27FC236}">
                <a16:creationId xmlns:a16="http://schemas.microsoft.com/office/drawing/2014/main" id="{A16F04E1-7C95-FD48-BF2E-3D2EA53015E3}"/>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0" y="5547481"/>
            <a:ext cx="9144000" cy="13105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6" name="Grafikon 5">
            <a:extLst>
              <a:ext uri="{FF2B5EF4-FFF2-40B4-BE49-F238E27FC236}">
                <a16:creationId xmlns:a16="http://schemas.microsoft.com/office/drawing/2014/main" id="{91C98D2B-9B67-9ED3-3C8A-70B8F9DECCCF}"/>
              </a:ext>
            </a:extLst>
          </p:cNvPr>
          <p:cNvGraphicFramePr>
            <a:graphicFrameLocks/>
          </p:cNvGraphicFramePr>
          <p:nvPr>
            <p:extLst>
              <p:ext uri="{D42A27DB-BD31-4B8C-83A1-F6EECF244321}">
                <p14:modId xmlns:p14="http://schemas.microsoft.com/office/powerpoint/2010/main" val="838889651"/>
              </p:ext>
            </p:extLst>
          </p:nvPr>
        </p:nvGraphicFramePr>
        <p:xfrm>
          <a:off x="1094014" y="1385207"/>
          <a:ext cx="6955972" cy="4087586"/>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13582496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6">
            <a:extLst>
              <a:ext uri="{FF2B5EF4-FFF2-40B4-BE49-F238E27FC236}">
                <a16:creationId xmlns:a16="http://schemas.microsoft.com/office/drawing/2014/main" id="{ABB0BC3A-403A-4D7F-466B-A9297359C274}"/>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0" y="5547481"/>
            <a:ext cx="9144000" cy="13105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2" name="Grafikon 1">
            <a:extLst>
              <a:ext uri="{FF2B5EF4-FFF2-40B4-BE49-F238E27FC236}">
                <a16:creationId xmlns:a16="http://schemas.microsoft.com/office/drawing/2014/main" id="{4E4A4BE6-40CA-80C3-861D-237B55B01718}"/>
              </a:ext>
            </a:extLst>
          </p:cNvPr>
          <p:cNvGraphicFramePr>
            <a:graphicFrameLocks/>
          </p:cNvGraphicFramePr>
          <p:nvPr>
            <p:extLst/>
          </p:nvPr>
        </p:nvGraphicFramePr>
        <p:xfrm>
          <a:off x="1167653" y="1414182"/>
          <a:ext cx="6808693" cy="4029636"/>
        </p:xfrm>
        <a:graphic>
          <a:graphicData uri="http://schemas.openxmlformats.org/drawingml/2006/chart">
            <c:chart xmlns:c="http://schemas.openxmlformats.org/drawingml/2006/chart" xmlns:r="http://schemas.openxmlformats.org/officeDocument/2006/relationships" r:id="rId4"/>
          </a:graphicData>
        </a:graphic>
      </p:graphicFrame>
      <p:sp>
        <p:nvSpPr>
          <p:cNvPr id="6" name="Naslov 1">
            <a:extLst>
              <a:ext uri="{FF2B5EF4-FFF2-40B4-BE49-F238E27FC236}">
                <a16:creationId xmlns:a16="http://schemas.microsoft.com/office/drawing/2014/main" id="{5B3BE418-9008-F089-E76A-A243BD64D76C}"/>
              </a:ext>
            </a:extLst>
          </p:cNvPr>
          <p:cNvSpPr txBox="1">
            <a:spLocks/>
          </p:cNvSpPr>
          <p:nvPr/>
        </p:nvSpPr>
        <p:spPr>
          <a:xfrm>
            <a:off x="457200" y="274638"/>
            <a:ext cx="8229600" cy="346050"/>
          </a:xfrm>
          <a:prstGeom prst="rect">
            <a:avLst/>
          </a:prstGeom>
        </p:spPr>
        <p:txBody>
          <a:bodyPr>
            <a:normAutofit fontScale="25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sl-SI" sz="7200" dirty="0"/>
              <a:t>POVPREČNA ODOBRENA </a:t>
            </a:r>
            <a:r>
              <a:rPr lang="sl-SI" sz="7200" dirty="0" smtClean="0"/>
              <a:t>VREDNOST </a:t>
            </a:r>
            <a:r>
              <a:rPr lang="sl-SI" sz="7200" dirty="0"/>
              <a:t>NA VLOGO </a:t>
            </a:r>
          </a:p>
          <a:p>
            <a:endParaRPr lang="sl-SI" dirty="0" smtClean="0"/>
          </a:p>
          <a:p>
            <a:endParaRPr lang="sl-SI" dirty="0"/>
          </a:p>
          <a:p>
            <a:endParaRPr lang="sl-SI" dirty="0" smtClean="0"/>
          </a:p>
          <a:p>
            <a:endParaRPr lang="sl-SI" dirty="0"/>
          </a:p>
          <a:p>
            <a:endParaRPr lang="sl-SI" dirty="0" smtClean="0"/>
          </a:p>
          <a:p>
            <a:endParaRPr lang="sl-SI" dirty="0"/>
          </a:p>
          <a:p>
            <a:endParaRPr lang="sl-SI" dirty="0" smtClean="0"/>
          </a:p>
          <a:p>
            <a:endParaRPr lang="sl-SI" dirty="0"/>
          </a:p>
          <a:p>
            <a:endParaRPr lang="sl-SI" dirty="0" smtClean="0"/>
          </a:p>
          <a:p>
            <a:r>
              <a:rPr lang="sl-SI" dirty="0" smtClean="0"/>
              <a:t>Sklop B, </a:t>
            </a:r>
            <a:r>
              <a:rPr lang="sl-SI" dirty="0" err="1"/>
              <a:t>podukrep</a:t>
            </a:r>
            <a:r>
              <a:rPr lang="sl-SI" dirty="0"/>
              <a:t> </a:t>
            </a:r>
            <a:r>
              <a:rPr lang="sl-SI" dirty="0" smtClean="0"/>
              <a:t>M04.1 </a:t>
            </a:r>
            <a:r>
              <a:rPr lang="sl-SI" dirty="0"/>
              <a:t>(1.-22.JR)</a:t>
            </a:r>
          </a:p>
        </p:txBody>
      </p:sp>
    </p:spTree>
    <p:extLst>
      <p:ext uri="{BB962C8B-B14F-4D97-AF65-F5344CB8AC3E}">
        <p14:creationId xmlns:p14="http://schemas.microsoft.com/office/powerpoint/2010/main" val="297554438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pic>
        <p:nvPicPr>
          <p:cNvPr id="205" name="Google Shape;205;p15"/>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0" y="5547481"/>
            <a:ext cx="9144000" cy="1310519"/>
          </a:xfrm>
          <a:prstGeom prst="rect">
            <a:avLst/>
          </a:prstGeom>
          <a:noFill/>
          <a:ln>
            <a:noFill/>
          </a:ln>
        </p:spPr>
      </p:pic>
      <p:graphicFrame>
        <p:nvGraphicFramePr>
          <p:cNvPr id="206" name="Google Shape;206;p15"/>
          <p:cNvGraphicFramePr/>
          <p:nvPr>
            <p:extLst>
              <p:ext uri="{D42A27DB-BD31-4B8C-83A1-F6EECF244321}">
                <p14:modId xmlns:p14="http://schemas.microsoft.com/office/powerpoint/2010/main" val="2883219739"/>
              </p:ext>
            </p:extLst>
          </p:nvPr>
        </p:nvGraphicFramePr>
        <p:xfrm>
          <a:off x="0" y="0"/>
          <a:ext cx="9144000" cy="3834851"/>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1" name="Google Shape;214;p16"/>
          <p:cNvGraphicFramePr/>
          <p:nvPr>
            <p:extLst>
              <p:ext uri="{D42A27DB-BD31-4B8C-83A1-F6EECF244321}">
                <p14:modId xmlns:p14="http://schemas.microsoft.com/office/powerpoint/2010/main" val="289065943"/>
              </p:ext>
            </p:extLst>
          </p:nvPr>
        </p:nvGraphicFramePr>
        <p:xfrm>
          <a:off x="0" y="3212976"/>
          <a:ext cx="9144000" cy="3374488"/>
        </p:xfrm>
        <a:graphic>
          <a:graphicData uri="http://schemas.openxmlformats.org/drawingml/2006/chart">
            <c:chart xmlns:c="http://schemas.openxmlformats.org/drawingml/2006/chart" xmlns:r="http://schemas.openxmlformats.org/officeDocument/2006/relationships" r:id="rId5"/>
          </a:graphicData>
        </a:graphic>
      </p:graphicFrame>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theme/theme1.xml><?xml version="1.0" encoding="utf-8"?>
<a:theme xmlns:a="http://schemas.openxmlformats.org/drawingml/2006/main" name="Officeova tema">
  <a:themeElements>
    <a:clrScheme name="Pisarn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isarn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isarn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ova tema">
  <a:themeElements>
    <a:clrScheme name="Pisarna">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isarna">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Pisarn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ova tema">
  <a:themeElements>
    <a:clrScheme name="Pisarna">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Pisarna">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isarn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Sheets">
    <a:dk1>
      <a:srgbClr val="000000"/>
    </a:dk1>
    <a:lt1>
      <a:srgbClr val="FFFFFF"/>
    </a:lt1>
    <a:dk2>
      <a:srgbClr val="000000"/>
    </a:dk2>
    <a:lt2>
      <a:srgbClr val="FFFFFF"/>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0563C1"/>
    </a:folHlink>
  </a:clrScheme>
  <a:fontScheme name="Sheets">
    <a:majorFont>
      <a:latin typeface="Calibri"/>
      <a:ea typeface="Calibri"/>
      <a:cs typeface="Calibri"/>
    </a:majorFont>
    <a:minorFont>
      <a:latin typeface="Calibri"/>
      <a:ea typeface="Calibri"/>
      <a:cs typeface="Calibri"/>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Sheets">
    <a:dk1>
      <a:srgbClr val="000000"/>
    </a:dk1>
    <a:lt1>
      <a:srgbClr val="FFFFFF"/>
    </a:lt1>
    <a:dk2>
      <a:srgbClr val="000000"/>
    </a:dk2>
    <a:lt2>
      <a:srgbClr val="FFFFFF"/>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0563C1"/>
    </a:folHlink>
  </a:clrScheme>
  <a:fontScheme name="Sheets">
    <a:majorFont>
      <a:latin typeface="Calibri"/>
      <a:ea typeface="Calibri"/>
      <a:cs typeface="Calibri"/>
    </a:majorFont>
    <a:minorFont>
      <a:latin typeface="Calibri"/>
      <a:ea typeface="Calibri"/>
      <a:cs typeface="Calibri"/>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Sheets">
    <a:dk1>
      <a:srgbClr val="000000"/>
    </a:dk1>
    <a:lt1>
      <a:srgbClr val="FFFFFF"/>
    </a:lt1>
    <a:dk2>
      <a:srgbClr val="000000"/>
    </a:dk2>
    <a:lt2>
      <a:srgbClr val="FFFFFF"/>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0563C1"/>
    </a:folHlink>
  </a:clrScheme>
  <a:fontScheme name="Sheets">
    <a:majorFont>
      <a:latin typeface="Calibri"/>
      <a:ea typeface="Calibri"/>
      <a:cs typeface="Calibri"/>
    </a:majorFont>
    <a:minorFont>
      <a:latin typeface="Calibri"/>
      <a:ea typeface="Calibri"/>
      <a:cs typeface="Calibri"/>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Sheets">
    <a:dk1>
      <a:srgbClr val="000000"/>
    </a:dk1>
    <a:lt1>
      <a:srgbClr val="FFFFFF"/>
    </a:lt1>
    <a:dk2>
      <a:srgbClr val="000000"/>
    </a:dk2>
    <a:lt2>
      <a:srgbClr val="FFFFFF"/>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0563C1"/>
    </a:folHlink>
  </a:clrScheme>
  <a:fontScheme name="Sheets">
    <a:majorFont>
      <a:latin typeface="Calibri"/>
      <a:ea typeface="Calibri"/>
      <a:cs typeface="Calibri"/>
    </a:majorFont>
    <a:minorFont>
      <a:latin typeface="Calibri"/>
      <a:ea typeface="Calibri"/>
      <a:cs typeface="Calibri"/>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Sheets">
    <a:dk1>
      <a:srgbClr val="000000"/>
    </a:dk1>
    <a:lt1>
      <a:srgbClr val="FFFFFF"/>
    </a:lt1>
    <a:dk2>
      <a:srgbClr val="000000"/>
    </a:dk2>
    <a:lt2>
      <a:srgbClr val="FFFFFF"/>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0563C1"/>
    </a:folHlink>
  </a:clrScheme>
  <a:fontScheme name="Sheets">
    <a:majorFont>
      <a:latin typeface="Calibri"/>
      <a:ea typeface="Calibri"/>
      <a:cs typeface="Calibri"/>
    </a:majorFont>
    <a:minorFont>
      <a:latin typeface="Calibri"/>
      <a:ea typeface="Calibri"/>
      <a:cs typeface="Calibri"/>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xml><?xml version="1.0" encoding="utf-8"?>
<a:themeOverride xmlns:a="http://schemas.openxmlformats.org/drawingml/2006/main">
  <a:clrScheme name="Sheets">
    <a:dk1>
      <a:srgbClr val="000000"/>
    </a:dk1>
    <a:lt1>
      <a:srgbClr val="FFFFFF"/>
    </a:lt1>
    <a:dk2>
      <a:srgbClr val="000000"/>
    </a:dk2>
    <a:lt2>
      <a:srgbClr val="FFFFFF"/>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0563C1"/>
    </a:folHlink>
  </a:clrScheme>
  <a:fontScheme name="Sheets">
    <a:majorFont>
      <a:latin typeface="Calibri"/>
      <a:ea typeface="Calibri"/>
      <a:cs typeface="Calibri"/>
    </a:majorFont>
    <a:minorFont>
      <a:latin typeface="Calibri"/>
      <a:ea typeface="Calibri"/>
      <a:cs typeface="Calibri"/>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7.xml><?xml version="1.0" encoding="utf-8"?>
<a:themeOverride xmlns:a="http://schemas.openxmlformats.org/drawingml/2006/main">
  <a:clrScheme name="Sheets">
    <a:dk1>
      <a:srgbClr val="000000"/>
    </a:dk1>
    <a:lt1>
      <a:srgbClr val="FFFFFF"/>
    </a:lt1>
    <a:dk2>
      <a:srgbClr val="000000"/>
    </a:dk2>
    <a:lt2>
      <a:srgbClr val="FFFFFF"/>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0563C1"/>
    </a:folHlink>
  </a:clrScheme>
  <a:fontScheme name="Sheets">
    <a:majorFont>
      <a:latin typeface="Calibri"/>
      <a:ea typeface="Calibri"/>
      <a:cs typeface="Calibri"/>
    </a:majorFont>
    <a:minorFont>
      <a:latin typeface="Calibri"/>
      <a:ea typeface="Calibri"/>
      <a:cs typeface="Calibri"/>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
  <TotalTime>9366</TotalTime>
  <Words>1200</Words>
  <Application>Microsoft Office PowerPoint</Application>
  <PresentationFormat>Diaprojekcija na zaslonu (4:3)</PresentationFormat>
  <Paragraphs>107</Paragraphs>
  <Slides>12</Slides>
  <Notes>12</Notes>
  <HiddenSlides>0</HiddenSlides>
  <MMClips>0</MMClips>
  <ScaleCrop>false</ScaleCrop>
  <HeadingPairs>
    <vt:vector size="6" baseType="variant">
      <vt:variant>
        <vt:lpstr>Uporabljene pisave</vt:lpstr>
      </vt:variant>
      <vt:variant>
        <vt:i4>5</vt:i4>
      </vt:variant>
      <vt:variant>
        <vt:lpstr>Tema</vt:lpstr>
      </vt:variant>
      <vt:variant>
        <vt:i4>1</vt:i4>
      </vt:variant>
      <vt:variant>
        <vt:lpstr>Naslovi diapozitivov</vt:lpstr>
      </vt:variant>
      <vt:variant>
        <vt:i4>12</vt:i4>
      </vt:variant>
    </vt:vector>
  </HeadingPairs>
  <TitlesOfParts>
    <vt:vector size="18" baseType="lpstr">
      <vt:lpstr>Arial</vt:lpstr>
      <vt:lpstr>Calibri</vt:lpstr>
      <vt:lpstr>Calibri Light</vt:lpstr>
      <vt:lpstr>Republika</vt:lpstr>
      <vt:lpstr>Roboto</vt:lpstr>
      <vt:lpstr>Officeova tema</vt:lpstr>
      <vt:lpstr>37. TRADICIONALNI POSVET JAVNE SLUŽBE KMETIJSKEGA SVETOVANJA (JSKS)</vt:lpstr>
      <vt:lpstr>„Izziv OMD kmetij pri koriščenju sredstev iz investicijskih razpisov“</vt:lpstr>
      <vt:lpstr>ŠTEVILO KMG NA OMD PO REGIJAH </vt:lpstr>
      <vt:lpstr>PowerPointova predstavitev</vt:lpstr>
      <vt:lpstr>ODDANE in ODOBRENE VLOGE PO REGIJAH, podukrep M04.1 (1.-22.JR)</vt:lpstr>
      <vt:lpstr>ŠTEVILO VLOG NA „A“ SKLOPU</vt:lpstr>
      <vt:lpstr>ŠTEVILO VLOG NA „B“ SKLOPU</vt:lpstr>
      <vt:lpstr>PowerPointova predstavitev</vt:lpstr>
      <vt:lpstr>PowerPointova predstavitev</vt:lpstr>
      <vt:lpstr>PowerPointova predstavitev</vt:lpstr>
      <vt:lpstr>PowerPointova predstavitev</vt:lpstr>
      <vt:lpstr>PowerPointova predstavitev</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37. TRADICIONALNI POSVET JAVNE SLUŽBE KMETIJSKEGA SVETOVANJA (JSKS)</dc:title>
  <dc:creator>Neja Žogan</dc:creator>
  <cp:lastModifiedBy>Robert Peklaj</cp:lastModifiedBy>
  <cp:revision>62</cp:revision>
  <cp:lastPrinted>2022-11-27T22:41:41Z</cp:lastPrinted>
  <dcterms:created xsi:type="dcterms:W3CDTF">2022-10-11T08:27:50Z</dcterms:created>
  <dcterms:modified xsi:type="dcterms:W3CDTF">2022-12-06T12:29:25Z</dcterms:modified>
</cp:coreProperties>
</file>