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6y7hC6P/ByV4F9t26ylKBDwFj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-S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sl-SI"/>
              <a:t>Predlog naslovnice 2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l-SI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9" name="Google Shape;28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l-SI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90fd6c304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190fd6c30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diapozitiv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navpično besedilo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pični naslov in besedil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vsebina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ava odseka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e vsebini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merjava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e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sebina z naslovo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slik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alenka.berloznik@slokva.s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28.png"/><Relationship Id="rId4" Type="http://schemas.openxmlformats.org/officeDocument/2006/relationships/hyperlink" Target="https://slokva.si/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8.png"/><Relationship Id="rId5" Type="http://schemas.openxmlformats.org/officeDocument/2006/relationships/image" Target="../media/image3.jpeg"/><Relationship Id="rId10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20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3.jpe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5687" y="2476819"/>
            <a:ext cx="1828800" cy="240182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524000" y="337590"/>
            <a:ext cx="9144000" cy="2354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sl-SI" sz="5300" b="1"/>
              <a:t>DOGODEK EVROPSKEGA PARTNERSTVA ZA INOVACIJE - EIP</a:t>
            </a:r>
            <a:endParaRPr sz="4000" b="1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363214" y="3424668"/>
            <a:ext cx="9465572" cy="2306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rPr lang="sl-SI" b="1" dirty="0"/>
              <a:t>ORGANIZIRA MINISTRSTVO ZA KMETIJSTVO, GOZDARSTVO IN PREHRANO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rPr lang="sl-SI" b="1" smtClean="0"/>
              <a:t>Bled, 29</a:t>
            </a:r>
            <a:r>
              <a:rPr lang="sl-SI" b="1"/>
              <a:t>. </a:t>
            </a:r>
            <a:r>
              <a:rPr lang="sl-SI" b="1" dirty="0"/>
              <a:t>november 2022 </a:t>
            </a:r>
            <a:endParaRPr dirty="0"/>
          </a:p>
        </p:txBody>
      </p:sp>
      <p:pic>
        <p:nvPicPr>
          <p:cNvPr id="92" name="Google Shape;92;p1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6755" y="5908122"/>
            <a:ext cx="1973776" cy="872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l-SI" b="1">
                <a:solidFill>
                  <a:schemeClr val="accent6"/>
                </a:solidFill>
              </a:rPr>
              <a:t>DOSEDANJI REZULTATI</a:t>
            </a:r>
            <a:endParaRPr/>
          </a:p>
        </p:txBody>
      </p:sp>
      <p:pic>
        <p:nvPicPr>
          <p:cNvPr id="244" name="Google Shape;244;p2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3964" y="245352"/>
            <a:ext cx="1625599" cy="13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5"/>
          <p:cNvSpPr/>
          <p:nvPr/>
        </p:nvSpPr>
        <p:spPr>
          <a:xfrm>
            <a:off x="1209192" y="1991158"/>
            <a:ext cx="16779711" cy="627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2048177" y="1415277"/>
            <a:ext cx="7550869" cy="4596088"/>
            <a:chOff x="0" y="-103244"/>
            <a:chExt cx="7550869" cy="4596088"/>
          </a:xfrm>
        </p:grpSpPr>
        <p:sp>
          <p:nvSpPr>
            <p:cNvPr id="247" name="Google Shape;247;p25"/>
            <p:cNvSpPr/>
            <p:nvPr/>
          </p:nvSpPr>
          <p:spPr>
            <a:xfrm>
              <a:off x="2527370" y="1001650"/>
              <a:ext cx="2434856" cy="2434856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5"/>
            <p:cNvSpPr txBox="1"/>
            <p:nvPr/>
          </p:nvSpPr>
          <p:spPr>
            <a:xfrm>
              <a:off x="2883946" y="1358226"/>
              <a:ext cx="1721704" cy="17217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1750" tIns="31750" rIns="31750" bIns="31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5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IZDELANI KONCEPTI</a:t>
              </a:r>
              <a:endParaRPr/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2099876" y="-103244"/>
              <a:ext cx="3289844" cy="1473344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5"/>
            <p:cNvSpPr txBox="1"/>
            <p:nvPr/>
          </p:nvSpPr>
          <p:spPr>
            <a:xfrm>
              <a:off x="2581662" y="112522"/>
              <a:ext cx="2326272" cy="10418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13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Gravitacijske baterije. 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4568645" y="1469915"/>
              <a:ext cx="2982224" cy="1707309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5"/>
            <p:cNvSpPr txBox="1"/>
            <p:nvPr/>
          </p:nvSpPr>
          <p:spPr>
            <a:xfrm>
              <a:off x="5005382" y="1719945"/>
              <a:ext cx="2108750" cy="12072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13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Ventilatorskega sistema za preprečevanje pozebe.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2225295" y="3116615"/>
              <a:ext cx="3039005" cy="1376229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5"/>
            <p:cNvSpPr txBox="1"/>
            <p:nvPr/>
          </p:nvSpPr>
          <p:spPr>
            <a:xfrm>
              <a:off x="2670347" y="3318159"/>
              <a:ext cx="2148901" cy="973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13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Sistema za preprečevanja pozebe z IR sevanjem.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0" y="1442300"/>
              <a:ext cx="2859678" cy="1743613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5"/>
            <p:cNvSpPr txBox="1"/>
            <p:nvPr/>
          </p:nvSpPr>
          <p:spPr>
            <a:xfrm>
              <a:off x="418790" y="1697646"/>
              <a:ext cx="2022098" cy="12329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13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Sistema za preprečevanje pozebe z grelnimi kabelskimi vodniki. </a:t>
              </a:r>
              <a:endParaRPr/>
            </a:p>
          </p:txBody>
        </p:sp>
      </p:grpSp>
      <p:pic>
        <p:nvPicPr>
          <p:cNvPr id="257" name="Google Shape;257;p25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5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4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5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0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5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399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5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1" cy="866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7"/>
          <p:cNvSpPr txBox="1">
            <a:spLocks noGrp="1"/>
          </p:cNvSpPr>
          <p:nvPr>
            <p:ph type="title"/>
          </p:nvPr>
        </p:nvSpPr>
        <p:spPr>
          <a:xfrm>
            <a:off x="838200" y="1457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sl-SI" sz="5300" b="1">
                <a:solidFill>
                  <a:schemeClr val="accent6"/>
                </a:solidFill>
              </a:rPr>
              <a:t>ZAKLJUČEK</a:t>
            </a:r>
            <a:endParaRPr sz="4000" b="1">
              <a:solidFill>
                <a:schemeClr val="accent6"/>
              </a:solidFill>
            </a:endParaRPr>
          </a:p>
        </p:txBody>
      </p:sp>
      <p:sp>
        <p:nvSpPr>
          <p:cNvPr id="267" name="Google Shape;267;p7"/>
          <p:cNvSpPr txBox="1">
            <a:spLocks noGrp="1"/>
          </p:cNvSpPr>
          <p:nvPr>
            <p:ph type="body" idx="1"/>
          </p:nvPr>
        </p:nvSpPr>
        <p:spPr>
          <a:xfrm>
            <a:off x="506900" y="155677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9498"/>
              <a:buNone/>
            </a:pPr>
            <a:r>
              <a:rPr lang="sl-SI" b="1"/>
              <a:t>V prihodnosti so v okviru projekta predvidene naslednje aktivnosti: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9498"/>
              <a:buNone/>
            </a:pPr>
            <a:endParaRPr i="1"/>
          </a:p>
          <a:p>
            <a:pPr marL="914400" lvl="1" indent="-3919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sl-SI" sz="2800" i="1"/>
              <a:t>Testiranje ter izbira treh programskih orodij za pametno kmetijstvo.</a:t>
            </a:r>
            <a:endParaRPr sz="2800" i="1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5630"/>
              <a:buNone/>
            </a:pPr>
            <a:endParaRPr sz="2800" i="1"/>
          </a:p>
          <a:p>
            <a:pPr marL="914400" lvl="1" indent="-3919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sl-SI" sz="2800" i="1"/>
              <a:t>Izvedba praktičnih preizkusov v okviru katerih se bodo na vključenih kmetijah skozi vegetacijsko obdobje testirala izbrana orodja za pametno kmetijstvo.</a:t>
            </a:r>
            <a:endParaRPr sz="2800" i="1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5630"/>
              <a:buNone/>
            </a:pPr>
            <a:endParaRPr sz="2800" i="1"/>
          </a:p>
          <a:p>
            <a:pPr marL="914400" lvl="1" indent="-3919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sl-SI" sz="2800" i="1"/>
              <a:t>Razvoj in izdelava treh tehnoloških rešitev za preprečevanje pozebe. </a:t>
            </a:r>
            <a:endParaRPr sz="2800" i="1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5630"/>
              <a:buNone/>
            </a:pPr>
            <a:endParaRPr sz="2800" i="1"/>
          </a:p>
          <a:p>
            <a:pPr marL="914400" lvl="1" indent="-3919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sl-SI" sz="2800" i="1"/>
              <a:t>Izvajanje načrtovanih eksperimentov v okviru izvajanja praktičnih preizkusov: testiranje in analiziranje različnih tehnologij pri preprečevanju  pozebe.</a:t>
            </a:r>
            <a:endParaRPr sz="2800" i="1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5630"/>
              <a:buNone/>
            </a:pPr>
            <a:endParaRPr sz="2800" i="1"/>
          </a:p>
          <a:p>
            <a:pPr marL="914400" lvl="1" indent="-3919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sl-SI" sz="2800" i="1"/>
              <a:t>Prenos in razširjanje rezultatov projekta. </a:t>
            </a:r>
            <a:endParaRPr sz="2800" i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8108"/>
              <a:buNone/>
            </a:pPr>
            <a:r>
              <a:rPr lang="sl-SI" i="1">
                <a:solidFill>
                  <a:srgbClr val="00B050"/>
                </a:solidFill>
              </a:rPr>
              <a:t>.</a:t>
            </a:r>
            <a:endParaRPr i="1">
              <a:solidFill>
                <a:srgbClr val="00B050"/>
              </a:solidFill>
            </a:endParaRPr>
          </a:p>
        </p:txBody>
      </p:sp>
      <p:pic>
        <p:nvPicPr>
          <p:cNvPr id="268" name="Google Shape;268;p7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2836" y="184467"/>
            <a:ext cx="2189018" cy="1727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"/>
          <p:cNvSpPr txBox="1">
            <a:spLocks noGrp="1"/>
          </p:cNvSpPr>
          <p:nvPr>
            <p:ph type="title"/>
          </p:nvPr>
        </p:nvSpPr>
        <p:spPr>
          <a:xfrm>
            <a:off x="745650" y="1641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sl-SI" sz="5300" b="1">
                <a:solidFill>
                  <a:srgbClr val="92D050"/>
                </a:solidFill>
              </a:rPr>
              <a:t>TRIKOTNIK ZNANJA</a:t>
            </a:r>
            <a:endParaRPr sz="4000" b="1">
              <a:solidFill>
                <a:srgbClr val="92D050"/>
              </a:solidFill>
            </a:endParaRPr>
          </a:p>
        </p:txBody>
      </p:sp>
      <p:sp>
        <p:nvSpPr>
          <p:cNvPr id="279" name="Google Shape;279;p8"/>
          <p:cNvSpPr txBox="1">
            <a:spLocks noGrp="1"/>
          </p:cNvSpPr>
          <p:nvPr>
            <p:ph type="body" idx="1"/>
          </p:nvPr>
        </p:nvSpPr>
        <p:spPr>
          <a:xfrm>
            <a:off x="600375" y="1674425"/>
            <a:ext cx="9145500" cy="4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1526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l-SI" b="1"/>
              <a:t>Pogled kmeta</a:t>
            </a:r>
            <a:r>
              <a:rPr lang="sl-SI"/>
              <a:t>: Kmetje se bodo lahko z razširitvijo znanja o digitalnih tehnologijah učinkoviteje soočali s podnebnimi spremembami. Uporaba dostopnih digitalnih tehnologij lahko izboljša kmetijsko proizvodnjo in prispeva k ohranjanju okolja.</a:t>
            </a:r>
            <a:endParaRPr/>
          </a:p>
          <a:p>
            <a:pPr marL="4572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endParaRPr/>
          </a:p>
          <a:p>
            <a:pPr marL="228600" lvl="0" indent="-21526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l-SI" b="1"/>
              <a:t>Pogled svetovalca</a:t>
            </a:r>
            <a:r>
              <a:rPr lang="sl-SI"/>
              <a:t>: Cilj svetovalcev je tehnološki napredek kmetij. Predstavljamo vmesni člen pri prenosu novih znanj in tehnologij iz inštitucij znanja do uporabnikov v kmetijstvu. </a:t>
            </a:r>
            <a:endParaRPr/>
          </a:p>
          <a:p>
            <a:pPr marL="4572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endParaRPr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l-SI" b="1"/>
              <a:t>Pogled raziskovalca</a:t>
            </a:r>
            <a:r>
              <a:rPr lang="sl-SI"/>
              <a:t>: Pridobljene izkušnje in znanja iz implementacije in testiranja digitalnih tehnologij za blaženje in prilagajanje na podnebne spremembe v kmetijstvu bodo soustvarile učno bazo za raziskovalce in s tem pripomogle k nadaljnjemu razvoju teh tehnologij. </a:t>
            </a:r>
            <a:endParaRPr>
              <a:solidFill>
                <a:srgbClr val="92D050"/>
              </a:solidFill>
            </a:endParaRPr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>
              <a:solidFill>
                <a:srgbClr val="00B050"/>
              </a:solidFill>
            </a:endParaRPr>
          </a:p>
        </p:txBody>
      </p:sp>
      <p:pic>
        <p:nvPicPr>
          <p:cNvPr id="280" name="Google Shape;280;p8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8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8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8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8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5875" y="2361492"/>
            <a:ext cx="2127625" cy="221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8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8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76873" y="164100"/>
            <a:ext cx="1998297" cy="1655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sl-SI" sz="5300" b="1">
                <a:solidFill>
                  <a:schemeClr val="accent6"/>
                </a:solidFill>
              </a:rPr>
              <a:t>Kontaktni podatki vodilnega partnerja</a:t>
            </a:r>
            <a:endParaRPr sz="4000" b="1">
              <a:solidFill>
                <a:schemeClr val="accent6"/>
              </a:solidFill>
            </a:endParaRPr>
          </a:p>
        </p:txBody>
      </p:sp>
      <p:sp>
        <p:nvSpPr>
          <p:cNvPr id="293" name="Google Shape;29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rPr lang="sl-SI"/>
              <a:t>               Alenka Berložnik, dipl. org. mang.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sl-SI" b="1"/>
              <a:t>✉    </a:t>
            </a:r>
            <a:r>
              <a:rPr lang="sl-SI" u="sng">
                <a:solidFill>
                  <a:schemeClr val="hlink"/>
                </a:solidFill>
                <a:hlinkClick r:id="rId3"/>
              </a:rPr>
              <a:t>alenka.berloznik@slokva.si</a:t>
            </a:r>
            <a:r>
              <a:rPr lang="sl-SI"/>
              <a:t>, info@slokva.si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sl-SI" b="1"/>
              <a:t>☎    </a:t>
            </a:r>
            <a:r>
              <a:rPr lang="sl-SI"/>
              <a:t>031-345-095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sl-SI"/>
              <a:t>              </a:t>
            </a:r>
            <a:r>
              <a:rPr lang="sl-SI" u="sng">
                <a:solidFill>
                  <a:schemeClr val="hlink"/>
                </a:solidFill>
                <a:hlinkClick r:id="rId4"/>
              </a:rPr>
              <a:t>https://slokva.si/</a:t>
            </a:r>
            <a:r>
              <a:rPr lang="sl-SI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sl-SI"/>
              <a:t>               EIP DiAgTech4Climate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sl-SI"/>
              <a:t>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endParaRPr/>
          </a:p>
        </p:txBody>
      </p:sp>
      <p:pic>
        <p:nvPicPr>
          <p:cNvPr id="294" name="Google Shape;294;p9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9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9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9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9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9" descr="https://lh4.googleusercontent.com/T0ItZlCsWRvV-fzi_aivswFrd7tnzXORUD5NMUfz7nYf97OG2JeynPfRNulwYeIJi42_iP4jI-TmSERJ2lBSoR0Hkf8JbhoJws9CbQvc1z7d01HrV8qlpTILXpMaIKvYVoukVpoWidCK8LR2FVR3KwIlrk9Kwpuc2s9ZiXPzypuSbOqlcuqJJr_qiRny_MOWf57O3M-UTg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9584" y="4330584"/>
            <a:ext cx="358140" cy="358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9"/>
          <p:cNvPicPr preferRelativeResize="0"/>
          <p:nvPr/>
        </p:nvPicPr>
        <p:blipFill rotWithShape="1">
          <a:blip r:embed="rId11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5193" y="2203461"/>
            <a:ext cx="2658607" cy="203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1524000" y="378771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sl-SI" sz="2200" b="1"/>
              <a:t>VODILNI PARTNER:</a:t>
            </a:r>
            <a:endParaRPr sz="2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400"/>
              <a:buNone/>
            </a:pPr>
            <a:r>
              <a:rPr lang="sl-SI" sz="2200" b="1">
                <a:solidFill>
                  <a:schemeClr val="accent6"/>
                </a:solidFill>
              </a:rPr>
              <a:t>SLOKVA, zavod za razvoj neizkoriščenih potencialov, so. p</a:t>
            </a:r>
            <a:r>
              <a:rPr lang="sl-SI" b="1">
                <a:solidFill>
                  <a:schemeClr val="accent6"/>
                </a:solidFill>
              </a:rPr>
              <a:t>.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ctrTitle"/>
          </p:nvPr>
        </p:nvSpPr>
        <p:spPr>
          <a:xfrm>
            <a:off x="1656946" y="1741773"/>
            <a:ext cx="8878105" cy="238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sl-SI" sz="3800" b="1">
                <a:solidFill>
                  <a:schemeClr val="accent6"/>
                </a:solidFill>
              </a:rPr>
              <a:t>DiAgTech4Climate – </a:t>
            </a:r>
            <a:br>
              <a:rPr lang="sl-SI" sz="3800" b="1">
                <a:solidFill>
                  <a:schemeClr val="accent6"/>
                </a:solidFill>
              </a:rPr>
            </a:br>
            <a:r>
              <a:rPr lang="sl-SI" sz="3800" b="1">
                <a:solidFill>
                  <a:schemeClr val="accent6"/>
                </a:solidFill>
              </a:rPr>
              <a:t>Soočanje s podnebnimi spremembami v kmetijstvu ob podpori digitalnih tehnologij</a:t>
            </a:r>
            <a:endParaRPr sz="3800">
              <a:solidFill>
                <a:schemeClr val="accent6"/>
              </a:solidFill>
            </a:endParaRPr>
          </a:p>
        </p:txBody>
      </p:sp>
      <p:pic>
        <p:nvPicPr>
          <p:cNvPr id="103" name="Google Shape;103;p2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7315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520" y="6210682"/>
            <a:ext cx="2490494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1009" y="5908122"/>
            <a:ext cx="863850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1031" y="6262268"/>
            <a:ext cx="2438399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4122" y="319243"/>
            <a:ext cx="3878484" cy="212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9987" y="5133150"/>
            <a:ext cx="9852025" cy="12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520" y="319243"/>
            <a:ext cx="2658607" cy="203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838200" y="1963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sl-SI" sz="5300" b="1">
                <a:solidFill>
                  <a:schemeClr val="accent6"/>
                </a:solidFill>
              </a:rPr>
              <a:t>OSNOVNI PODATKI O PROJEKTU</a:t>
            </a:r>
            <a:endParaRPr sz="4000" b="1">
              <a:solidFill>
                <a:schemeClr val="accent6"/>
              </a:solidFill>
            </a:endParaRPr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1"/>
          </p:nvPr>
        </p:nvSpPr>
        <p:spPr>
          <a:xfrm>
            <a:off x="838200" y="16907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185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7"/>
              <a:buChar char="•"/>
            </a:pPr>
            <a:r>
              <a:rPr lang="sl-SI"/>
              <a:t>Ostali člani partnerstva: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9498"/>
              <a:buNone/>
            </a:pPr>
            <a:endParaRPr/>
          </a:p>
          <a:p>
            <a:pPr marL="914400" lvl="1" indent="-4024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Univerza v Mariboru (Fakulteta za kmetijstvo in biosistemske vede) – vodja raziskovalne skupine doc. dr. Jurij Rakun</a:t>
            </a:r>
            <a:endParaRPr sz="2164"/>
          </a:p>
          <a:p>
            <a:pPr marL="914400" lvl="1" indent="-4024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AMPS, Peter Lepej s. p. – visokotehnološko podjetje</a:t>
            </a:r>
            <a:endParaRPr sz="2164"/>
          </a:p>
          <a:p>
            <a:pPr marL="914400" lvl="1" indent="-4024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Okoljsko raziskovalni zavod</a:t>
            </a:r>
            <a:endParaRPr sz="2164"/>
          </a:p>
          <a:p>
            <a:pPr marL="914400" lvl="1" indent="-4024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Šolski center Šentjur</a:t>
            </a:r>
            <a:endParaRPr sz="2164"/>
          </a:p>
          <a:p>
            <a:pPr marL="914400" lvl="1" indent="-4024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Sadjarstvo SLOM d.o.o. – ni organiziran kot kmetija </a:t>
            </a:r>
            <a:endParaRPr sz="2164"/>
          </a:p>
          <a:p>
            <a:pPr marL="914400" lvl="1" indent="-40242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965"/>
              <a:buFont typeface="Noto Sans"/>
              <a:buChar char="▪"/>
            </a:pPr>
            <a:r>
              <a:rPr lang="sl-SI" sz="2164" i="1"/>
              <a:t>Kmetije: Klančnik, Rajh, Špec, Zobec</a:t>
            </a:r>
            <a:endParaRPr sz="2164" i="1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9923"/>
              <a:buNone/>
            </a:pPr>
            <a:endParaRPr sz="2164" i="1"/>
          </a:p>
          <a:p>
            <a:pPr marL="228600" lvl="0" indent="-185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sl-SI"/>
              <a:t>Tip projekta: EIP</a:t>
            </a:r>
            <a:endParaRPr/>
          </a:p>
          <a:p>
            <a:pPr marL="228600" lvl="0" indent="-185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sl-SI"/>
              <a:t>Tematika projekta: blaženje in prilagajanje na podnebne spremembe v kmetijstvu</a:t>
            </a:r>
            <a:endParaRPr i="1">
              <a:solidFill>
                <a:srgbClr val="00B050"/>
              </a:solidFill>
            </a:endParaRPr>
          </a:p>
          <a:p>
            <a:pPr marL="228600" lvl="0" indent="-185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sl-SI"/>
              <a:t>Obdobje trajanja projekta: </a:t>
            </a:r>
            <a:r>
              <a:rPr lang="sl-SI" i="1"/>
              <a:t>18.05.2022 – 19.05.2025</a:t>
            </a:r>
            <a:endParaRPr i="1"/>
          </a:p>
          <a:p>
            <a:pPr marL="228600" lvl="0" indent="-185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sl-SI"/>
              <a:t>Višina odobrenih sredstev: </a:t>
            </a:r>
            <a:r>
              <a:rPr lang="sl-SI" i="1"/>
              <a:t>250.000</a:t>
            </a:r>
            <a:r>
              <a:rPr lang="sl-SI"/>
              <a:t> €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/>
          </a:p>
        </p:txBody>
      </p:sp>
      <p:pic>
        <p:nvPicPr>
          <p:cNvPr id="116" name="Google Shape;116;p3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41527" y="196350"/>
            <a:ext cx="1933643" cy="163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731900" y="2965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</a:pPr>
            <a:r>
              <a:rPr lang="sl-SI" sz="5300" b="1">
                <a:solidFill>
                  <a:srgbClr val="00B050"/>
                </a:solidFill>
              </a:rPr>
              <a:t>PRAKTIČNI PROBLEM</a:t>
            </a:r>
            <a:endParaRPr sz="4000" b="1">
              <a:solidFill>
                <a:srgbClr val="00B050"/>
              </a:solidFill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r>
              <a:rPr lang="sl-SI" b="1">
                <a:solidFill>
                  <a:schemeClr val="dk1"/>
                </a:solidFill>
              </a:rPr>
              <a:t>Zaradi podnebnih sprememb je vedno več neželenih motenj </a:t>
            </a:r>
            <a:r>
              <a:rPr lang="sl-SI" b="1"/>
              <a:t>v kmetijski proizvodnji: </a:t>
            </a:r>
            <a:r>
              <a:rPr lang="sl-SI" b="1">
                <a:solidFill>
                  <a:schemeClr val="dk1"/>
                </a:solidFill>
              </a:rPr>
              <a:t>pozeba, toča, poplave,</a:t>
            </a:r>
            <a:r>
              <a:rPr lang="sl-SI" b="1"/>
              <a:t> </a:t>
            </a:r>
            <a:r>
              <a:rPr lang="sl-SI" b="1">
                <a:solidFill>
                  <a:schemeClr val="dk1"/>
                </a:solidFill>
              </a:rPr>
              <a:t>….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endParaRPr i="1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endParaRPr i="1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endParaRPr i="1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endParaRPr i="1">
              <a:solidFill>
                <a:srgbClr val="00B05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None/>
            </a:pPr>
            <a:r>
              <a:rPr lang="sl-SI" i="1"/>
              <a:t>Uporaba naprednih digitalnih tehnologij za preprečevanje in prilagajanje na podnebne spremembe. </a:t>
            </a:r>
            <a:endParaRPr i="1">
              <a:solidFill>
                <a:schemeClr val="dk1"/>
              </a:solidFill>
            </a:endParaRPr>
          </a:p>
        </p:txBody>
      </p:sp>
      <p:pic>
        <p:nvPicPr>
          <p:cNvPr id="128" name="Google Shape;128;p4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4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4"/>
          <p:cNvSpPr/>
          <p:nvPr/>
        </p:nvSpPr>
        <p:spPr>
          <a:xfrm>
            <a:off x="5689999" y="2870593"/>
            <a:ext cx="599400" cy="980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517E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4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12218" y="210198"/>
            <a:ext cx="2062952" cy="1615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l-SI" b="1">
                <a:solidFill>
                  <a:srgbClr val="00B050"/>
                </a:solidFill>
              </a:rPr>
              <a:t>NAMEN PROJEKTA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40" name="Google Shape;14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sl-SI" b="1"/>
              <a:t>Blaženje in prilagajanje na podnebne spremembe v kmetijski proizvodnji ob podpori digitalnih tehnologij. </a:t>
            </a: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"/>
              <a:buChar char="❑"/>
            </a:pPr>
            <a:r>
              <a:rPr lang="sl-SI"/>
              <a:t>Testiranje tehnologij v kmetijski praksi</a:t>
            </a:r>
            <a:r>
              <a:rPr lang="sl-SI">
                <a:solidFill>
                  <a:schemeClr val="dk1"/>
                </a:solidFill>
              </a:rPr>
              <a:t> (praktični preizkusi na kmetijah).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"/>
              <a:buChar char="❑"/>
            </a:pPr>
            <a:r>
              <a:rPr lang="sl-SI"/>
              <a:t>Razširjanje rezultatov.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"/>
              <a:buChar char="❑"/>
            </a:pPr>
            <a:r>
              <a:rPr lang="sl-SI"/>
              <a:t>Prenos znanja svetovalcem, učiteljem, študentom, vladnim in nevladnim ustanovam.</a:t>
            </a:r>
            <a:endParaRPr/>
          </a:p>
        </p:txBody>
      </p:sp>
      <p:pic>
        <p:nvPicPr>
          <p:cNvPr id="141" name="Google Shape;141;p2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0619" y="134649"/>
            <a:ext cx="2115126" cy="1556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3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3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3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3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3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>
            <a:spLocks noGrp="1"/>
          </p:cNvSpPr>
          <p:nvPr>
            <p:ph type="title"/>
          </p:nvPr>
        </p:nvSpPr>
        <p:spPr>
          <a:xfrm>
            <a:off x="1230086" y="5458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l-SI" b="1">
                <a:solidFill>
                  <a:srgbClr val="00B050"/>
                </a:solidFill>
              </a:rPr>
              <a:t>CILJI IN NAMEN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590043" y="8468809"/>
            <a:ext cx="11084845" cy="1046075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3600"/>
              <a:buFont typeface="Calibri"/>
              <a:buChar char="-"/>
            </a:pPr>
            <a:r>
              <a:rPr lang="sl-SI" sz="3600" b="1" i="0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6286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5"/>
          <p:cNvGrpSpPr/>
          <p:nvPr/>
        </p:nvGrpSpPr>
        <p:grpSpPr>
          <a:xfrm>
            <a:off x="2856529" y="896787"/>
            <a:ext cx="5899544" cy="5096689"/>
            <a:chOff x="2831870" y="2667"/>
            <a:chExt cx="5918659" cy="5481064"/>
          </a:xfrm>
        </p:grpSpPr>
        <p:sp>
          <p:nvSpPr>
            <p:cNvPr id="154" name="Google Shape;154;p5"/>
            <p:cNvSpPr/>
            <p:nvPr/>
          </p:nvSpPr>
          <p:spPr>
            <a:xfrm>
              <a:off x="3624637" y="539407"/>
              <a:ext cx="4439650" cy="4407584"/>
            </a:xfrm>
            <a:prstGeom prst="blockArc">
              <a:avLst>
                <a:gd name="adj1" fmla="val 10800000"/>
                <a:gd name="adj2" fmla="val 16200000"/>
                <a:gd name="adj3" fmla="val 4641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3734903" y="633641"/>
              <a:ext cx="4219116" cy="4219116"/>
            </a:xfrm>
            <a:prstGeom prst="blockArc">
              <a:avLst>
                <a:gd name="adj1" fmla="val 5400000"/>
                <a:gd name="adj2" fmla="val 10800000"/>
                <a:gd name="adj3" fmla="val 4641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3734903" y="633641"/>
              <a:ext cx="4219116" cy="4219116"/>
            </a:xfrm>
            <a:prstGeom prst="blockArc">
              <a:avLst>
                <a:gd name="adj1" fmla="val 0"/>
                <a:gd name="adj2" fmla="val 5400000"/>
                <a:gd name="adj3" fmla="val 4641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734903" y="633641"/>
              <a:ext cx="4219116" cy="4219116"/>
            </a:xfrm>
            <a:prstGeom prst="blockArc">
              <a:avLst>
                <a:gd name="adj1" fmla="val 16200000"/>
                <a:gd name="adj2" fmla="val 0"/>
                <a:gd name="adj3" fmla="val 4641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4873135" y="1771873"/>
              <a:ext cx="1942653" cy="1942653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5"/>
            <p:cNvSpPr txBox="1"/>
            <p:nvPr/>
          </p:nvSpPr>
          <p:spPr>
            <a:xfrm>
              <a:off x="5157630" y="2056368"/>
              <a:ext cx="1373663" cy="1373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sl-SI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IZVAJANJE PRAKTIČNIH PREIZKUSOV NA KMETIJAH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4956577" y="2667"/>
              <a:ext cx="1775769" cy="1359857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5"/>
            <p:cNvSpPr txBox="1"/>
            <p:nvPr/>
          </p:nvSpPr>
          <p:spPr>
            <a:xfrm>
              <a:off x="5216632" y="201813"/>
              <a:ext cx="1255659" cy="96156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sl-SI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PRENOS IN RAZŠIRJANJE REZULTATOV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7059601" y="2063271"/>
              <a:ext cx="1690928" cy="1359857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5"/>
            <p:cNvSpPr txBox="1"/>
            <p:nvPr/>
          </p:nvSpPr>
          <p:spPr>
            <a:xfrm>
              <a:off x="7307232" y="2262417"/>
              <a:ext cx="1195666" cy="96156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sl-SI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UVAJANJE DIGITALNIH DVOJČKOV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4893187" y="4123874"/>
              <a:ext cx="1902549" cy="1359857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5"/>
            <p:cNvSpPr txBox="1"/>
            <p:nvPr/>
          </p:nvSpPr>
          <p:spPr>
            <a:xfrm>
              <a:off x="5195853" y="4354145"/>
              <a:ext cx="1297200" cy="9237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13950" tIns="13950" rIns="13950" bIns="13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sl-SI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RAZVOJ KONCEPTA KROŽNEGA GOSPODARSTVA NA KMETIJAH (gravitacijska baterija)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2831870" y="2063271"/>
              <a:ext cx="1903977" cy="1359857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3110701" y="2262417"/>
              <a:ext cx="1346315" cy="96156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sl-SI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UVAJANJE TEHNOLOGIJ ZA PREPREČEVANJE POZEBE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8" name="Google Shape;168;p5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5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5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4509" y="54587"/>
            <a:ext cx="2102855" cy="1847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l-SI" b="1">
                <a:solidFill>
                  <a:schemeClr val="accent6"/>
                </a:solidFill>
              </a:rPr>
              <a:t>DOSEDANJI REZULTATI</a:t>
            </a: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3036454" y="379297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80" name="Google Shape;180;p2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3964" y="245352"/>
            <a:ext cx="1625599" cy="13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2"/>
          <p:cNvSpPr/>
          <p:nvPr/>
        </p:nvSpPr>
        <p:spPr>
          <a:xfrm>
            <a:off x="2198254" y="1967346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2" name="Google Shape;182;p22"/>
          <p:cNvGrpSpPr/>
          <p:nvPr/>
        </p:nvGrpSpPr>
        <p:grpSpPr>
          <a:xfrm>
            <a:off x="1006763" y="1393574"/>
            <a:ext cx="9014691" cy="4553526"/>
            <a:chOff x="0" y="0"/>
            <a:chExt cx="9014691" cy="4553526"/>
          </a:xfrm>
        </p:grpSpPr>
        <p:sp>
          <p:nvSpPr>
            <p:cNvPr id="183" name="Google Shape;183;p22"/>
            <p:cNvSpPr/>
            <p:nvPr/>
          </p:nvSpPr>
          <p:spPr>
            <a:xfrm>
              <a:off x="0" y="0"/>
              <a:ext cx="9014691" cy="1366058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2"/>
            <p:cNvSpPr txBox="1"/>
            <p:nvPr/>
          </p:nvSpPr>
          <p:spPr>
            <a:xfrm>
              <a:off x="0" y="0"/>
              <a:ext cx="9014691" cy="13660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3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PREGLED STANJA TEHNIKE NA PODROČJU</a:t>
              </a:r>
              <a:endParaRPr/>
            </a:p>
          </p:txBody>
        </p:sp>
        <p:sp>
          <p:nvSpPr>
            <p:cNvPr id="185" name="Google Shape;185;p22"/>
            <p:cNvSpPr/>
            <p:nvPr/>
          </p:nvSpPr>
          <p:spPr>
            <a:xfrm>
              <a:off x="4401" y="1366058"/>
              <a:ext cx="3001962" cy="2868722"/>
            </a:xfrm>
            <a:prstGeom prst="rect">
              <a:avLst/>
            </a:prstGeom>
            <a:solidFill>
              <a:srgbClr val="F7CAA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2"/>
            <p:cNvSpPr txBox="1"/>
            <p:nvPr/>
          </p:nvSpPr>
          <p:spPr>
            <a:xfrm>
              <a:off x="4401" y="1366058"/>
              <a:ext cx="3001962" cy="2868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800" b="0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Digitalnih dvojčkov v kmetijstvu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2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3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190"/>
                </a:spcBef>
                <a:spcAft>
                  <a:spcPts val="0"/>
                </a:spcAft>
                <a:buNone/>
              </a:pPr>
              <a:endParaRPr sz="3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2"/>
            <p:cNvSpPr/>
            <p:nvPr/>
          </p:nvSpPr>
          <p:spPr>
            <a:xfrm>
              <a:off x="3006364" y="1366058"/>
              <a:ext cx="3001962" cy="2868722"/>
            </a:xfrm>
            <a:prstGeom prst="rect">
              <a:avLst/>
            </a:prstGeom>
            <a:solidFill>
              <a:srgbClr val="FAF9F9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2"/>
            <p:cNvSpPr txBox="1"/>
            <p:nvPr/>
          </p:nvSpPr>
          <p:spPr>
            <a:xfrm>
              <a:off x="3006364" y="1366058"/>
              <a:ext cx="3001962" cy="2868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8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Tehnologij za preprečevanje pozebe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6008326" y="1366058"/>
              <a:ext cx="3001962" cy="2868722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2"/>
            <p:cNvSpPr txBox="1"/>
            <p:nvPr/>
          </p:nvSpPr>
          <p:spPr>
            <a:xfrm>
              <a:off x="6008326" y="1366058"/>
              <a:ext cx="3001962" cy="2868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8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Daljinskega zaznavanja v kmetijstvu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endParaRPr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None/>
              </a:pPr>
              <a:endPara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2"/>
            <p:cNvSpPr/>
            <p:nvPr/>
          </p:nvSpPr>
          <p:spPr>
            <a:xfrm>
              <a:off x="0" y="4234780"/>
              <a:ext cx="9014691" cy="318746"/>
            </a:xfrm>
            <a:prstGeom prst="rect">
              <a:avLst/>
            </a:prstGeom>
            <a:solidFill>
              <a:srgbClr val="528C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2" name="Google Shape;192;p22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5222" y="5998688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2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5227" y="6215894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2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8916" y="5913334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2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4175" y="6267480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2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9145" y="5913334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2" descr="Digital Twin in Agriculture - STABILITY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8124" y="3964959"/>
            <a:ext cx="2246051" cy="1512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2" descr="Understanding And Evaluating Satellite Remote Sensing Technology In  Agriculture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6580" y="3934229"/>
            <a:ext cx="2079041" cy="1566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2"/>
          <p:cNvPicPr preferRelativeResize="0"/>
          <p:nvPr/>
        </p:nvPicPr>
        <p:blipFill rotWithShape="1">
          <a:blip r:embed="rId11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9701" y="3918558"/>
            <a:ext cx="996299" cy="1556662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2"/>
          <p:cNvSpPr txBox="1"/>
          <p:nvPr/>
        </p:nvSpPr>
        <p:spPr>
          <a:xfrm>
            <a:off x="4547675" y="5464426"/>
            <a:ext cx="178606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Vir: www.vinvicta.com.au/frost-fans</a:t>
            </a:r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7844321" y="5454852"/>
            <a:ext cx="14943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Vir:www.farmingportal.co.za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2"/>
          <p:cNvSpPr txBox="1"/>
          <p:nvPr/>
        </p:nvSpPr>
        <p:spPr>
          <a:xfrm>
            <a:off x="1592563" y="5433844"/>
            <a:ext cx="227017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Vir: www.stability.co/digital-twin-in-agriculture/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l-SI" b="1">
                <a:solidFill>
                  <a:schemeClr val="accent6"/>
                </a:solidFill>
              </a:rPr>
              <a:t>DOSEDANJI REZULTATI</a:t>
            </a:r>
            <a:endParaRPr/>
          </a:p>
        </p:txBody>
      </p:sp>
      <p:pic>
        <p:nvPicPr>
          <p:cNvPr id="208" name="Google Shape;208;p2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3964" y="245352"/>
            <a:ext cx="1625599" cy="13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4"/>
          <p:cNvSpPr/>
          <p:nvPr/>
        </p:nvSpPr>
        <p:spPr>
          <a:xfrm>
            <a:off x="1690254" y="1348508"/>
            <a:ext cx="11573164" cy="34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Google Shape;210;p24"/>
          <p:cNvGrpSpPr/>
          <p:nvPr/>
        </p:nvGrpSpPr>
        <p:grpSpPr>
          <a:xfrm>
            <a:off x="2069622" y="2144415"/>
            <a:ext cx="7488617" cy="1241252"/>
            <a:chOff x="2503" y="1315536"/>
            <a:chExt cx="7488617" cy="1241252"/>
          </a:xfrm>
        </p:grpSpPr>
        <p:sp>
          <p:nvSpPr>
            <p:cNvPr id="211" name="Google Shape;211;p24"/>
            <p:cNvSpPr/>
            <p:nvPr/>
          </p:nvSpPr>
          <p:spPr>
            <a:xfrm>
              <a:off x="2503" y="1315536"/>
              <a:ext cx="2520336" cy="1241252"/>
            </a:xfrm>
            <a:prstGeom prst="chevron">
              <a:avLst>
                <a:gd name="adj" fmla="val 50000"/>
              </a:avLst>
            </a:prstGeom>
            <a:solidFill>
              <a:srgbClr val="599BD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4"/>
            <p:cNvSpPr txBox="1"/>
            <p:nvPr/>
          </p:nvSpPr>
          <p:spPr>
            <a:xfrm>
              <a:off x="623129" y="1315536"/>
              <a:ext cx="1279084" cy="12412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Priprava ankete</a:t>
              </a:r>
              <a:endParaRPr/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2461276" y="1367302"/>
              <a:ext cx="2806830" cy="1137721"/>
            </a:xfrm>
            <a:prstGeom prst="chevron">
              <a:avLst>
                <a:gd name="adj" fmla="val 50000"/>
              </a:avLst>
            </a:prstGeom>
            <a:solidFill>
              <a:srgbClr val="599BD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4"/>
            <p:cNvSpPr txBox="1"/>
            <p:nvPr/>
          </p:nvSpPr>
          <p:spPr>
            <a:xfrm>
              <a:off x="3030137" y="1367302"/>
              <a:ext cx="1669109" cy="113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Anketiranje ciljne skupine</a:t>
              </a:r>
              <a:endParaRPr/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206544" y="1361032"/>
              <a:ext cx="2284576" cy="1150260"/>
            </a:xfrm>
            <a:prstGeom prst="chevron">
              <a:avLst>
                <a:gd name="adj" fmla="val 50000"/>
              </a:avLst>
            </a:prstGeom>
            <a:solidFill>
              <a:srgbClr val="599BD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4"/>
            <p:cNvSpPr txBox="1"/>
            <p:nvPr/>
          </p:nvSpPr>
          <p:spPr>
            <a:xfrm>
              <a:off x="5781674" y="1361032"/>
              <a:ext cx="1134316" cy="1150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l-SI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Analiza ankete</a:t>
              </a:r>
              <a:endParaRPr/>
            </a:p>
          </p:txBody>
        </p:sp>
      </p:grpSp>
      <p:pic>
        <p:nvPicPr>
          <p:cNvPr id="217" name="Google Shape;217;p24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4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3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4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4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400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4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2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4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7985" y="3617624"/>
            <a:ext cx="3908278" cy="231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4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4667" y="3515173"/>
            <a:ext cx="3692941" cy="2152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90fd6c3042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sl-SI" sz="4500" b="1">
                <a:solidFill>
                  <a:schemeClr val="accent6"/>
                </a:solidFill>
              </a:rPr>
              <a:t>DOSEDANJI REZULTATI</a:t>
            </a:r>
            <a:endParaRPr sz="4500" b="1">
              <a:solidFill>
                <a:schemeClr val="accent6"/>
              </a:solidFill>
            </a:endParaRPr>
          </a:p>
        </p:txBody>
      </p:sp>
      <p:sp>
        <p:nvSpPr>
          <p:cNvPr id="229" name="Google Shape;229;g190fd6c3042_0_0"/>
          <p:cNvSpPr txBox="1">
            <a:spLocks noGrp="1"/>
          </p:cNvSpPr>
          <p:nvPr>
            <p:ph type="body" idx="1"/>
          </p:nvPr>
        </p:nvSpPr>
        <p:spPr>
          <a:xfrm>
            <a:off x="818912" y="1472594"/>
            <a:ext cx="7491167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3432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l-SI" i="1"/>
              <a:t>Identifikacija problema na vključenih kmetijskih gospodarstvih in priprava načrta za izvajanje praktičnega preizkusa na posamezni vključeni kmetiji.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/>
          </a:p>
          <a:p>
            <a:pPr marL="457200" lvl="0" indent="-33432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l-SI" i="1"/>
              <a:t>Evalvacija šestih komercialnih sistemov za pametno kmetijstvo (digitalni dvojčki v kmetijstvu).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/>
          </a:p>
          <a:p>
            <a:pPr marL="457200" lvl="0" indent="-33432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l-SI" i="1"/>
              <a:t>Izdelana celostna grafična podoba projekta.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/>
          </a:p>
          <a:p>
            <a:pPr marL="457200" lvl="0" indent="-33432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l-SI" i="1"/>
              <a:t>FB stran projekta.</a:t>
            </a:r>
            <a:endParaRPr i="1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i="1">
              <a:solidFill>
                <a:srgbClr val="00B050"/>
              </a:solidFill>
            </a:endParaRPr>
          </a:p>
        </p:txBody>
      </p:sp>
      <p:pic>
        <p:nvPicPr>
          <p:cNvPr id="230" name="Google Shape;230;g190fd6c3042_0_0" descr="N:\INTERNO\DK\SSPRP\OSKLR\PROGRAM_RAZVOJA_PODEZELJA_2014-2020\Ukrep_M16_Sodelovanje\EIP VEM točka\Brošure in zloženke in pingvin\Brošura_pingvin_logotip\eip-slogan-sl-en-0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640" y="5993476"/>
            <a:ext cx="2543694" cy="8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190fd6c3042_0_0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645" y="6210682"/>
            <a:ext cx="2490494" cy="61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190fd6c3042_0_0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6334" y="5908122"/>
            <a:ext cx="863850" cy="9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190fd6c3042_0_0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1593" y="6262268"/>
            <a:ext cx="2438399" cy="5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190fd6c3042_0_0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6563" y="5908122"/>
            <a:ext cx="1802421" cy="866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190fd6c3042_0_0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7709" y="143752"/>
            <a:ext cx="1887461" cy="1547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190fd6c3042_0_0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9367" y="1305835"/>
            <a:ext cx="1510177" cy="2129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190fd6c3042_0_0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55501" y="3648194"/>
            <a:ext cx="2209308" cy="166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190fd6c3042_0_0" descr="Screenshot 2022-11-18 at 17.25.52.png"/>
          <p:cNvPicPr preferRelativeResize="0"/>
          <p:nvPr/>
        </p:nvPicPr>
        <p:blipFill rotWithShape="1">
          <a:blip r:embed="rId11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0072" y="3813371"/>
            <a:ext cx="1130229" cy="200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Širokozaslonsko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</vt:lpstr>
      <vt:lpstr>Officeova tema</vt:lpstr>
      <vt:lpstr>DOGODEK EVROPSKEGA PARTNERSTVA ZA INOVACIJE - EIP</vt:lpstr>
      <vt:lpstr>DiAgTech4Climate –  Soočanje s podnebnimi spremembami v kmetijstvu ob podpori digitalnih tehnologij</vt:lpstr>
      <vt:lpstr>OSNOVNI PODATKI O PROJEKTU</vt:lpstr>
      <vt:lpstr>PRAKTIČNI PROBLEM</vt:lpstr>
      <vt:lpstr>NAMEN PROJEKTA</vt:lpstr>
      <vt:lpstr>CILJI IN NAMEN</vt:lpstr>
      <vt:lpstr>DOSEDANJI REZULTATI</vt:lpstr>
      <vt:lpstr>DOSEDANJI REZULTATI</vt:lpstr>
      <vt:lpstr>DOSEDANJI REZULTATI</vt:lpstr>
      <vt:lpstr>DOSEDANJI REZULTATI</vt:lpstr>
      <vt:lpstr>ZAKLJUČEK</vt:lpstr>
      <vt:lpstr>TRIKOTNIK ZNANJA</vt:lpstr>
      <vt:lpstr>Kontaktni podatki vodilnega partnerja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DOGODEK EVROPSKEGA PARTNERSTVA ZA INOVACIJE - EIP</dc:title>
  <dc:creator>Boštjan Bidovec</dc:creator>
  <cp:lastModifiedBy>Robert Peklaj</cp:lastModifiedBy>
  <cp:revision>3</cp:revision>
  <dcterms:created xsi:type="dcterms:W3CDTF">2020-10-14T12:37:10Z</dcterms:created>
  <dcterms:modified xsi:type="dcterms:W3CDTF">2022-12-06T12:39:44Z</dcterms:modified>
</cp:coreProperties>
</file>