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FEF6-BB65-4F1D-8664-9F868E546EE5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8EC3-09EE-45CA-BAB5-F674121DE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Predlog</a:t>
            </a:r>
            <a:r>
              <a:rPr lang="sl-SI" baseline="0" dirty="0"/>
              <a:t> naslovnice 2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23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07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0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1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2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6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8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0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8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7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98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25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E83F-619D-45A5-A293-4D26E929282B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1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Gregor.cesarek@guest.arnes.si" TargetMode="External"/><Relationship Id="rId3" Type="http://schemas.openxmlformats.org/officeDocument/2006/relationships/hyperlink" Target="mailto:2domdoo@gmail.co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https://sgls.si/sola-sgls/projekti/zicnice-in-hisk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687" y="2606128"/>
            <a:ext cx="1828800" cy="240182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37590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/>
              <a:t>DOGODEK EVROPSKEGA PARTNERSTVA ZA INOVACIJE - EIP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5663" y="3602038"/>
            <a:ext cx="9465572" cy="2306084"/>
          </a:xfrm>
        </p:spPr>
        <p:txBody>
          <a:bodyPr>
            <a:normAutofit/>
          </a:bodyPr>
          <a:lstStyle/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r>
              <a:rPr lang="sl-SI" b="1" dirty="0"/>
              <a:t>ORGANIZIRA MINISTRSTVO ZA KMETIJSTVO, GOZDARSTVO IN PREHRANO</a:t>
            </a:r>
          </a:p>
          <a:p>
            <a:r>
              <a:rPr lang="sl-SI" b="1" smtClean="0"/>
              <a:t>Bled, 29</a:t>
            </a:r>
            <a:r>
              <a:rPr lang="sl-SI" b="1" dirty="0" smtClean="0"/>
              <a:t>. </a:t>
            </a:r>
            <a:r>
              <a:rPr lang="sl-SI" b="1" dirty="0"/>
              <a:t>november </a:t>
            </a:r>
            <a:r>
              <a:rPr lang="sl-SI" b="1" dirty="0" smtClean="0"/>
              <a:t>2022 </a:t>
            </a:r>
            <a:endParaRPr lang="sl-SI" dirty="0"/>
          </a:p>
        </p:txBody>
      </p:sp>
      <p:pic>
        <p:nvPicPr>
          <p:cNvPr id="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6" name="Zaobljeni pravokotnik 12">
            <a:extLst>
              <a:ext uri="{FF2B5EF4-FFF2-40B4-BE49-F238E27FC236}">
                <a16:creationId xmlns:a16="http://schemas.microsoft.com/office/drawing/2014/main" id="{54FB4E8D-020F-4CF0-49F6-06838D088773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67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0FC94071-3B6E-1E59-7435-C91651A1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3981"/>
          <a:stretch/>
        </p:blipFill>
        <p:spPr>
          <a:xfrm>
            <a:off x="-190099" y="-1403418"/>
            <a:ext cx="12450679" cy="71399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2092377"/>
            <a:ext cx="9144000" cy="2354263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Ohranjanje skrivališč in bivališč podpornih organizmov za zagotavljanje vrstne pestrosti, ekosistemskih storitev, varovanja naravnih virov in izboljšanja potenciala kmetijskih zemljišč, v luči prilagajanja prihajajočih podnebnih sprememb</a:t>
            </a:r>
            <a:r>
              <a:rPr lang="sl-SI" sz="3600" b="1" dirty="0">
                <a:solidFill>
                  <a:srgbClr val="00B050"/>
                </a:solidFill>
              </a:rPr>
              <a:t/>
            </a:r>
            <a:br>
              <a:rPr lang="sl-SI" sz="3600" b="1" dirty="0">
                <a:solidFill>
                  <a:srgbClr val="00B050"/>
                </a:solidFill>
              </a:rPr>
            </a:br>
            <a:r>
              <a:rPr lang="sl-S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l-SI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(EIP PODPORNI ORGANIZMI)</a:t>
            </a:r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13847" y="4736550"/>
            <a:ext cx="3164305" cy="945899"/>
          </a:xfrm>
        </p:spPr>
        <p:txBody>
          <a:bodyPr/>
          <a:lstStyle/>
          <a:p>
            <a:endParaRPr lang="sl-SI" b="1" dirty="0"/>
          </a:p>
          <a:p>
            <a:r>
              <a:rPr lang="sl-SI" b="1" dirty="0">
                <a:solidFill>
                  <a:schemeClr val="bg1"/>
                </a:solidFill>
              </a:rPr>
              <a:t>2DOM d.o.o., </a:t>
            </a:r>
            <a:r>
              <a:rPr lang="sl-SI" b="1" dirty="0" err="1">
                <a:solidFill>
                  <a:schemeClr val="bg1"/>
                </a:solidFill>
              </a:rPr>
              <a:t>so.p</a:t>
            </a:r>
            <a:r>
              <a:rPr lang="sl-SI" b="1" dirty="0">
                <a:solidFill>
                  <a:schemeClr val="bg1"/>
                </a:solidFill>
              </a:rPr>
              <a:t>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5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086" y="6025651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76" y="6210682"/>
            <a:ext cx="2490493" cy="615142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562" y="6233048"/>
            <a:ext cx="2438400" cy="511969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7AA94B1F-A9D0-B4F5-A319-009AA7DE118F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75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OSNOVNI PODATKI O PROJEKTU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Ostali člani partnerstva: </a:t>
            </a:r>
            <a:r>
              <a:rPr lang="sl-SI" i="1" dirty="0">
                <a:solidFill>
                  <a:srgbClr val="00B050"/>
                </a:solidFill>
              </a:rPr>
              <a:t>Srednja gozdarska in lesarska šola Postojna, Kmetijski inštitut Slovenije, ZRC SAZU – Biološki inštitut Jovana Hadžija, UM – Fakulteta za naravoslovje in matematiko, Replika Group d.o.o., Inkluzivni park </a:t>
            </a:r>
            <a:r>
              <a:rPr lang="sl-SI" i="1" dirty="0" err="1">
                <a:solidFill>
                  <a:srgbClr val="00B050"/>
                </a:solidFill>
              </a:rPr>
              <a:t>so.p</a:t>
            </a:r>
            <a:r>
              <a:rPr lang="sl-SI" i="1" dirty="0">
                <a:solidFill>
                  <a:srgbClr val="00B050"/>
                </a:solidFill>
              </a:rPr>
              <a:t>., TK Široko, KG Slavko Žagar, KG Jure Štanta in KG </a:t>
            </a:r>
            <a:r>
              <a:rPr lang="sl-SI" i="1" dirty="0" err="1">
                <a:solidFill>
                  <a:srgbClr val="00B050"/>
                </a:solidFill>
              </a:rPr>
              <a:t>MakroBios</a:t>
            </a:r>
            <a:r>
              <a:rPr lang="sl-SI" i="1" dirty="0">
                <a:solidFill>
                  <a:srgbClr val="00B050"/>
                </a:solidFill>
              </a:rPr>
              <a:t> Panonija</a:t>
            </a:r>
            <a:endParaRPr lang="sl-SI" dirty="0"/>
          </a:p>
          <a:p>
            <a:r>
              <a:rPr lang="sl-SI" dirty="0"/>
              <a:t>Tip projekta: EIP</a:t>
            </a:r>
          </a:p>
          <a:p>
            <a:r>
              <a:rPr lang="sl-SI" dirty="0"/>
              <a:t>Tematika projekta: </a:t>
            </a:r>
            <a:r>
              <a:rPr lang="sl-SI" i="1" dirty="0">
                <a:solidFill>
                  <a:srgbClr val="00B050"/>
                </a:solidFill>
              </a:rPr>
              <a:t>Blaženje in prilagajanje na podnebne spremembe na kmetijskem gospodarstvu</a:t>
            </a:r>
          </a:p>
          <a:p>
            <a:r>
              <a:rPr lang="sl-SI" dirty="0"/>
              <a:t>Obdobje trajanja projekta: </a:t>
            </a:r>
            <a:r>
              <a:rPr lang="sl-SI" i="1" dirty="0">
                <a:solidFill>
                  <a:srgbClr val="00B050"/>
                </a:solidFill>
              </a:rPr>
              <a:t>18. 5. 2022 – 18. 5. 2025</a:t>
            </a:r>
          </a:p>
          <a:p>
            <a:r>
              <a:rPr lang="sl-SI" dirty="0"/>
              <a:t>Višina odobrenih sredstev: </a:t>
            </a:r>
            <a:r>
              <a:rPr lang="sl-SI" i="1" dirty="0">
                <a:solidFill>
                  <a:srgbClr val="00B050"/>
                </a:solidFill>
              </a:rPr>
              <a:t>248.951,34 € </a:t>
            </a:r>
            <a:endParaRPr lang="sl-SI" dirty="0"/>
          </a:p>
          <a:p>
            <a:endParaRPr lang="sl-SI" dirty="0"/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570C04BE-05EF-7F17-FB56-0B9E8BACB5E5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52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PRAKTIČNI PROBLEM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2400" b="1" dirty="0">
                <a:solidFill>
                  <a:srgbClr val="00B050"/>
                </a:solidFill>
              </a:rPr>
              <a:t>Problematika ohranjanja in vzdrževanja habitatov </a:t>
            </a:r>
            <a:r>
              <a:rPr lang="sl-SI" sz="2400" dirty="0">
                <a:solidFill>
                  <a:srgbClr val="00B050"/>
                </a:solidFill>
              </a:rPr>
              <a:t>z vidika vrstne pestrosti in ekosistemskih storitev bivališč in skrivališč podpornih organizmov, s ciljem izboljšanja kmetijskih proizvodov KG: </a:t>
            </a:r>
          </a:p>
          <a:p>
            <a:pPr lvl="1" algn="just"/>
            <a:r>
              <a:rPr lang="sl-SI" sz="2000" dirty="0">
                <a:solidFill>
                  <a:srgbClr val="00B050"/>
                </a:solidFill>
              </a:rPr>
              <a:t>Nagle spremembe v kmetijski krajini (</a:t>
            </a:r>
            <a:r>
              <a:rPr lang="sl-SI" sz="2000" dirty="0" err="1">
                <a:solidFill>
                  <a:srgbClr val="00B050"/>
                </a:solidFill>
              </a:rPr>
              <a:t>intenzifikacija</a:t>
            </a:r>
            <a:r>
              <a:rPr lang="sl-SI" sz="2000" dirty="0">
                <a:solidFill>
                  <a:srgbClr val="00B050"/>
                </a:solidFill>
              </a:rPr>
              <a:t> kmetijstva, opuščanje kmetijstva, zaraščanje površin) ter okolijsko neustrezne prakse kmetovanja</a:t>
            </a:r>
          </a:p>
          <a:p>
            <a:pPr lvl="1" algn="just"/>
            <a:r>
              <a:rPr lang="sl-SI" sz="2000" dirty="0">
                <a:solidFill>
                  <a:srgbClr val="00B050"/>
                </a:solidFill>
              </a:rPr>
              <a:t>Številni habitatni tipi izgubljajo na svoji površini in s tem ne morejo več opravljati svojih funkcij v ekosistemih (zagotavljanje opraševanja, hrane)</a:t>
            </a:r>
          </a:p>
          <a:p>
            <a:pPr lvl="1" algn="just"/>
            <a:r>
              <a:rPr lang="sl-SI" sz="2000" dirty="0">
                <a:solidFill>
                  <a:srgbClr val="00B050"/>
                </a:solidFill>
              </a:rPr>
              <a:t>Ponekod so </a:t>
            </a:r>
            <a:r>
              <a:rPr lang="sv-SE" sz="2000" dirty="0">
                <a:solidFill>
                  <a:srgbClr val="00B050"/>
                </a:solidFill>
              </a:rPr>
              <a:t>bivališča in skrivališča podpornih organizmov v veliki meri spremenjena in s tem degradirana</a:t>
            </a:r>
            <a:r>
              <a:rPr lang="sl-SI" sz="2000" dirty="0">
                <a:solidFill>
                  <a:srgbClr val="00B050"/>
                </a:solidFill>
              </a:rPr>
              <a:t> </a:t>
            </a:r>
          </a:p>
          <a:p>
            <a:pPr lvl="1" algn="just"/>
            <a:r>
              <a:rPr lang="sl-SI" sz="2000" dirty="0">
                <a:solidFill>
                  <a:srgbClr val="00B050"/>
                </a:solidFill>
              </a:rPr>
              <a:t>Potrebna je sprememba gospodarjenja s temi habitati, da bo omogočena njihova ponovna vzpostavitev in funkcija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61B30304-D009-3BE6-C46A-630C04507A7F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57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NAMEN IN CILJI PROJEKTA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944812" y="1724948"/>
            <a:ext cx="10302375" cy="4351338"/>
          </a:xfrm>
        </p:spPr>
        <p:txBody>
          <a:bodyPr>
            <a:normAutofit/>
          </a:bodyPr>
          <a:lstStyle/>
          <a:p>
            <a:pPr algn="just"/>
            <a:r>
              <a:rPr lang="sl-SI" sz="2400" dirty="0">
                <a:solidFill>
                  <a:srgbClr val="00B050"/>
                </a:solidFill>
              </a:rPr>
              <a:t>Prispevati k </a:t>
            </a:r>
            <a:r>
              <a:rPr lang="sl-SI" sz="2400" b="1" dirty="0">
                <a:solidFill>
                  <a:srgbClr val="00B050"/>
                </a:solidFill>
              </a:rPr>
              <a:t>varstvu biotske raznovrstnosti </a:t>
            </a:r>
            <a:r>
              <a:rPr lang="sl-SI" sz="2400" dirty="0">
                <a:solidFill>
                  <a:srgbClr val="00B050"/>
                </a:solidFill>
              </a:rPr>
              <a:t>na vseh ravneh (ekosistemski, vrstni in genetski) in k </a:t>
            </a:r>
            <a:r>
              <a:rPr lang="sl-SI" sz="2400" b="1" dirty="0">
                <a:solidFill>
                  <a:srgbClr val="00B050"/>
                </a:solidFill>
              </a:rPr>
              <a:t>varstvu habitatov </a:t>
            </a:r>
            <a:r>
              <a:rPr lang="sl-SI" sz="2400" dirty="0">
                <a:solidFill>
                  <a:srgbClr val="00B050"/>
                </a:solidFill>
              </a:rPr>
              <a:t>ter h krepitvi ekosistemskih storitev podpornih organizmov. </a:t>
            </a:r>
          </a:p>
          <a:p>
            <a:pPr algn="just"/>
            <a:r>
              <a:rPr lang="sl-SI" sz="2400" dirty="0">
                <a:solidFill>
                  <a:srgbClr val="00B050"/>
                </a:solidFill>
              </a:rPr>
              <a:t>Z </a:t>
            </a:r>
            <a:r>
              <a:rPr lang="sl-SI" sz="2400" b="1" dirty="0">
                <a:solidFill>
                  <a:srgbClr val="00B050"/>
                </a:solidFill>
              </a:rPr>
              <a:t>ohranjanjem okolja in narave</a:t>
            </a:r>
            <a:r>
              <a:rPr lang="sl-SI" sz="2400" dirty="0">
                <a:solidFill>
                  <a:srgbClr val="00B050"/>
                </a:solidFill>
              </a:rPr>
              <a:t> prispevati k večji biotski raznovrstnosti, ki nudi kmetom različne koristi in posledično poveča njihovo </a:t>
            </a:r>
            <a:r>
              <a:rPr lang="sl-SI" sz="2400" b="1" dirty="0">
                <a:solidFill>
                  <a:srgbClr val="00B050"/>
                </a:solidFill>
              </a:rPr>
              <a:t>ekonomsko varnost</a:t>
            </a:r>
            <a:r>
              <a:rPr lang="sl-SI" sz="2400" dirty="0">
                <a:solidFill>
                  <a:srgbClr val="00B050"/>
                </a:solidFill>
              </a:rPr>
              <a:t>.</a:t>
            </a:r>
          </a:p>
          <a:p>
            <a:pPr algn="just"/>
            <a:r>
              <a:rPr lang="sl-SI" sz="2400" dirty="0">
                <a:solidFill>
                  <a:srgbClr val="00B050"/>
                </a:solidFill>
              </a:rPr>
              <a:t>Razviti </a:t>
            </a:r>
            <a:r>
              <a:rPr lang="sl-SI" sz="2400" b="1" dirty="0">
                <a:solidFill>
                  <a:srgbClr val="00B050"/>
                </a:solidFill>
              </a:rPr>
              <a:t>smernice za trajnostno gospodarjenje </a:t>
            </a:r>
            <a:r>
              <a:rPr lang="sl-SI" sz="2400" dirty="0">
                <a:solidFill>
                  <a:srgbClr val="00B050"/>
                </a:solidFill>
              </a:rPr>
              <a:t>na kmetijskih gospodarstvih za ohranitev in vzdrževanje biotsko in proizvodno raznovrstnih kmetijskih površin oz. območij s prisotnostjo podpornih (za kmetijstvo koristnih) organizmov. 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Podnaslov 2">
            <a:extLst>
              <a:ext uri="{FF2B5EF4-FFF2-40B4-BE49-F238E27FC236}">
                <a16:creationId xmlns:a16="http://schemas.microsoft.com/office/drawing/2014/main" id="{6D70EF84-852D-A48F-90C5-BF424B54D753}"/>
              </a:ext>
            </a:extLst>
          </p:cNvPr>
          <p:cNvSpPr txBox="1">
            <a:spLocks/>
          </p:cNvSpPr>
          <p:nvPr/>
        </p:nvSpPr>
        <p:spPr>
          <a:xfrm>
            <a:off x="6159002" y="1807757"/>
            <a:ext cx="5419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5" name="Zaobljeni pravokotnik 12">
            <a:extLst>
              <a:ext uri="{FF2B5EF4-FFF2-40B4-BE49-F238E27FC236}">
                <a16:creationId xmlns:a16="http://schemas.microsoft.com/office/drawing/2014/main" id="{3C3E689F-6B85-DD82-03A6-E4AE8C7B85F6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>
                <a:solidFill>
                  <a:srgbClr val="00B050"/>
                </a:solidFill>
              </a:rPr>
              <a:t>PRIČAKOVANI </a:t>
            </a:r>
            <a:r>
              <a:rPr lang="sl-SI" sz="5300" b="1" dirty="0"/>
              <a:t>/ </a:t>
            </a:r>
            <a:r>
              <a:rPr lang="sl-SI" sz="5300" b="1" dirty="0">
                <a:solidFill>
                  <a:schemeClr val="accent5">
                    <a:lumMod val="75000"/>
                  </a:schemeClr>
                </a:solidFill>
              </a:rPr>
              <a:t>DOSEDANJI</a:t>
            </a:r>
            <a:r>
              <a:rPr lang="sl-SI" sz="5300" b="1" dirty="0"/>
              <a:t> REZULTATI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solidFill>
                  <a:srgbClr val="00B050"/>
                </a:solidFill>
              </a:rPr>
              <a:t>Podane </a:t>
            </a:r>
            <a:r>
              <a:rPr lang="sl-SI" b="1" dirty="0">
                <a:solidFill>
                  <a:srgbClr val="00B050"/>
                </a:solidFill>
              </a:rPr>
              <a:t>usmeritve za trajnostno vzdrževanje </a:t>
            </a:r>
            <a:r>
              <a:rPr lang="sl-SI" dirty="0">
                <a:solidFill>
                  <a:srgbClr val="00B050"/>
                </a:solidFill>
              </a:rPr>
              <a:t>in vnovično vzpostavitev habitatnih tipov – bivališč in skrivališč podpornih organizmov ter.</a:t>
            </a:r>
          </a:p>
          <a:p>
            <a:r>
              <a:rPr lang="sl-SI" b="1" dirty="0">
                <a:solidFill>
                  <a:srgbClr val="00B050"/>
                </a:solidFill>
              </a:rPr>
              <a:t>Večja ozaveščenost</a:t>
            </a:r>
            <a:r>
              <a:rPr lang="sl-SI" dirty="0">
                <a:solidFill>
                  <a:srgbClr val="00B050"/>
                </a:solidFill>
              </a:rPr>
              <a:t> različnih javnosti o pomenu podpornih organizmov za trajnostno kmetovanje</a:t>
            </a:r>
          </a:p>
          <a:p>
            <a:r>
              <a:rPr lang="sl-SI" b="1" dirty="0">
                <a:solidFill>
                  <a:srgbClr val="00B050"/>
                </a:solidFill>
              </a:rPr>
              <a:t>Izboljšano stanje habitatov</a:t>
            </a:r>
            <a:r>
              <a:rPr lang="sl-SI" dirty="0">
                <a:solidFill>
                  <a:srgbClr val="00B050"/>
                </a:solidFill>
              </a:rPr>
              <a:t>, pomembnih za podporne organizme in posledično za večjo biotsko raznovrstnost.</a:t>
            </a:r>
          </a:p>
          <a:p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Izvedeno </a:t>
            </a:r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>usposabljanje za KG </a:t>
            </a:r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na temo podpornih organizmov ter njihovih bivališč/skrivališč. </a:t>
            </a:r>
          </a:p>
          <a:p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Pregled podpornih organizmov ter njihovih bivališč in skrivališč na izbranih KG</a:t>
            </a:r>
          </a:p>
          <a:p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aobljeni pravokotnik 12"/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6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ZAKLJUČEK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B050"/>
                </a:solidFill>
              </a:rPr>
              <a:t>Načrtovane aktivnosti in ciljne skupine:</a:t>
            </a:r>
          </a:p>
          <a:p>
            <a:r>
              <a:rPr lang="sl-SI" dirty="0">
                <a:solidFill>
                  <a:srgbClr val="00B050"/>
                </a:solidFill>
              </a:rPr>
              <a:t>usposabljanja za KG (KG člani in nečlani)</a:t>
            </a:r>
          </a:p>
          <a:p>
            <a:r>
              <a:rPr lang="sl-SI" dirty="0">
                <a:solidFill>
                  <a:srgbClr val="00B050"/>
                </a:solidFill>
              </a:rPr>
              <a:t>praktični preizkus (KG člani)</a:t>
            </a:r>
          </a:p>
          <a:p>
            <a:r>
              <a:rPr lang="sl-SI" dirty="0">
                <a:solidFill>
                  <a:srgbClr val="00B050"/>
                </a:solidFill>
              </a:rPr>
              <a:t>prenosi znanj v prakso (KG nečlani in druga javnost)</a:t>
            </a:r>
          </a:p>
          <a:p>
            <a:r>
              <a:rPr lang="sl-SI" dirty="0">
                <a:solidFill>
                  <a:srgbClr val="00B050"/>
                </a:solidFill>
              </a:rPr>
              <a:t>razširjanje rezultatov (splošna in strokovna javnost)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C8B28BC5-145A-9184-1180-3E556B9CCB0E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22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TRIKOTNIK ZNANJA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sz="2600" b="1" dirty="0"/>
              <a:t>Pogled kmeta</a:t>
            </a:r>
            <a:r>
              <a:rPr lang="sl-SI" sz="2600" dirty="0"/>
              <a:t>: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Priložnost za trajnostno gospodarjenje ter s tem povečanje potenciala kmetijskih proizvodov,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povečanje turistične ponudbe v okviru doživetij na kmetiji (razvoj kmetije). </a:t>
            </a:r>
          </a:p>
          <a:p>
            <a:pPr marL="0" indent="0">
              <a:buNone/>
            </a:pPr>
            <a:r>
              <a:rPr lang="sl-SI" sz="2600" b="1" dirty="0"/>
              <a:t>Pogled svetovalca</a:t>
            </a:r>
            <a:r>
              <a:rPr lang="sl-SI" sz="2600" dirty="0"/>
              <a:t>: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Širjenje znanj in veščin, vezanih na zagotavljanje kmetijske rabe, ki ohranja in varuje naravovarstveno pomembne habitatne tipe,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širjenje dobrih praks na KG, ki jih aktivnosti na projektu ne bodo dosegle.</a:t>
            </a:r>
          </a:p>
          <a:p>
            <a:pPr marL="0" indent="0">
              <a:buNone/>
            </a:pPr>
            <a:r>
              <a:rPr lang="sl-SI" sz="2600" b="1" dirty="0"/>
              <a:t>Pogled raziskovalca</a:t>
            </a:r>
            <a:r>
              <a:rPr lang="sl-SI" sz="2600" dirty="0"/>
              <a:t>: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Ohranjanje biotske raznolikosti in pestrosti habitatnih tipov</a:t>
            </a:r>
          </a:p>
          <a:p>
            <a:r>
              <a:rPr lang="sl-SI" sz="2600" dirty="0">
                <a:solidFill>
                  <a:srgbClr val="00B050"/>
                </a:solidFill>
              </a:rPr>
              <a:t>Uporaba rezultatov in dognanj projekta pri svojem delu na primeru dobrih praks,</a:t>
            </a:r>
          </a:p>
          <a:p>
            <a:r>
              <a:rPr lang="sl-SI" sz="2600" dirty="0">
                <a:solidFill>
                  <a:srgbClr val="00B050"/>
                </a:solidFill>
              </a:rPr>
              <a:t>Vključenost v aktivnosti prenosa znanja v prakso, razširjanja rezultatov, po potrebi tudi v druge projektne aktivnosti</a:t>
            </a:r>
            <a:r>
              <a:rPr lang="sl-SI" dirty="0">
                <a:solidFill>
                  <a:srgbClr val="00B050"/>
                </a:solidFill>
              </a:rPr>
              <a:t>,</a:t>
            </a:r>
            <a:r>
              <a:rPr lang="sl-SI" sz="2800" dirty="0">
                <a:solidFill>
                  <a:srgbClr val="00B050"/>
                </a:solidFill>
              </a:rPr>
              <a:t> </a:t>
            </a:r>
          </a:p>
          <a:p>
            <a:r>
              <a:rPr lang="sl-SI" sz="2600" dirty="0">
                <a:solidFill>
                  <a:srgbClr val="00B050"/>
                </a:solidFill>
              </a:rPr>
              <a:t>Predstavitev načel trajnostnega razvoja ciljnim skupinam.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942" y="158187"/>
            <a:ext cx="1670858" cy="1739438"/>
          </a:xfrm>
          <a:prstGeom prst="rect">
            <a:avLst/>
          </a:prstGeom>
        </p:spPr>
      </p:pic>
      <p:sp>
        <p:nvSpPr>
          <p:cNvPr id="4" name="Zaobljeni pravokotnik 12">
            <a:extLst>
              <a:ext uri="{FF2B5EF4-FFF2-40B4-BE49-F238E27FC236}">
                <a16:creationId xmlns:a16="http://schemas.microsoft.com/office/drawing/2014/main" id="{75DD614B-D9C1-468D-CEE4-96489BA9185F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59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Kontaktni podatki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39113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VODILNI PARTNER:</a:t>
            </a:r>
          </a:p>
          <a:p>
            <a:r>
              <a:rPr lang="sl-SI" dirty="0"/>
              <a:t>Anja </a:t>
            </a:r>
            <a:r>
              <a:rPr lang="sl-SI" dirty="0" err="1"/>
              <a:t>Rupčić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   2DOM d.o.o., </a:t>
            </a:r>
            <a:r>
              <a:rPr lang="sl-SI" dirty="0" err="1"/>
              <a:t>so.p</a:t>
            </a:r>
            <a:r>
              <a:rPr lang="sl-SI" dirty="0"/>
              <a:t>.</a:t>
            </a:r>
          </a:p>
          <a:p>
            <a:r>
              <a:rPr lang="sl-SI" dirty="0">
                <a:hlinkClick r:id="rId3"/>
              </a:rPr>
              <a:t>2domdoo@gmail.com</a:t>
            </a:r>
            <a:r>
              <a:rPr lang="sl-SI" dirty="0"/>
              <a:t> </a:t>
            </a:r>
          </a:p>
          <a:p>
            <a:r>
              <a:rPr lang="sl-SI" dirty="0"/>
              <a:t>Tel. št.: 040 551 709</a:t>
            </a:r>
          </a:p>
        </p:txBody>
      </p:sp>
      <p:pic>
        <p:nvPicPr>
          <p:cNvPr id="10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40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6210682"/>
            <a:ext cx="2490493" cy="61514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593" y="6262268"/>
            <a:ext cx="2438400" cy="511969"/>
          </a:xfrm>
          <a:prstGeom prst="rect">
            <a:avLst/>
          </a:prstGeom>
        </p:spPr>
      </p:pic>
      <p:sp>
        <p:nvSpPr>
          <p:cNvPr id="4" name="Podnaslov 2">
            <a:extLst>
              <a:ext uri="{FF2B5EF4-FFF2-40B4-BE49-F238E27FC236}">
                <a16:creationId xmlns:a16="http://schemas.microsoft.com/office/drawing/2014/main" id="{60DF0E3C-B7EA-FE46-2180-EC0B5497DA9C}"/>
              </a:ext>
            </a:extLst>
          </p:cNvPr>
          <p:cNvSpPr txBox="1">
            <a:spLocks/>
          </p:cNvSpPr>
          <p:nvPr/>
        </p:nvSpPr>
        <p:spPr>
          <a:xfrm>
            <a:off x="6024239" y="1825625"/>
            <a:ext cx="48369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PROJEKTNI PARTNER:</a:t>
            </a:r>
          </a:p>
          <a:p>
            <a:r>
              <a:rPr lang="sl-SI" dirty="0"/>
              <a:t>Gregor Češarek</a:t>
            </a:r>
          </a:p>
          <a:p>
            <a:pPr marL="0" indent="0">
              <a:buNone/>
            </a:pPr>
            <a:r>
              <a:rPr lang="sl-SI" dirty="0"/>
              <a:t>Srednja gozdarska in lesarska šola Postojna</a:t>
            </a:r>
          </a:p>
          <a:p>
            <a:r>
              <a:rPr lang="sl-SI" dirty="0">
                <a:hlinkClick r:id="rId8"/>
              </a:rPr>
              <a:t>gregor.cesarek@guest.arnes.si</a:t>
            </a:r>
            <a:r>
              <a:rPr lang="sl-SI" dirty="0"/>
              <a:t> </a:t>
            </a:r>
          </a:p>
          <a:p>
            <a:r>
              <a:rPr lang="sl-SI" dirty="0"/>
              <a:t>Tel. št.: 040 668 006</a:t>
            </a:r>
          </a:p>
          <a:p>
            <a:r>
              <a:rPr lang="sl-S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Spletna stran projekta: </a:t>
            </a:r>
            <a:r>
              <a:rPr lang="sl-SI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https://sgls.si/sola-sgls/projekti/zicnice-in-hiske/</a:t>
            </a:r>
            <a:r>
              <a:rPr lang="sl-S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l-SI" dirty="0"/>
          </a:p>
        </p:txBody>
      </p:sp>
      <p:sp>
        <p:nvSpPr>
          <p:cNvPr id="5" name="Zaobljeni pravokotnik 12">
            <a:extLst>
              <a:ext uri="{FF2B5EF4-FFF2-40B4-BE49-F238E27FC236}">
                <a16:creationId xmlns:a16="http://schemas.microsoft.com/office/drawing/2014/main" id="{7191BDA5-E9E8-273A-2A15-06EFA96751E6}"/>
              </a:ext>
            </a:extLst>
          </p:cNvPr>
          <p:cNvSpPr>
            <a:spLocks noChangeAspect="1"/>
          </p:cNvSpPr>
          <p:nvPr/>
        </p:nvSpPr>
        <p:spPr>
          <a:xfrm>
            <a:off x="9150186" y="6075490"/>
            <a:ext cx="2546245" cy="61514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2DOM d.o.o., </a:t>
            </a:r>
            <a:r>
              <a:rPr lang="sl-SI" sz="2000" dirty="0" err="1">
                <a:solidFill>
                  <a:schemeClr val="tx1"/>
                </a:solidFill>
              </a:rPr>
              <a:t>so.p</a:t>
            </a:r>
            <a:r>
              <a:rPr lang="sl-SI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68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669</Words>
  <Application>Microsoft Office PowerPoint</Application>
  <PresentationFormat>Širokozaslonsko</PresentationFormat>
  <Paragraphs>73</Paragraphs>
  <Slides>9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Officeova tema</vt:lpstr>
      <vt:lpstr>DOGODEK EVROPSKEGA PARTNERSTVA ZA INOVACIJE - EIP</vt:lpstr>
      <vt:lpstr>Ohranjanje skrivališč in bivališč podpornih organizmov za zagotavljanje vrstne pestrosti, ekosistemskih storitev, varovanja naravnih virov in izboljšanja potenciala kmetijskih zemljišč, v luči prilagajanja prihajajočih podnebnih sprememb  (EIP PODPORNI ORGANIZMI)</vt:lpstr>
      <vt:lpstr>OSNOVNI PODATKI O PROJEKTU</vt:lpstr>
      <vt:lpstr>PRAKTIČNI PROBLEM</vt:lpstr>
      <vt:lpstr>NAMEN IN CILJI PROJEKTA</vt:lpstr>
      <vt:lpstr>PRIČAKOVANI / DOSEDANJI REZULTATI</vt:lpstr>
      <vt:lpstr>ZAKLJUČEK</vt:lpstr>
      <vt:lpstr>TRIKOTNIK ZNANJA</vt:lpstr>
      <vt:lpstr>Kontaktni podatki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 Bidovec</dc:creator>
  <cp:lastModifiedBy>Robert Peklaj</cp:lastModifiedBy>
  <cp:revision>56</cp:revision>
  <dcterms:created xsi:type="dcterms:W3CDTF">2020-10-14T12:37:10Z</dcterms:created>
  <dcterms:modified xsi:type="dcterms:W3CDTF">2022-12-06T12:39:05Z</dcterms:modified>
</cp:coreProperties>
</file>