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9" r:id="rId3"/>
    <p:sldId id="258" r:id="rId4"/>
    <p:sldId id="257" r:id="rId5"/>
    <p:sldId id="260" r:id="rId6"/>
    <p:sldId id="293" r:id="rId7"/>
    <p:sldId id="262" r:id="rId8"/>
    <p:sldId id="263" r:id="rId9"/>
    <p:sldId id="264" r:id="rId10"/>
    <p:sldId id="265" r:id="rId11"/>
    <p:sldId id="292" r:id="rId12"/>
    <p:sldId id="259" r:id="rId13"/>
    <p:sldId id="291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0737-57BE-4ADD-B5F1-DA6C3DA8B643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6FE6-F867-4831-A135-58A8B3D05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6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4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3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36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7D19-AA77-4C4E-8D3C-8C07196A44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048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5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2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2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0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4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1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3"/>
            <a:ext cx="8607151" cy="1020152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37. TRADICIONALNI POSVET JAVNE SLUŽBE KMETIJSKEGA SVETOVANJA (JSKS)</a:t>
            </a:r>
            <a:endParaRPr lang="sl-SI" sz="2000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672264" y="2348880"/>
            <a:ext cx="6839011" cy="1407577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B050"/>
                </a:solidFill>
              </a:rPr>
              <a:t>Varovanje domačih živali pred napadi velikih zveri</a:t>
            </a:r>
            <a:endParaRPr lang="sl-SI" sz="3600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672264" y="3988895"/>
            <a:ext cx="683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Anton Zavodnik, </a:t>
            </a:r>
            <a:r>
              <a:rPr lang="sl-SI" sz="2000" dirty="0" err="1" smtClean="0"/>
              <a:t>univ.dipl.inž.agr</a:t>
            </a:r>
            <a:r>
              <a:rPr lang="sl-SI" sz="2000" dirty="0" smtClean="0"/>
              <a:t>. </a:t>
            </a:r>
          </a:p>
          <a:p>
            <a:r>
              <a:rPr lang="sl-SI" sz="2000" dirty="0" smtClean="0"/>
              <a:t>KGZS Zavod Ljubljana </a:t>
            </a:r>
          </a:p>
          <a:p>
            <a:pPr algn="r"/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Bled, 28. – 29. 11. 202</a:t>
            </a:r>
            <a:r>
              <a:rPr lang="sl-SI" sz="2400" b="1" dirty="0" smtClean="0">
                <a:solidFill>
                  <a:schemeClr val="bg1"/>
                </a:solidFill>
              </a:rPr>
              <a:t>2</a:t>
            </a:r>
            <a:endParaRPr lang="sl-SI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115616" y="980728"/>
            <a:ext cx="721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Posvet Javne službe kmetijskega svetovanja in dogodkov Evropskega partnerstva za inovacija - EIP</a:t>
            </a:r>
            <a:endParaRPr lang="sl-SI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2" descr="LJUBLJANA - barvni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074163"/>
            <a:ext cx="1479931" cy="9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5112568" cy="505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Načrt pašnika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90872"/>
            <a:ext cx="8291264" cy="4898671"/>
          </a:xfrm>
        </p:spPr>
        <p:txBody>
          <a:bodyPr/>
          <a:lstStyle/>
          <a:p>
            <a:pPr eaLnBrk="1" hangingPunct="1"/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Načrtovati moramo primerno tehnologijo, ograjevanje in varovanje za doseganje čim bolj ekonomičnih rezultatov reje.</a:t>
            </a:r>
          </a:p>
          <a:p>
            <a:pPr eaLnBrk="1" hangingPunct="1"/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Strokovni načrt odpravi pomanjkljivosti in olajša vzdrževanje ograje</a:t>
            </a:r>
            <a:r>
              <a:rPr lang="sl-SI" altLang="sl-SI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(je obvezna priloga razpisom za razvoj podeželja).</a:t>
            </a:r>
          </a:p>
          <a:p>
            <a:pPr eaLnBrk="1" hangingPunct="1">
              <a:buFontTx/>
              <a:buNone/>
            </a:pPr>
            <a:endParaRPr lang="sl-SI" altLang="sl-SI" dirty="0" smtClean="0"/>
          </a:p>
        </p:txBody>
      </p:sp>
      <p:sp>
        <p:nvSpPr>
          <p:cNvPr id="23556" name="Ograda številke diapoz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FDF4FC2-F913-4447-B9BA-745421E5D1ED}" type="slidenum">
              <a:rPr lang="sl-SI" altLang="sl-SI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sl-SI" altLang="sl-SI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5" descr="pisarne 0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9276" y="2057237"/>
            <a:ext cx="2564932" cy="21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384383"/>
            <a:ext cx="2400669" cy="1800502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697" y="4310681"/>
            <a:ext cx="3949005" cy="241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9" y="2384383"/>
            <a:ext cx="3069798" cy="42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javne službe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kmetijskega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svetovanja (JSKS)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Označba mesta vsebine 2"/>
          <p:cNvSpPr>
            <a:spLocks noGrp="1"/>
          </p:cNvSpPr>
          <p:nvPr>
            <p:ph idx="1"/>
          </p:nvPr>
        </p:nvSpPr>
        <p:spPr>
          <a:xfrm>
            <a:off x="179512" y="1988840"/>
            <a:ext cx="5904656" cy="4488160"/>
          </a:xfrm>
        </p:spPr>
        <p:txBody>
          <a:bodyPr>
            <a:normAutofit lnSpcReduction="10000"/>
          </a:bodyPr>
          <a:lstStyle/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Spremljanje napadov na pašne živali.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Pomoč pri pridobivanju odškodnin – vloge MOP, LD.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Sodelovanje z lokalnimi skupnostmi, LD, ZGS, BF(načrtovanje odvzema).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Priprava okroglih miz z to tematiko (</a:t>
            </a:r>
            <a:r>
              <a:rPr lang="sl-SI" alt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Dobrava, Cerknica).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Spodbujanje koriščenja KOPOP operacij.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Pomoč pri izvajanju ukrepov in vodenju evidenc – KOPOP.</a:t>
            </a:r>
          </a:p>
          <a:p>
            <a:r>
              <a:rPr lang="sl-SI" alt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Javna naročila -  sodelovanje v projektih </a:t>
            </a:r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ZGS (WOLF ALPS).</a:t>
            </a:r>
            <a:endParaRPr lang="sl-SI" alt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 sz="2400" dirty="0" smtClean="0"/>
          </a:p>
          <a:p>
            <a:endParaRPr lang="sl-SI" altLang="sl-SI" sz="2400" dirty="0" smtClean="0"/>
          </a:p>
          <a:p>
            <a:endParaRPr lang="sl-SI" altLang="sl-SI" sz="2400" dirty="0" smtClean="0"/>
          </a:p>
          <a:p>
            <a:endParaRPr lang="sl-SI" altLang="sl-SI" dirty="0" smtClean="0"/>
          </a:p>
          <a:p>
            <a:endParaRPr lang="sl-SI" alt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B5026-2E6E-41BC-A903-8EFEF582E646}" type="slidenum">
              <a:rPr lang="sl-SI" altLang="sl-SI" smtClean="0"/>
              <a:pPr>
                <a:defRPr/>
              </a:pPr>
              <a:t>11</a:t>
            </a:fld>
            <a:endParaRPr lang="sl-SI" altLang="sl-SI"/>
          </a:p>
        </p:txBody>
      </p:sp>
      <p:pic>
        <p:nvPicPr>
          <p:cNvPr id="5" name="Slika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064" y="2731976"/>
            <a:ext cx="1397692" cy="2088232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992" y="4820208"/>
            <a:ext cx="2910590" cy="19012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27992" y="2731976"/>
            <a:ext cx="1465560" cy="20882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992" y="1719575"/>
            <a:ext cx="2910589" cy="13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javne službe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kmetijskega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svetovanja (JSKS)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Označba mest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6408712" cy="4488160"/>
          </a:xfrm>
        </p:spPr>
        <p:txBody>
          <a:bodyPr>
            <a:normAutofit/>
          </a:bodyPr>
          <a:lstStyle/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Informiranje kmetov o možnostih zaščite domačih pašnih živali </a:t>
            </a:r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(predavanja, prikazi, srečanja, osebna svetovanja,…)</a:t>
            </a:r>
            <a:endParaRPr lang="sl-SI" altLang="sl-SI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altLang="sl-SI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Priprava načrtov pašnikov</a:t>
            </a:r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(razpisi MKGP – Razvoj podeželja )</a:t>
            </a: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Informiranje preko medijev </a:t>
            </a:r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(kmetijska oddaja Ljudje in zemlja, drugi informativni programi, časopisi, spletne objave, lokalni radio itd.)</a:t>
            </a:r>
          </a:p>
          <a:p>
            <a:r>
              <a:rPr lang="sl-SI" alt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Mednarodno sodelovanje </a:t>
            </a:r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Konferenca o alpskem prostoru CH, peticija za načrtovan odvzem živali – Alpski prostor</a:t>
            </a:r>
          </a:p>
          <a:p>
            <a:endParaRPr lang="sl-SI" altLang="sl-SI" sz="2400" dirty="0" smtClean="0"/>
          </a:p>
          <a:p>
            <a:endParaRPr lang="sl-SI" altLang="sl-SI" sz="2400" dirty="0" smtClean="0"/>
          </a:p>
          <a:p>
            <a:endParaRPr lang="sl-SI" altLang="sl-SI" sz="2400" dirty="0" smtClean="0"/>
          </a:p>
          <a:p>
            <a:endParaRPr lang="sl-SI" altLang="sl-SI" dirty="0" smtClean="0"/>
          </a:p>
          <a:p>
            <a:endParaRPr lang="sl-SI" alt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B5026-2E6E-41BC-A903-8EFEF582E646}" type="slidenum">
              <a:rPr lang="sl-SI" altLang="sl-SI" smtClean="0"/>
              <a:pPr>
                <a:defRPr/>
              </a:pPr>
              <a:t>12</a:t>
            </a:fld>
            <a:endParaRPr lang="sl-SI" altLang="sl-SI"/>
          </a:p>
        </p:txBody>
      </p:sp>
      <p:pic>
        <p:nvPicPr>
          <p:cNvPr id="5" name="Označba mesta vsebin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146" y="2347288"/>
            <a:ext cx="1912620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0095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Kmetijska svetovalna služba bo tudi v prihodnje sodelovala s kmeti, </a:t>
            </a:r>
          </a:p>
          <a:p>
            <a:pPr marL="0" indent="0">
              <a:buNone/>
            </a:pP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mediji in ostalimi strokovnimi službami v vseh aktivnostih in izzivih </a:t>
            </a:r>
          </a:p>
          <a:p>
            <a:pPr marL="0" indent="0">
              <a:buNone/>
            </a:pP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iskanju najbolj primernih rešitev pri reji 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domačih živali 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možnostih 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sobivanja 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zvermi.</a:t>
            </a:r>
          </a:p>
          <a:p>
            <a:pPr marL="0" indent="0" algn="just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za pozornost !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71119"/>
              </p:ext>
            </p:extLst>
          </p:nvPr>
        </p:nvGraphicFramePr>
        <p:xfrm>
          <a:off x="7884368" y="188640"/>
          <a:ext cx="94749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icture" r:id="rId3" imgW="619920" imgH="1278360" progId="Word.Picture.8">
                  <p:embed/>
                </p:oleObj>
              </mc:Choice>
              <mc:Fallback>
                <p:oleObj name="Picture" r:id="rId3" imgW="619920" imgH="12783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88640"/>
                        <a:ext cx="947495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016224" cy="190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852936"/>
            <a:ext cx="1985117" cy="18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521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3600" dirty="0" smtClean="0"/>
              <a:t>Velike </a:t>
            </a:r>
            <a:r>
              <a:rPr lang="sl-SI" sz="3600" dirty="0"/>
              <a:t>zveri v </a:t>
            </a:r>
            <a:r>
              <a:rPr lang="sl-SI" sz="3600" dirty="0" smtClean="0"/>
              <a:t>Sloveniji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so </a:t>
            </a:r>
            <a:r>
              <a:rPr lang="sl-SI" sz="1600" dirty="0"/>
              <a:t>medved, volk in ris. Vse tri so zavarovane s predpisi Republike Slovenije in tudi predpisi </a:t>
            </a:r>
            <a:r>
              <a:rPr lang="sl-SI" sz="1600" dirty="0" smtClean="0"/>
              <a:t>EU.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87824" y="1916832"/>
            <a:ext cx="5904656" cy="2985195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V sezoni 21/</a:t>
            </a:r>
            <a:r>
              <a:rPr lang="sl-SI" dirty="0"/>
              <a:t>22 je ocena števila </a:t>
            </a:r>
            <a:r>
              <a:rPr lang="sl-SI" dirty="0" smtClean="0"/>
              <a:t>volkov</a:t>
            </a:r>
            <a:r>
              <a:rPr lang="sl-SI" sz="1000" dirty="0" smtClean="0"/>
              <a:t>    </a:t>
            </a:r>
            <a:r>
              <a:rPr lang="sl-SI" dirty="0" smtClean="0"/>
              <a:t>za </a:t>
            </a:r>
            <a:r>
              <a:rPr lang="sl-SI" dirty="0"/>
              <a:t>potrebe upravljanja od </a:t>
            </a:r>
            <a:r>
              <a:rPr lang="sl-SI" dirty="0">
                <a:solidFill>
                  <a:srgbClr val="FF0000"/>
                </a:solidFill>
              </a:rPr>
              <a:t>106 </a:t>
            </a:r>
            <a:r>
              <a:rPr lang="sl-SI" dirty="0"/>
              <a:t>do</a:t>
            </a:r>
            <a:r>
              <a:rPr lang="sl-SI" dirty="0">
                <a:solidFill>
                  <a:srgbClr val="FF0000"/>
                </a:solidFill>
              </a:rPr>
              <a:t> 147</a:t>
            </a:r>
            <a:r>
              <a:rPr lang="sl-SI" dirty="0"/>
              <a:t>. </a:t>
            </a:r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r>
              <a:rPr lang="sl-SI" dirty="0" smtClean="0"/>
              <a:t>Ocenjeno število medvedov je  </a:t>
            </a:r>
            <a:r>
              <a:rPr lang="sl-SI" dirty="0"/>
              <a:t>med </a:t>
            </a:r>
            <a:r>
              <a:rPr lang="sl-SI" dirty="0">
                <a:solidFill>
                  <a:srgbClr val="FF0000"/>
                </a:solidFill>
              </a:rPr>
              <a:t>910 </a:t>
            </a:r>
            <a:r>
              <a:rPr lang="sl-SI" dirty="0"/>
              <a:t>in</a:t>
            </a:r>
            <a:r>
              <a:rPr lang="sl-SI" dirty="0">
                <a:solidFill>
                  <a:srgbClr val="FF0000"/>
                </a:solidFill>
              </a:rPr>
              <a:t> 1318 </a:t>
            </a:r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 smtClean="0"/>
          </a:p>
          <a:p>
            <a:endParaRPr lang="sl-SI" sz="1000" dirty="0"/>
          </a:p>
          <a:p>
            <a:endParaRPr lang="sl-SI" sz="1000" dirty="0"/>
          </a:p>
          <a:p>
            <a:pPr marL="0" indent="0">
              <a:buNone/>
            </a:pPr>
            <a:r>
              <a:rPr lang="sl-SI" sz="1600" dirty="0" smtClean="0"/>
              <a:t>(</a:t>
            </a:r>
            <a:r>
              <a:rPr lang="sl-SI" sz="1600" dirty="0"/>
              <a:t>Vir : splet)</a:t>
            </a:r>
          </a:p>
        </p:txBody>
      </p:sp>
      <p:pic>
        <p:nvPicPr>
          <p:cNvPr id="4" name="Slika 3" descr="Volk Fotke, Slik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427" y="1916832"/>
            <a:ext cx="2226880" cy="1494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Slovenska medvedka v Pireneje prispela s helikopterjem - 24ur.com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427" y="3537880"/>
            <a:ext cx="2226880" cy="1791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1185356" y="5589240"/>
            <a:ext cx="74911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dirty="0"/>
              <a:t>Število volkov in medvedov vsako leto narašča</a:t>
            </a:r>
            <a:r>
              <a:rPr lang="sl-SI" sz="2400" dirty="0" smtClean="0"/>
              <a:t>!</a:t>
            </a:r>
          </a:p>
          <a:p>
            <a:pPr algn="ctr"/>
            <a:r>
              <a:rPr lang="sl-SI" sz="2400" dirty="0" smtClean="0">
                <a:solidFill>
                  <a:srgbClr val="FF0000"/>
                </a:solidFill>
              </a:rPr>
              <a:t>Kakšen vpliv bo to imelo na OMD ?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355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1800" b="1" dirty="0" smtClean="0">
                <a:solidFill>
                  <a:srgbClr val="006600"/>
                </a:solidFill>
              </a:rPr>
              <a:t>Območje izvajanja KRA_OGRM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3950" y="692150"/>
            <a:ext cx="7026275" cy="543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oljeZBesedilom 4"/>
          <p:cNvSpPr txBox="1">
            <a:spLocks noChangeArrowheads="1"/>
          </p:cNvSpPr>
          <p:nvPr/>
        </p:nvSpPr>
        <p:spPr bwMode="auto">
          <a:xfrm>
            <a:off x="1619250" y="6092825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l-SI" sz="1800" i="1"/>
              <a:t>Karta 1: Območje pojavljanja medveda in volka – MV1</a:t>
            </a:r>
            <a:endParaRPr lang="sl-SI" altLang="sl-SI" sz="1800"/>
          </a:p>
        </p:txBody>
      </p:sp>
    </p:spTree>
    <p:extLst>
      <p:ext uri="{BB962C8B-B14F-4D97-AF65-F5344CB8AC3E}">
        <p14:creationId xmlns:p14="http://schemas.microsoft.com/office/powerpoint/2010/main" val="8878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Sobivanje zavarovanih živalskih vrst in domačih živali</a:t>
            </a:r>
          </a:p>
        </p:txBody>
      </p:sp>
      <p:sp>
        <p:nvSpPr>
          <p:cNvPr id="8195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Velike zveri in domače živali si delijo življenjski prostor – 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konflikti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Ohranjanje ugodnega stanja 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velikih zveri izhaja iz pravnih podlag. </a:t>
            </a:r>
            <a:r>
              <a:rPr lang="sl-SI" altLang="sl-SI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altLang="sl-SI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Zakon </a:t>
            </a:r>
            <a:r>
              <a:rPr lang="sl-SI" altLang="sl-SI" sz="1100" b="1" dirty="0">
                <a:latin typeface="Tahoma" panose="020B0604030504040204" pitchFamily="34" charset="0"/>
                <a:cs typeface="Tahoma" panose="020B0604030504040204" pitchFamily="34" charset="0"/>
              </a:rPr>
              <a:t>o  </a:t>
            </a:r>
            <a:r>
              <a:rPr lang="sl-SI" altLang="sl-SI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>
              <a:buNone/>
            </a:pPr>
            <a:r>
              <a:rPr lang="sl-SI" altLang="sl-SI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ohranjanju </a:t>
            </a:r>
            <a:r>
              <a:rPr lang="sl-SI" altLang="sl-SI" sz="1100" b="1" dirty="0">
                <a:latin typeface="Tahoma" panose="020B0604030504040204" pitchFamily="34" charset="0"/>
                <a:cs typeface="Tahoma" panose="020B0604030504040204" pitchFamily="34" charset="0"/>
              </a:rPr>
              <a:t>narave</a:t>
            </a:r>
            <a:r>
              <a:rPr lang="sl-SI" altLang="sl-SI" sz="1100" dirty="0">
                <a:latin typeface="Tahoma" panose="020B0604030504040204" pitchFamily="34" charset="0"/>
                <a:cs typeface="Tahoma" panose="020B0604030504040204" pitchFamily="34" charset="0"/>
              </a:rPr>
              <a:t>, 81. člen (Ur.l.RS. </a:t>
            </a:r>
            <a:r>
              <a:rPr lang="sl-SI" altLang="sl-SI" sz="1100" dirty="0" smtClean="0">
                <a:latin typeface="Tahoma" panose="020B0604030504040204" pitchFamily="34" charset="0"/>
                <a:cs typeface="Tahoma" panose="020B0604030504040204" pitchFamily="34" charset="0"/>
              </a:rPr>
              <a:t>96/04), </a:t>
            </a:r>
            <a:r>
              <a:rPr lang="sl-SI" altLang="sl-SI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Uredba </a:t>
            </a:r>
            <a:r>
              <a:rPr lang="sl-SI" altLang="sl-SI" sz="1100" b="1" dirty="0">
                <a:latin typeface="Tahoma" panose="020B0604030504040204" pitchFamily="34" charset="0"/>
                <a:cs typeface="Tahoma" panose="020B0604030504040204" pitchFamily="34" charset="0"/>
              </a:rPr>
              <a:t>o zavarovanih prostoživečih živalskih vrstah</a:t>
            </a:r>
            <a:r>
              <a:rPr lang="sl-SI" altLang="sl-SI" sz="1100" dirty="0">
                <a:latin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sl-SI" altLang="sl-SI" sz="1100" dirty="0" err="1">
                <a:latin typeface="Tahoma" panose="020B0604030504040204" pitchFamily="34" charset="0"/>
                <a:cs typeface="Tahoma" panose="020B0604030504040204" pitchFamily="34" charset="0"/>
              </a:rPr>
              <a:t>Ur.l</a:t>
            </a:r>
            <a:r>
              <a:rPr lang="sl-SI" altLang="sl-SI" sz="1100" dirty="0">
                <a:latin typeface="Tahoma" panose="020B0604030504040204" pitchFamily="34" charset="0"/>
                <a:cs typeface="Tahoma" panose="020B0604030504040204" pitchFamily="34" charset="0"/>
              </a:rPr>
              <a:t>. RS 46/49</a:t>
            </a:r>
            <a:r>
              <a:rPr lang="sl-SI" altLang="sl-SI" sz="11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sl-SI" altLang="sl-SI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Ohranjanje biotske raznovrstnosti 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izguba nekaterih vrst na račun drugih – ravnovesje?</a:t>
            </a:r>
          </a:p>
          <a:p>
            <a:pPr eaLnBrk="1" hangingPunct="1"/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Preprečevanje izgub pašnih živali zaradi napadov zveri. 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Preventiva – različne metode in usklajevanje stanja (upravljanje z zvermi-načrti in strokovne podlage ZGS).</a:t>
            </a:r>
          </a:p>
          <a:p>
            <a:pPr eaLnBrk="1" hangingPunct="1"/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Naravna dediščina  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celovit pogled mora zajemati poleg kulturne dediščine tudi javno varnost!</a:t>
            </a:r>
          </a:p>
          <a:p>
            <a:pPr eaLnBrk="1" hangingPunct="1"/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in odvzem  </a:t>
            </a:r>
            <a:r>
              <a:rPr lang="sl-SI" alt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 mnenje sodišča  prevlada mnenje koristi varstva okolja pred drugimi koristmi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sl-SI" altLang="sl-SI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Spoštovanje strokovnih kriterijev upravljanja ( ZGS ) je zanemarjeno !</a:t>
            </a:r>
          </a:p>
          <a:p>
            <a:pPr eaLnBrk="1" hangingPunct="1">
              <a:buFontTx/>
              <a:buNone/>
            </a:pP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899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13587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 povečanju staleža velikih zveri, v zadnjih letih, je potrebna prilagoditev, saj do sedaj izvedene 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elektroograje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 varovanje domačih živali ne zadoščajo popolnoma za varovanje pred napadi zveri!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1400" dirty="0" smtClean="0"/>
              <a:t>               </a:t>
            </a:r>
            <a:r>
              <a:rPr lang="sl-SI" sz="1400" dirty="0" err="1" smtClean="0"/>
              <a:t>Vir:splet</a:t>
            </a: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840538"/>
            <a:ext cx="3461661" cy="22222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7769"/>
            <a:ext cx="2651938" cy="18750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810" y="4344708"/>
            <a:ext cx="3217431" cy="22057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874" y="4748954"/>
            <a:ext cx="2664296" cy="17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Izzivi sobivanja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096344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Modificirane izvedbe </a:t>
            </a:r>
            <a:r>
              <a:rPr lang="sl-SI" dirty="0" err="1" smtClean="0"/>
              <a:t>elektoograj</a:t>
            </a:r>
            <a:r>
              <a:rPr lang="sl-SI" dirty="0" smtClean="0"/>
              <a:t> !</a:t>
            </a:r>
            <a:r>
              <a:rPr lang="sl-SI" sz="1500" dirty="0" smtClean="0"/>
              <a:t>(enostavna uporaba, el. mrež)</a:t>
            </a:r>
          </a:p>
          <a:p>
            <a:r>
              <a:rPr lang="sl-SI" dirty="0" smtClean="0"/>
              <a:t>Planinska paša?</a:t>
            </a:r>
          </a:p>
          <a:p>
            <a:r>
              <a:rPr lang="sl-SI" dirty="0" smtClean="0"/>
              <a:t>Stroškovni vidik vlaganj v opremo ?</a:t>
            </a:r>
          </a:p>
          <a:p>
            <a:r>
              <a:rPr lang="sl-SI" dirty="0" smtClean="0"/>
              <a:t>Delovna intenzivnost prilagoditev ?</a:t>
            </a:r>
          </a:p>
          <a:p>
            <a:r>
              <a:rPr lang="sl-SI" dirty="0" smtClean="0"/>
              <a:t>Ali KOPOP ukrepi primerno uravnotežijo izzive? 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277" y="3980368"/>
            <a:ext cx="4067626" cy="27579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80368"/>
            <a:ext cx="4104456" cy="27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alt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Izvajanje paše na območjih pojavljanja velikih zveri zahteva dodatno zaščito pašnih živali pred napadi</a:t>
            </a: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Označba mesta besedila 9"/>
          <p:cNvSpPr>
            <a:spLocks noGrp="1"/>
          </p:cNvSpPr>
          <p:nvPr>
            <p:ph type="body" sz="half" idx="1"/>
          </p:nvPr>
        </p:nvSpPr>
        <p:spPr>
          <a:xfrm>
            <a:off x="251520" y="1556792"/>
            <a:ext cx="4464495" cy="4178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Kmet se mora prilagoditi z izbiro območja paše, dodatno varovalno opremo in dodatno delovno silo, kar pa predstavlja  </a:t>
            </a:r>
            <a:r>
              <a:rPr lang="sl-SI" altLang="sl-SI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dodatne velike stroške</a:t>
            </a:r>
            <a:r>
              <a:rPr lang="sl-SI" alt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5015" y="1990032"/>
            <a:ext cx="4898463" cy="3888432"/>
          </a:xfrm>
        </p:spPr>
      </p:pic>
      <p:pic>
        <p:nvPicPr>
          <p:cNvPr id="6" name="Slika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45967" cy="2882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1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Pomen paše</a:t>
            </a:r>
            <a:endParaRPr lang="sl-SI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Gospodarski pomen:</a:t>
            </a:r>
          </a:p>
          <a:p>
            <a:r>
              <a:rPr lang="sl-SI" alt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vitalne ekonomsko vzdržne kmetije </a:t>
            </a:r>
          </a:p>
          <a:p>
            <a:r>
              <a:rPr lang="sl-SI" alt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trajnostno kmetovanje</a:t>
            </a:r>
          </a:p>
          <a:p>
            <a:pPr marL="0" indent="0">
              <a:buNone/>
            </a:pPr>
            <a:r>
              <a:rPr lang="sl-SI" alt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Ohranjanje kulturne krajine:</a:t>
            </a:r>
          </a:p>
          <a:p>
            <a:r>
              <a:rPr lang="sl-SI" alt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preprečevanje zaraščanja, ki pripomore k </a:t>
            </a:r>
            <a:r>
              <a:rPr lang="sl-SI" alt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biodiverziteti</a:t>
            </a:r>
            <a:r>
              <a:rPr lang="sl-SI" alt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ekosistemskim storitvam</a:t>
            </a:r>
          </a:p>
          <a:p>
            <a:r>
              <a:rPr lang="sl-SI" alt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alt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manjševanje izpustov vpliv na klimatske spremembe</a:t>
            </a:r>
          </a:p>
          <a:p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87919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7986911" cy="1080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Paša kot element 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ohranjanja okolja in kulturne krajine</a:t>
            </a:r>
          </a:p>
        </p:txBody>
      </p:sp>
      <p:sp>
        <p:nvSpPr>
          <p:cNvPr id="15363" name="Označba mesta vsebine 2"/>
          <p:cNvSpPr>
            <a:spLocks noGrp="1"/>
          </p:cNvSpPr>
          <p:nvPr>
            <p:ph idx="1"/>
          </p:nvPr>
        </p:nvSpPr>
        <p:spPr>
          <a:xfrm>
            <a:off x="539552" y="1052736"/>
            <a:ext cx="7986911" cy="3667671"/>
          </a:xfrm>
        </p:spPr>
        <p:txBody>
          <a:bodyPr>
            <a:normAutofit fontScale="85000" lnSpcReduction="10000"/>
          </a:bodyPr>
          <a:lstStyle/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Ohranjanja se raba kmetijskih zemljišč in trajnega travinja na območjih z omejenimi dejavniki za kmetijstvo (OMD).</a:t>
            </a:r>
          </a:p>
          <a:p>
            <a:pPr marL="0" indent="0">
              <a:buNone/>
            </a:pPr>
            <a:endParaRPr lang="sl-SI" alt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Kmetijska raba površin z omejeno uporabo - preprečevanje zaraščanje.</a:t>
            </a:r>
          </a:p>
          <a:p>
            <a:pPr marL="0" indent="0">
              <a:buNone/>
            </a:pPr>
            <a:endParaRPr lang="sl-SI" alt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Blažitev podnebnih sprememb – optimalen izkoristek hranil na pašniku, proizvodne, zdrave, reproduktivne živali pomenijo manj izpustov, manj onesnaževanja okolja.</a:t>
            </a:r>
          </a:p>
          <a:p>
            <a:pPr marL="0" indent="0">
              <a:buNone/>
            </a:pPr>
            <a:endParaRPr lang="sl-SI" alt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Pravilna, načrtovana paša – večja rodovitnost tal in manj izpustov CO</a:t>
            </a:r>
            <a:r>
              <a:rPr lang="sl-SI" altLang="sl-SI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alt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okolje </a:t>
            </a:r>
          </a:p>
        </p:txBody>
      </p:sp>
      <p:pic>
        <p:nvPicPr>
          <p:cNvPr id="5" name="Slika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432048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78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708</Words>
  <Application>Microsoft Office PowerPoint</Application>
  <PresentationFormat>Diaprojekcija na zaslonu (4:3)</PresentationFormat>
  <Paragraphs>127</Paragraphs>
  <Slides>13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Officeova tema</vt:lpstr>
      <vt:lpstr>Picture</vt:lpstr>
      <vt:lpstr>37. TRADICIONALNI POSVET JAVNE SLUŽBE KMETIJSKEGA SVETOVANJA (JSKS)</vt:lpstr>
      <vt:lpstr>  Velike zveri v Sloveniji so medved, volk in ris. Vse tri so zavarovane s predpisi Republike Slovenije in tudi predpisi EU. </vt:lpstr>
      <vt:lpstr>Območje izvajanja KRA_OGRM</vt:lpstr>
      <vt:lpstr>Sobivanje zavarovanih živalskih vrst in domačih živali</vt:lpstr>
      <vt:lpstr>Ob povečanju staleža velikih zveri, v zadnjih letih, je potrebna prilagoditev, saj do sedaj izvedene elektroograje za varovanje domačih živali ne zadoščajo popolnoma za varovanje pred napadi zveri!</vt:lpstr>
      <vt:lpstr>Izzivi sobivanja</vt:lpstr>
      <vt:lpstr>Izvajanje paše na območjih pojavljanja velikih zveri zahteva dodatno zaščito pašnih živali pred napadi</vt:lpstr>
      <vt:lpstr>Pomen paše</vt:lpstr>
      <vt:lpstr>Paša kot element ohranjanja okolja in kulturne krajine</vt:lpstr>
      <vt:lpstr>Načrt pašnika</vt:lpstr>
      <vt:lpstr>Aktivnosti javne službe kmetijskega svetovanja (JSKS)</vt:lpstr>
      <vt:lpstr>Aktivnosti javne službe kmetijskega svetovanja (JSKS)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Neja Žogan</dc:creator>
  <cp:lastModifiedBy>Robert Peklaj</cp:lastModifiedBy>
  <cp:revision>66</cp:revision>
  <dcterms:created xsi:type="dcterms:W3CDTF">2022-10-11T08:27:50Z</dcterms:created>
  <dcterms:modified xsi:type="dcterms:W3CDTF">2022-12-06T12:25:16Z</dcterms:modified>
</cp:coreProperties>
</file>