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7" r:id="rId2"/>
    <p:sldId id="258" r:id="rId3"/>
    <p:sldId id="261" r:id="rId4"/>
    <p:sldId id="262" r:id="rId5"/>
    <p:sldId id="263" r:id="rId6"/>
    <p:sldId id="275" r:id="rId7"/>
    <p:sldId id="276" r:id="rId8"/>
    <p:sldId id="264" r:id="rId9"/>
    <p:sldId id="265" r:id="rId10"/>
    <p:sldId id="266" r:id="rId11"/>
    <p:sldId id="267" r:id="rId12"/>
  </p:sldIdLst>
  <p:sldSz cx="12192000" cy="6858000"/>
  <p:notesSz cx="6669088"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D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4660"/>
  </p:normalViewPr>
  <p:slideViewPr>
    <p:cSldViewPr snapToGrid="0">
      <p:cViewPr varScale="1">
        <p:scale>
          <a:sx n="109" d="100"/>
          <a:sy n="109" d="100"/>
        </p:scale>
        <p:origin x="55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7DD20A78-6BDE-4A67-8C0F-801D80596E71}" type="datetimeFigureOut">
              <a:rPr lang="sl-SI" smtClean="0"/>
              <a:t>06.12.2022</a:t>
            </a:fld>
            <a:endParaRPr lang="sl-SI"/>
          </a:p>
        </p:txBody>
      </p:sp>
      <p:sp>
        <p:nvSpPr>
          <p:cNvPr id="4" name="Označba mesta noge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sl-SI"/>
          </a:p>
        </p:txBody>
      </p:sp>
      <p:sp>
        <p:nvSpPr>
          <p:cNvPr id="5" name="Označba mesta številke diapozitiva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1FA24419-BD49-4780-B68F-4E26667D4530}" type="slidenum">
              <a:rPr lang="sl-SI" smtClean="0"/>
              <a:t>‹#›</a:t>
            </a:fld>
            <a:endParaRPr lang="sl-SI"/>
          </a:p>
        </p:txBody>
      </p:sp>
    </p:spTree>
    <p:extLst>
      <p:ext uri="{BB962C8B-B14F-4D97-AF65-F5344CB8AC3E}">
        <p14:creationId xmlns:p14="http://schemas.microsoft.com/office/powerpoint/2010/main" val="4205090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6C4EFEF6-BB65-4F1D-8664-9F868E546EE5}" type="datetimeFigureOut">
              <a:rPr lang="sl-SI" smtClean="0"/>
              <a:t>06.12.2022</a:t>
            </a:fld>
            <a:endParaRPr lang="sl-SI"/>
          </a:p>
        </p:txBody>
      </p:sp>
      <p:sp>
        <p:nvSpPr>
          <p:cNvPr id="4" name="Označba mesta stranske slike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značba mesta noge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7B028EC3-09EE-45CA-BAB5-F674121DEF36}" type="slidenum">
              <a:rPr lang="sl-SI" smtClean="0"/>
              <a:t>‹#›</a:t>
            </a:fld>
            <a:endParaRPr lang="sl-SI"/>
          </a:p>
        </p:txBody>
      </p:sp>
    </p:spTree>
    <p:extLst>
      <p:ext uri="{BB962C8B-B14F-4D97-AF65-F5344CB8AC3E}">
        <p14:creationId xmlns:p14="http://schemas.microsoft.com/office/powerpoint/2010/main" val="396738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dirty="0" smtClean="0"/>
              <a:t>Predlog</a:t>
            </a:r>
            <a:r>
              <a:rPr lang="sl-SI" baseline="0" dirty="0" smtClean="0"/>
              <a:t> naslovnice 2</a:t>
            </a:r>
            <a:endParaRPr lang="sl-SI" dirty="0" smtClean="0"/>
          </a:p>
        </p:txBody>
      </p:sp>
      <p:sp>
        <p:nvSpPr>
          <p:cNvPr id="4" name="Označba mesta številke diapozitiva 3"/>
          <p:cNvSpPr>
            <a:spLocks noGrp="1"/>
          </p:cNvSpPr>
          <p:nvPr>
            <p:ph type="sldNum" sz="quarter" idx="10"/>
          </p:nvPr>
        </p:nvSpPr>
        <p:spPr/>
        <p:txBody>
          <a:bodyPr/>
          <a:lstStyle/>
          <a:p>
            <a:fld id="{7B028EC3-09EE-45CA-BAB5-F674121DEF36}" type="slidenum">
              <a:rPr lang="sl-SI" smtClean="0"/>
              <a:t>1</a:t>
            </a:fld>
            <a:endParaRPr lang="sl-SI"/>
          </a:p>
        </p:txBody>
      </p:sp>
    </p:spTree>
    <p:extLst>
      <p:ext uri="{BB962C8B-B14F-4D97-AF65-F5344CB8AC3E}">
        <p14:creationId xmlns:p14="http://schemas.microsoft.com/office/powerpoint/2010/main" val="794237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7B028EC3-09EE-45CA-BAB5-F674121DEF36}" type="slidenum">
              <a:rPr lang="sl-SI" smtClean="0"/>
              <a:t>11</a:t>
            </a:fld>
            <a:endParaRPr lang="sl-SI"/>
          </a:p>
        </p:txBody>
      </p:sp>
    </p:spTree>
    <p:extLst>
      <p:ext uri="{BB962C8B-B14F-4D97-AF65-F5344CB8AC3E}">
        <p14:creationId xmlns:p14="http://schemas.microsoft.com/office/powerpoint/2010/main" val="2719072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63B2E83F-619D-45A5-A293-4D26E929282B}" type="datetimeFigureOut">
              <a:rPr lang="sl-SI" smtClean="0"/>
              <a:t>06.12.2022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286605168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63B2E83F-619D-45A5-A293-4D26E929282B}" type="datetimeFigureOut">
              <a:rPr lang="sl-SI" smtClean="0"/>
              <a:t>06.12.2022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4029177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63B2E83F-619D-45A5-A293-4D26E929282B}" type="datetimeFigureOut">
              <a:rPr lang="sl-SI" smtClean="0"/>
              <a:t>06.12.2022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754296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63B2E83F-619D-45A5-A293-4D26E929282B}" type="datetimeFigureOut">
              <a:rPr lang="sl-SI" smtClean="0"/>
              <a:t>06.12.2022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41896209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63B2E83F-619D-45A5-A293-4D26E929282B}" type="datetimeFigureOut">
              <a:rPr lang="sl-SI" smtClean="0"/>
              <a:t>06.12.2022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28778878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63B2E83F-619D-45A5-A293-4D26E929282B}" type="datetimeFigureOut">
              <a:rPr lang="sl-SI" smtClean="0"/>
              <a:t>06.12.2022</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3073460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63B2E83F-619D-45A5-A293-4D26E929282B}" type="datetimeFigureOut">
              <a:rPr lang="sl-SI" smtClean="0"/>
              <a:t>06.12.2022</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48008100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63B2E83F-619D-45A5-A293-4D26E929282B}" type="datetimeFigureOut">
              <a:rPr lang="sl-SI" smtClean="0"/>
              <a:t>06.12.2022</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16068307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63B2E83F-619D-45A5-A293-4D26E929282B}" type="datetimeFigureOut">
              <a:rPr lang="sl-SI" smtClean="0"/>
              <a:t>06.12.2022</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183079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63B2E83F-619D-45A5-A293-4D26E929282B}" type="datetimeFigureOut">
              <a:rPr lang="sl-SI" smtClean="0"/>
              <a:t>06.12.2022</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428698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63B2E83F-619D-45A5-A293-4D26E929282B}" type="datetimeFigureOut">
              <a:rPr lang="sl-SI" smtClean="0"/>
              <a:t>06.12.2022</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279325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2E83F-619D-45A5-A293-4D26E929282B}" type="datetimeFigureOut">
              <a:rPr lang="sl-SI" smtClean="0"/>
              <a:t>06.12.2022</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12C0D-D691-43AF-95B6-75904C26937A}" type="slidenum">
              <a:rPr lang="sl-SI" smtClean="0"/>
              <a:t>‹#›</a:t>
            </a:fld>
            <a:endParaRPr lang="sl-SI"/>
          </a:p>
        </p:txBody>
      </p:sp>
    </p:spTree>
    <p:extLst>
      <p:ext uri="{BB962C8B-B14F-4D97-AF65-F5344CB8AC3E}">
        <p14:creationId xmlns:p14="http://schemas.microsoft.com/office/powerpoint/2010/main" val="1102103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wm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5.jpe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hyperlink" Target="mailto:marko.cerne@kgz-ptuj.si" TargetMode="External"/><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wmf"/><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jpe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Slika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85687" y="2606128"/>
            <a:ext cx="1828800" cy="2401824"/>
          </a:xfrm>
          <a:prstGeom prst="rect">
            <a:avLst/>
          </a:prstGeom>
        </p:spPr>
      </p:pic>
      <p:sp>
        <p:nvSpPr>
          <p:cNvPr id="2" name="Naslov 1"/>
          <p:cNvSpPr>
            <a:spLocks noGrp="1"/>
          </p:cNvSpPr>
          <p:nvPr>
            <p:ph type="ctrTitle"/>
          </p:nvPr>
        </p:nvSpPr>
        <p:spPr>
          <a:xfrm>
            <a:off x="1524000" y="337590"/>
            <a:ext cx="9144000" cy="2354263"/>
          </a:xfrm>
        </p:spPr>
        <p:txBody>
          <a:bodyPr>
            <a:normAutofit/>
          </a:bodyPr>
          <a:lstStyle/>
          <a:p>
            <a:r>
              <a:rPr lang="sl-SI" sz="5300" b="1" dirty="0" smtClean="0"/>
              <a:t>DOGODEK EVROPSKEGA PARTNERSTVA ZA INOVACIJE - EIP</a:t>
            </a:r>
            <a:endParaRPr lang="sl-SI" sz="4000" b="1" dirty="0"/>
          </a:p>
        </p:txBody>
      </p:sp>
      <p:sp>
        <p:nvSpPr>
          <p:cNvPr id="3" name="Podnaslov 2"/>
          <p:cNvSpPr>
            <a:spLocks noGrp="1"/>
          </p:cNvSpPr>
          <p:nvPr>
            <p:ph type="subTitle" idx="1"/>
          </p:nvPr>
        </p:nvSpPr>
        <p:spPr>
          <a:xfrm>
            <a:off x="1395663" y="3602038"/>
            <a:ext cx="9465572" cy="2306084"/>
          </a:xfrm>
        </p:spPr>
        <p:txBody>
          <a:bodyPr>
            <a:normAutofit/>
          </a:bodyPr>
          <a:lstStyle/>
          <a:p>
            <a:endParaRPr lang="sl-SI" b="1" dirty="0" smtClean="0"/>
          </a:p>
          <a:p>
            <a:endParaRPr lang="sl-SI" b="1" dirty="0" smtClean="0"/>
          </a:p>
          <a:p>
            <a:endParaRPr lang="sl-SI" b="1" dirty="0" smtClean="0"/>
          </a:p>
          <a:p>
            <a:r>
              <a:rPr lang="sl-SI" b="1" dirty="0" smtClean="0"/>
              <a:t>ORGANIZIRA </a:t>
            </a:r>
            <a:r>
              <a:rPr lang="sl-SI" b="1" dirty="0"/>
              <a:t>MINISTRSTVO ZA </a:t>
            </a:r>
            <a:r>
              <a:rPr lang="sl-SI" b="1" dirty="0" smtClean="0"/>
              <a:t>KMETIJSTVO, GOZDARSTVO </a:t>
            </a:r>
            <a:r>
              <a:rPr lang="sl-SI" b="1" dirty="0"/>
              <a:t>IN </a:t>
            </a:r>
            <a:r>
              <a:rPr lang="sl-SI" b="1" dirty="0" smtClean="0"/>
              <a:t>PREHRANO</a:t>
            </a:r>
          </a:p>
          <a:p>
            <a:r>
              <a:rPr lang="sl-SI" b="1" dirty="0" smtClean="0"/>
              <a:t>Bled, 29. november 2022 </a:t>
            </a:r>
            <a:endParaRPr lang="sl-SI" dirty="0"/>
          </a:p>
        </p:txBody>
      </p:sp>
      <p:pic>
        <p:nvPicPr>
          <p:cNvPr id="4"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5" name="Slika 4">
            <a:extLst>
              <a:ext uri="{FF2B5EF4-FFF2-40B4-BE49-F238E27FC236}">
                <a16:creationId xmlns:a16="http://schemas.microsoft.com/office/drawing/2014/main" id="{FFD4384F-790A-420C-8BCA-1769490F4C6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7" name="Picture 4"/>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Zaobljeni pravokotnik 8"/>
          <p:cNvSpPr>
            <a:spLocks noChangeAspect="1"/>
          </p:cNvSpPr>
          <p:nvPr/>
        </p:nvSpPr>
        <p:spPr>
          <a:xfrm>
            <a:off x="18542293" y="11696195"/>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000" dirty="0" smtClean="0">
                <a:solidFill>
                  <a:schemeClr val="tx1"/>
                </a:solidFill>
              </a:rPr>
              <a:t>Prostor za </a:t>
            </a:r>
          </a:p>
          <a:p>
            <a:pPr algn="ctr"/>
            <a:r>
              <a:rPr lang="sl-SI" sz="2000" dirty="0">
                <a:solidFill>
                  <a:schemeClr val="tx1"/>
                </a:solidFill>
              </a:rPr>
              <a:t>v</a:t>
            </a:r>
            <a:r>
              <a:rPr lang="sl-SI" sz="2000" dirty="0" smtClean="0">
                <a:solidFill>
                  <a:schemeClr val="tx1"/>
                </a:solidFill>
              </a:rPr>
              <a:t>aš logotip</a:t>
            </a:r>
            <a:endParaRPr lang="sl-SI" sz="2000" dirty="0">
              <a:solidFill>
                <a:schemeClr val="tx1"/>
              </a:solidFill>
            </a:endParaRPr>
          </a:p>
        </p:txBody>
      </p:sp>
      <p:pic>
        <p:nvPicPr>
          <p:cNvPr id="8" name="Slika 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1026" name="Picture 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9399421" y="5705061"/>
            <a:ext cx="1628775" cy="11132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4673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smtClean="0"/>
              <a:t>TRIKOTNIK ZNANJA</a:t>
            </a:r>
            <a:endParaRPr lang="sl-SI" sz="4000" b="1" dirty="0"/>
          </a:p>
        </p:txBody>
      </p:sp>
      <p:sp>
        <p:nvSpPr>
          <p:cNvPr id="3" name="Podnaslov 2"/>
          <p:cNvSpPr>
            <a:spLocks noGrp="1"/>
          </p:cNvSpPr>
          <p:nvPr>
            <p:ph idx="1"/>
          </p:nvPr>
        </p:nvSpPr>
        <p:spPr/>
        <p:txBody>
          <a:bodyPr>
            <a:normAutofit fontScale="77500" lnSpcReduction="20000"/>
          </a:bodyPr>
          <a:lstStyle/>
          <a:p>
            <a:r>
              <a:rPr lang="sl-SI" b="1" dirty="0" smtClean="0"/>
              <a:t>Pogled kmeta</a:t>
            </a:r>
            <a:r>
              <a:rPr lang="sl-SI" dirty="0" smtClean="0"/>
              <a:t>: </a:t>
            </a:r>
            <a:r>
              <a:rPr lang="sl-SI" dirty="0"/>
              <a:t>Pridelovalci poljščin in vrtnin namakamo glede na svoje praktične izkušnje, dodatne strokovne podlage za namakanje (lastnosti tal, meritve meteoroloških parametrov in značilnosti rastline) bodo koristne za izboljšanje praks pri namakanju poljščin in vrtnin.  </a:t>
            </a:r>
          </a:p>
          <a:p>
            <a:r>
              <a:rPr lang="sl-SI" b="1" dirty="0" smtClean="0"/>
              <a:t>Pogled svetovalca</a:t>
            </a:r>
            <a:r>
              <a:rPr lang="sl-SI" dirty="0" smtClean="0"/>
              <a:t>: </a:t>
            </a:r>
            <a:r>
              <a:rPr lang="sl-SI" dirty="0"/>
              <a:t>Pri svetovalnem delu potrebujemo znanje o tehnologiji namakanja in strokovne podlage o značilnostih tal in kmetijske kulture ter spremljanje vremenskih dogajanj. Za hitrejšo uvajanje namakanja pri nas potrebujemo podatke o ekonomski upravičenosti namakanja in kako s strokovnim namakanjem varujemo podtalnico in okolje. </a:t>
            </a:r>
          </a:p>
          <a:p>
            <a:r>
              <a:rPr lang="sl-SI" b="1" dirty="0" smtClean="0"/>
              <a:t>Pogled raziskovalca</a:t>
            </a:r>
            <a:r>
              <a:rPr lang="sl-SI" dirty="0" smtClean="0"/>
              <a:t>: </a:t>
            </a:r>
            <a:r>
              <a:rPr lang="sl-SI" dirty="0"/>
              <a:t>Projekt obravnava ključne elemente pridelave poljščin v zaostrenih klimatskih razmerah, saj vključuje vse pomembne vidike sodobne pridelave in jih obravnava s strokovno znanstvenega vidika. To so primerna obdelava tal, dodajanje vode s strokovno utemeljenim namakanjem ter s tem povezano ekonomiko pridelave. Kot takšen bo pomembno prispeval tako k promociji  in implementaciji sodobnih agronomskih praks, varovanju okolja ter ekonomiki pridelave. </a:t>
            </a:r>
          </a:p>
          <a:p>
            <a:endParaRPr lang="sl-SI" dirty="0">
              <a:solidFill>
                <a:srgbClr val="00B050"/>
              </a:solidFill>
            </a:endParaRPr>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aobljeni pravokotnik 12"/>
          <p:cNvSpPr>
            <a:spLocks noChangeAspect="1"/>
          </p:cNvSpPr>
          <p:nvPr/>
        </p:nvSpPr>
        <p:spPr>
          <a:xfrm>
            <a:off x="9147635" y="6025651"/>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000" dirty="0" smtClean="0">
                <a:solidFill>
                  <a:schemeClr val="tx1"/>
                </a:solidFill>
              </a:rPr>
              <a:t>Prostor za </a:t>
            </a:r>
          </a:p>
          <a:p>
            <a:pPr algn="ctr"/>
            <a:r>
              <a:rPr lang="sl-SI" sz="2000" dirty="0">
                <a:solidFill>
                  <a:schemeClr val="tx1"/>
                </a:solidFill>
              </a:rPr>
              <a:t>v</a:t>
            </a:r>
            <a:r>
              <a:rPr lang="sl-SI" sz="2000" dirty="0" smtClean="0">
                <a:solidFill>
                  <a:schemeClr val="tx1"/>
                </a:solidFill>
              </a:rPr>
              <a:t>aš logotip</a:t>
            </a:r>
            <a:endParaRPr lang="sl-SI" sz="2000" dirty="0">
              <a:solidFill>
                <a:schemeClr val="tx1"/>
              </a:solidFill>
            </a:endParaRPr>
          </a:p>
        </p:txBody>
      </p:sp>
      <p:pic>
        <p:nvPicPr>
          <p:cNvPr id="14" name="Slika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6" name="Slika 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682942" y="158187"/>
            <a:ext cx="1670858" cy="1739438"/>
          </a:xfrm>
          <a:prstGeom prst="rect">
            <a:avLst/>
          </a:prstGeom>
        </p:spPr>
      </p:pic>
      <p:pic>
        <p:nvPicPr>
          <p:cNvPr id="15" name="Picture 2"/>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9147635" y="5651622"/>
            <a:ext cx="1740340" cy="12212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8597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smtClean="0"/>
              <a:t>Kontaktni podatki vodilnega partnerja</a:t>
            </a:r>
            <a:endParaRPr lang="sl-SI" sz="4000" b="1" dirty="0"/>
          </a:p>
        </p:txBody>
      </p:sp>
      <p:sp>
        <p:nvSpPr>
          <p:cNvPr id="3" name="Podnaslov 2"/>
          <p:cNvSpPr>
            <a:spLocks noGrp="1"/>
          </p:cNvSpPr>
          <p:nvPr>
            <p:ph idx="1"/>
          </p:nvPr>
        </p:nvSpPr>
        <p:spPr/>
        <p:txBody>
          <a:bodyPr>
            <a:normAutofit/>
          </a:bodyPr>
          <a:lstStyle/>
          <a:p>
            <a:pPr marL="0" indent="0">
              <a:buNone/>
            </a:pPr>
            <a:r>
              <a:rPr lang="sl-SI" b="1" i="1" dirty="0" smtClean="0">
                <a:solidFill>
                  <a:srgbClr val="00B050"/>
                </a:solidFill>
              </a:rPr>
              <a:t>Vodilni partner: </a:t>
            </a:r>
            <a:r>
              <a:rPr lang="sl-SI" i="1" dirty="0" smtClean="0">
                <a:solidFill>
                  <a:srgbClr val="00B050"/>
                </a:solidFill>
              </a:rPr>
              <a:t>KGZS Zavod Ptuj</a:t>
            </a:r>
          </a:p>
          <a:p>
            <a:pPr marL="0" indent="0">
              <a:buNone/>
            </a:pPr>
            <a:r>
              <a:rPr lang="sl-SI" b="1" i="1" dirty="0" smtClean="0">
                <a:solidFill>
                  <a:srgbClr val="00B050"/>
                </a:solidFill>
              </a:rPr>
              <a:t>Vodja projekta: Marko Černe, </a:t>
            </a:r>
            <a:r>
              <a:rPr lang="sl-SI" i="1" dirty="0" err="1" smtClean="0">
                <a:solidFill>
                  <a:srgbClr val="00B050"/>
                </a:solidFill>
              </a:rPr>
              <a:t>univ.dipl.inž.agr</a:t>
            </a:r>
            <a:r>
              <a:rPr lang="sl-SI" i="1" dirty="0" smtClean="0">
                <a:solidFill>
                  <a:srgbClr val="00B050"/>
                </a:solidFill>
              </a:rPr>
              <a:t>.</a:t>
            </a:r>
          </a:p>
          <a:p>
            <a:pPr marL="0" indent="0">
              <a:buNone/>
            </a:pPr>
            <a:r>
              <a:rPr lang="sl-SI" b="1" i="1" dirty="0" smtClean="0">
                <a:solidFill>
                  <a:srgbClr val="00B050"/>
                </a:solidFill>
              </a:rPr>
              <a:t>E-naslov:</a:t>
            </a:r>
            <a:r>
              <a:rPr lang="sl-SI" i="1" dirty="0" smtClean="0">
                <a:solidFill>
                  <a:srgbClr val="00B050"/>
                </a:solidFill>
              </a:rPr>
              <a:t> </a:t>
            </a:r>
            <a:r>
              <a:rPr lang="sl-SI" i="1" dirty="0" smtClean="0">
                <a:solidFill>
                  <a:srgbClr val="00B050"/>
                </a:solidFill>
                <a:hlinkClick r:id="rId3"/>
              </a:rPr>
              <a:t>marko.cerne@kgz-ptuj.si</a:t>
            </a:r>
            <a:endParaRPr lang="sl-SI" i="1" dirty="0" smtClean="0">
              <a:solidFill>
                <a:srgbClr val="00B050"/>
              </a:solidFill>
            </a:endParaRPr>
          </a:p>
          <a:p>
            <a:pPr marL="0" indent="0">
              <a:buNone/>
            </a:pPr>
            <a:r>
              <a:rPr lang="sl-SI" b="1" i="1" dirty="0" smtClean="0">
                <a:solidFill>
                  <a:srgbClr val="00B050"/>
                </a:solidFill>
              </a:rPr>
              <a:t>Telefon: </a:t>
            </a:r>
            <a:r>
              <a:rPr lang="sl-SI" i="1" dirty="0" smtClean="0">
                <a:solidFill>
                  <a:srgbClr val="00B050"/>
                </a:solidFill>
              </a:rPr>
              <a:t>02 749 36 24; 041 769 348</a:t>
            </a:r>
          </a:p>
          <a:p>
            <a:pPr marL="0" indent="0">
              <a:buNone/>
            </a:pPr>
            <a:r>
              <a:rPr lang="sl-SI" b="1" i="1" dirty="0" smtClean="0">
                <a:solidFill>
                  <a:srgbClr val="00B050"/>
                </a:solidFill>
              </a:rPr>
              <a:t>Spletna </a:t>
            </a:r>
            <a:r>
              <a:rPr lang="sl-SI" b="1" i="1" dirty="0">
                <a:solidFill>
                  <a:srgbClr val="00B050"/>
                </a:solidFill>
              </a:rPr>
              <a:t>stran projekta EIP</a:t>
            </a:r>
            <a:r>
              <a:rPr lang="sl-SI" b="1" i="1" dirty="0" smtClean="0">
                <a:solidFill>
                  <a:srgbClr val="00B050"/>
                </a:solidFill>
              </a:rPr>
              <a:t>:</a:t>
            </a:r>
            <a:r>
              <a:rPr lang="sl-SI" i="1" dirty="0" smtClean="0">
                <a:solidFill>
                  <a:srgbClr val="00B050"/>
                </a:solidFill>
              </a:rPr>
              <a:t> https</a:t>
            </a:r>
            <a:r>
              <a:rPr lang="sl-SI" i="1" dirty="0">
                <a:solidFill>
                  <a:srgbClr val="00B050"/>
                </a:solidFill>
              </a:rPr>
              <a:t>://www.kgz-ptuj.si/Novice-in-izobra%C5%BEevanja/Projekti/EIP-projekti/KGZ-PTUJ-vodilni-partner/Prilagoditev-pridelave-polj%C5%A1%C4%8Din-na-klimatske-spremembe-in-varovanje-tal</a:t>
            </a:r>
            <a:endParaRPr lang="sl-SI" i="1" dirty="0" smtClean="0">
              <a:solidFill>
                <a:srgbClr val="00B050"/>
              </a:solidFill>
            </a:endParaRPr>
          </a:p>
          <a:p>
            <a:pPr marL="0" indent="0">
              <a:buNone/>
            </a:pPr>
            <a:endParaRPr lang="sl-SI" dirty="0"/>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aobljeni pravokotnik 12"/>
          <p:cNvSpPr>
            <a:spLocks noChangeAspect="1"/>
          </p:cNvSpPr>
          <p:nvPr/>
        </p:nvSpPr>
        <p:spPr>
          <a:xfrm>
            <a:off x="9147635" y="6025651"/>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000" dirty="0" smtClean="0">
                <a:solidFill>
                  <a:schemeClr val="tx1"/>
                </a:solidFill>
              </a:rPr>
              <a:t>Prostor za </a:t>
            </a:r>
          </a:p>
          <a:p>
            <a:pPr algn="ctr"/>
            <a:r>
              <a:rPr lang="sl-SI" sz="2000" dirty="0">
                <a:solidFill>
                  <a:schemeClr val="tx1"/>
                </a:solidFill>
              </a:rPr>
              <a:t>v</a:t>
            </a:r>
            <a:r>
              <a:rPr lang="sl-SI" sz="2000" dirty="0" smtClean="0">
                <a:solidFill>
                  <a:schemeClr val="tx1"/>
                </a:solidFill>
              </a:rPr>
              <a:t>aš logotip</a:t>
            </a:r>
            <a:endParaRPr lang="sl-SI" sz="2000" dirty="0">
              <a:solidFill>
                <a:schemeClr val="tx1"/>
              </a:solidFill>
            </a:endParaRPr>
          </a:p>
        </p:txBody>
      </p:sp>
      <p:pic>
        <p:nvPicPr>
          <p:cNvPr id="14" name="Slika 1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9" name="Picture 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9147635" y="5651622"/>
            <a:ext cx="1740340" cy="12212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680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55700"/>
            <a:ext cx="9144000" cy="2354263"/>
          </a:xfrm>
        </p:spPr>
        <p:txBody>
          <a:bodyPr>
            <a:normAutofit/>
          </a:bodyPr>
          <a:lstStyle/>
          <a:p>
            <a:r>
              <a:rPr lang="sl-SI" sz="5300" b="1" dirty="0" smtClean="0">
                <a:solidFill>
                  <a:srgbClr val="00B050"/>
                </a:solidFill>
              </a:rPr>
              <a:t>PRILAGODITEV PRIDELAVE POLJŠČIN NA KLIMATSKE SPREMEMBE IN VAROVANJE TAL</a:t>
            </a:r>
            <a:endParaRPr lang="sl-SI" sz="4000" b="1" dirty="0">
              <a:solidFill>
                <a:srgbClr val="00B050"/>
              </a:solidFill>
            </a:endParaRPr>
          </a:p>
        </p:txBody>
      </p:sp>
      <p:sp>
        <p:nvSpPr>
          <p:cNvPr id="3" name="Podnaslov 2"/>
          <p:cNvSpPr>
            <a:spLocks noGrp="1"/>
          </p:cNvSpPr>
          <p:nvPr>
            <p:ph type="subTitle" idx="1"/>
          </p:nvPr>
        </p:nvSpPr>
        <p:spPr/>
        <p:txBody>
          <a:bodyPr/>
          <a:lstStyle/>
          <a:p>
            <a:endParaRPr lang="sl-SI" b="1" dirty="0" smtClean="0"/>
          </a:p>
          <a:p>
            <a:r>
              <a:rPr lang="sl-SI" dirty="0" smtClean="0">
                <a:solidFill>
                  <a:srgbClr val="00B050"/>
                </a:solidFill>
              </a:rPr>
              <a:t>KGZS ZAVOD PTUJ</a:t>
            </a:r>
            <a:endParaRPr lang="sl-SI" dirty="0">
              <a:solidFill>
                <a:srgbClr val="00B050"/>
              </a:solidFill>
            </a:endParaRPr>
          </a:p>
        </p:txBody>
      </p:sp>
      <p:pic>
        <p:nvPicPr>
          <p:cNvPr id="15"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6" name="Slika 15">
            <a:extLst>
              <a:ext uri="{FF2B5EF4-FFF2-40B4-BE49-F238E27FC236}">
                <a16:creationId xmlns:a16="http://schemas.microsoft.com/office/drawing/2014/main" id="{FFD4384F-790A-420C-8BCA-1769490F4C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17"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Zaobljeni pravokotnik 17"/>
          <p:cNvSpPr>
            <a:spLocks noChangeAspect="1"/>
          </p:cNvSpPr>
          <p:nvPr/>
        </p:nvSpPr>
        <p:spPr>
          <a:xfrm>
            <a:off x="9147635" y="6025651"/>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2000" dirty="0">
              <a:solidFill>
                <a:schemeClr val="tx1"/>
              </a:solidFill>
            </a:endParaRPr>
          </a:p>
        </p:txBody>
      </p:sp>
      <p:pic>
        <p:nvPicPr>
          <p:cNvPr id="19" name="Slika 1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10" name="Picture 2"/>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9147635" y="5651622"/>
            <a:ext cx="1740340" cy="12212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8759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smtClean="0"/>
              <a:t>OSNOVNI PODATKI O PROJEKTU</a:t>
            </a:r>
            <a:endParaRPr lang="sl-SI" sz="4000" b="1" dirty="0"/>
          </a:p>
        </p:txBody>
      </p:sp>
      <p:sp>
        <p:nvSpPr>
          <p:cNvPr id="3" name="Podnaslov 2"/>
          <p:cNvSpPr>
            <a:spLocks noGrp="1"/>
          </p:cNvSpPr>
          <p:nvPr>
            <p:ph idx="1"/>
          </p:nvPr>
        </p:nvSpPr>
        <p:spPr/>
        <p:txBody>
          <a:bodyPr>
            <a:normAutofit lnSpcReduction="10000"/>
          </a:bodyPr>
          <a:lstStyle/>
          <a:p>
            <a:r>
              <a:rPr lang="sl-SI" dirty="0" smtClean="0"/>
              <a:t>Ostali člani partnerstva: </a:t>
            </a:r>
            <a:r>
              <a:rPr lang="sl-SI" i="1" dirty="0" smtClean="0">
                <a:solidFill>
                  <a:srgbClr val="00B050"/>
                </a:solidFill>
              </a:rPr>
              <a:t>ZRS BISTRA PTUJ, UM FAKULTETA ZA KMETIJSTVO IN BIOSISTEMSKE VEDE, KGZS ZAVOD MURSKA SOBOTA, KZ PTUJ Z.O.O.,</a:t>
            </a:r>
            <a:r>
              <a:rPr lang="sl-SI" i="1" dirty="0">
                <a:solidFill>
                  <a:srgbClr val="00B050"/>
                </a:solidFill>
              </a:rPr>
              <a:t> KMG DEJAN </a:t>
            </a:r>
            <a:r>
              <a:rPr lang="sl-SI" i="1" dirty="0" smtClean="0">
                <a:solidFill>
                  <a:srgbClr val="00B050"/>
                </a:solidFill>
              </a:rPr>
              <a:t>JAKOB, KMG SLAVKO LEBEN, KMG BLAŽ NAJVIRT, KMG MITJA PIGNAR, KMG VASJA MAJERIČ, JERUZALEM ORMOŽ SAT D.O.O. </a:t>
            </a:r>
            <a:endParaRPr lang="sl-SI" dirty="0" smtClean="0"/>
          </a:p>
          <a:p>
            <a:r>
              <a:rPr lang="sl-SI" dirty="0" smtClean="0"/>
              <a:t>Tip projekta: </a:t>
            </a:r>
            <a:r>
              <a:rPr lang="sl-SI" i="1" dirty="0" smtClean="0">
                <a:solidFill>
                  <a:srgbClr val="00B050"/>
                </a:solidFill>
              </a:rPr>
              <a:t>EIP projekt</a:t>
            </a:r>
          </a:p>
          <a:p>
            <a:r>
              <a:rPr lang="sl-SI" dirty="0" smtClean="0"/>
              <a:t>Tematika projekta: </a:t>
            </a:r>
            <a:r>
              <a:rPr lang="sl-SI" i="1" dirty="0" smtClean="0">
                <a:solidFill>
                  <a:srgbClr val="00B050"/>
                </a:solidFill>
              </a:rPr>
              <a:t>Blaženje in prilagajanje na podnebne spremembe na kmetijskem gospodarstvu</a:t>
            </a:r>
          </a:p>
          <a:p>
            <a:r>
              <a:rPr lang="sl-SI" dirty="0" smtClean="0"/>
              <a:t>Obdobje trajanja projekta: </a:t>
            </a:r>
            <a:r>
              <a:rPr lang="sl-SI" i="1" dirty="0" smtClean="0">
                <a:solidFill>
                  <a:srgbClr val="00B050"/>
                </a:solidFill>
              </a:rPr>
              <a:t>19.05.2022 - 18.05.2025</a:t>
            </a:r>
          </a:p>
          <a:p>
            <a:r>
              <a:rPr lang="sl-SI" dirty="0" smtClean="0"/>
              <a:t>Višina odobrenih sredstev: </a:t>
            </a:r>
            <a:r>
              <a:rPr lang="sl-SI" i="1" dirty="0" smtClean="0">
                <a:solidFill>
                  <a:srgbClr val="00B050"/>
                </a:solidFill>
              </a:rPr>
              <a:t>249.159,38 EUR</a:t>
            </a:r>
            <a:endParaRPr lang="sl-SI" dirty="0" smtClean="0"/>
          </a:p>
          <a:p>
            <a:endParaRPr lang="sl-SI" dirty="0"/>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aobljeni pravokotnik 12"/>
          <p:cNvSpPr>
            <a:spLocks noChangeAspect="1"/>
          </p:cNvSpPr>
          <p:nvPr/>
        </p:nvSpPr>
        <p:spPr>
          <a:xfrm>
            <a:off x="9147635" y="6025651"/>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000" dirty="0" smtClean="0">
                <a:solidFill>
                  <a:schemeClr val="tx1"/>
                </a:solidFill>
              </a:rPr>
              <a:t>Prostor za </a:t>
            </a:r>
          </a:p>
          <a:p>
            <a:pPr algn="ctr"/>
            <a:r>
              <a:rPr lang="sl-SI" sz="2000" dirty="0">
                <a:solidFill>
                  <a:schemeClr val="tx1"/>
                </a:solidFill>
              </a:rPr>
              <a:t>v</a:t>
            </a:r>
            <a:r>
              <a:rPr lang="sl-SI" sz="2000" dirty="0" smtClean="0">
                <a:solidFill>
                  <a:schemeClr val="tx1"/>
                </a:solidFill>
              </a:rPr>
              <a:t>aš logotip</a:t>
            </a:r>
            <a:endParaRPr lang="sl-SI" sz="2000" dirty="0">
              <a:solidFill>
                <a:schemeClr val="tx1"/>
              </a:solidFill>
            </a:endParaRPr>
          </a:p>
        </p:txBody>
      </p:sp>
      <p:pic>
        <p:nvPicPr>
          <p:cNvPr id="14" name="Slika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9" name="Picture 2"/>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9147635" y="5630779"/>
            <a:ext cx="1770042" cy="124213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6529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smtClean="0"/>
              <a:t>PRAKTIČNI PROBLEM</a:t>
            </a:r>
            <a:endParaRPr lang="sl-SI" sz="4000" b="1" dirty="0"/>
          </a:p>
        </p:txBody>
      </p:sp>
      <p:sp>
        <p:nvSpPr>
          <p:cNvPr id="3" name="Podnaslov 2"/>
          <p:cNvSpPr>
            <a:spLocks noGrp="1"/>
          </p:cNvSpPr>
          <p:nvPr>
            <p:ph idx="1"/>
          </p:nvPr>
        </p:nvSpPr>
        <p:spPr>
          <a:xfrm>
            <a:off x="838200" y="1825625"/>
            <a:ext cx="10049775" cy="3825997"/>
          </a:xfrm>
        </p:spPr>
        <p:txBody>
          <a:bodyPr>
            <a:normAutofit fontScale="92500" lnSpcReduction="10000"/>
          </a:bodyPr>
          <a:lstStyle/>
          <a:p>
            <a:pPr marL="0" indent="0">
              <a:buNone/>
            </a:pPr>
            <a:r>
              <a:rPr lang="sl-SI" sz="2400" b="1" dirty="0" smtClean="0">
                <a:solidFill>
                  <a:srgbClr val="00B050"/>
                </a:solidFill>
              </a:rPr>
              <a:t>Namakanje poljščin </a:t>
            </a:r>
            <a:r>
              <a:rPr lang="sl-SI" sz="2400" b="1" dirty="0">
                <a:solidFill>
                  <a:srgbClr val="00B050"/>
                </a:solidFill>
              </a:rPr>
              <a:t>se pri nas izvaja </a:t>
            </a:r>
            <a:r>
              <a:rPr lang="sl-SI" sz="2400" b="1" dirty="0" smtClean="0">
                <a:solidFill>
                  <a:srgbClr val="00B050"/>
                </a:solidFill>
              </a:rPr>
              <a:t>brez upoštevanja lastnosti tal in vremenskih razmer ter specifičnih lastnosti posamezne poljščine</a:t>
            </a:r>
            <a:r>
              <a:rPr lang="sl-SI" sz="2400" dirty="0" smtClean="0">
                <a:solidFill>
                  <a:srgbClr val="00B050"/>
                </a:solidFill>
              </a:rPr>
              <a:t>, </a:t>
            </a:r>
            <a:r>
              <a:rPr lang="sl-SI" sz="2400" dirty="0">
                <a:solidFill>
                  <a:srgbClr val="00B050"/>
                </a:solidFill>
              </a:rPr>
              <a:t>kar se odraža v nižjih </a:t>
            </a:r>
            <a:r>
              <a:rPr lang="sl-SI" sz="2400" dirty="0" smtClean="0">
                <a:solidFill>
                  <a:srgbClr val="00B050"/>
                </a:solidFill>
              </a:rPr>
              <a:t>pridelkih, večji </a:t>
            </a:r>
            <a:r>
              <a:rPr lang="sl-SI" sz="2400" dirty="0">
                <a:solidFill>
                  <a:srgbClr val="00B050"/>
                </a:solidFill>
              </a:rPr>
              <a:t>porabi vode, </a:t>
            </a:r>
            <a:r>
              <a:rPr lang="sl-SI" sz="2400" dirty="0" smtClean="0">
                <a:solidFill>
                  <a:srgbClr val="00B050"/>
                </a:solidFill>
              </a:rPr>
              <a:t>izpiranju </a:t>
            </a:r>
            <a:r>
              <a:rPr lang="sl-SI" sz="2400" dirty="0">
                <a:solidFill>
                  <a:srgbClr val="00B050"/>
                </a:solidFill>
              </a:rPr>
              <a:t>hranil ter onesnaženju podtalnice</a:t>
            </a:r>
            <a:r>
              <a:rPr lang="sl-SI" sz="2400" dirty="0" smtClean="0">
                <a:solidFill>
                  <a:srgbClr val="00B050"/>
                </a:solidFill>
              </a:rPr>
              <a:t>. V </a:t>
            </a:r>
            <a:r>
              <a:rPr lang="sl-SI" sz="2400" dirty="0">
                <a:solidFill>
                  <a:srgbClr val="00B050"/>
                </a:solidFill>
              </a:rPr>
              <a:t>praksi </a:t>
            </a:r>
            <a:r>
              <a:rPr lang="sl-SI" sz="2400" dirty="0" smtClean="0">
                <a:solidFill>
                  <a:srgbClr val="00B050"/>
                </a:solidFill>
              </a:rPr>
              <a:t>je težko </a:t>
            </a:r>
            <a:r>
              <a:rPr lang="sl-SI" sz="2400" dirty="0">
                <a:solidFill>
                  <a:srgbClr val="00B050"/>
                </a:solidFill>
              </a:rPr>
              <a:t>izvajati strokovno in učinkovito namakanje </a:t>
            </a:r>
            <a:r>
              <a:rPr lang="sl-SI" sz="2400" dirty="0" smtClean="0">
                <a:solidFill>
                  <a:srgbClr val="00B050"/>
                </a:solidFill>
              </a:rPr>
              <a:t>brez celovitega daljinskega zaznavanja potreb rastlin po vodi. </a:t>
            </a:r>
          </a:p>
          <a:p>
            <a:pPr marL="0" indent="0">
              <a:buNone/>
            </a:pPr>
            <a:r>
              <a:rPr lang="sl-SI" sz="2400" b="1" dirty="0" smtClean="0">
                <a:solidFill>
                  <a:srgbClr val="00B050"/>
                </a:solidFill>
              </a:rPr>
              <a:t>Za </a:t>
            </a:r>
            <a:r>
              <a:rPr lang="sl-SI" sz="2400" b="1" dirty="0">
                <a:solidFill>
                  <a:srgbClr val="00B050"/>
                </a:solidFill>
              </a:rPr>
              <a:t>povečevanje površin namakalnih sistemov in motiviranje kmetov</a:t>
            </a:r>
            <a:r>
              <a:rPr lang="sl-SI" sz="2400" dirty="0">
                <a:solidFill>
                  <a:srgbClr val="00B050"/>
                </a:solidFill>
              </a:rPr>
              <a:t> potrebujemo verodostojne podatke o stroških in koristih (</a:t>
            </a:r>
            <a:r>
              <a:rPr lang="sl-SI" sz="2400" dirty="0" err="1">
                <a:solidFill>
                  <a:srgbClr val="00B050"/>
                </a:solidFill>
              </a:rPr>
              <a:t>t.j</a:t>
            </a:r>
            <a:r>
              <a:rPr lang="sl-SI" sz="2400" dirty="0">
                <a:solidFill>
                  <a:srgbClr val="00B050"/>
                </a:solidFill>
              </a:rPr>
              <a:t>. gospodarnosti) namakanja</a:t>
            </a:r>
            <a:r>
              <a:rPr lang="sl-SI" sz="2400" dirty="0" smtClean="0">
                <a:solidFill>
                  <a:srgbClr val="00B050"/>
                </a:solidFill>
              </a:rPr>
              <a:t>.</a:t>
            </a:r>
          </a:p>
          <a:p>
            <a:pPr marL="0" indent="0">
              <a:buNone/>
            </a:pPr>
            <a:r>
              <a:rPr lang="sl-SI" sz="2400" b="1" dirty="0" smtClean="0">
                <a:solidFill>
                  <a:srgbClr val="00B050"/>
                </a:solidFill>
              </a:rPr>
              <a:t>Z namakanjem lahko preprečimo izpiranje nitratov</a:t>
            </a:r>
            <a:r>
              <a:rPr lang="sl-SI" sz="2400" dirty="0" smtClean="0">
                <a:solidFill>
                  <a:srgbClr val="00B050"/>
                </a:solidFill>
              </a:rPr>
              <a:t>, saj rastline lahko porabijo hranila le iz vodne raztopine. </a:t>
            </a:r>
          </a:p>
          <a:p>
            <a:pPr marL="0" indent="0">
              <a:buNone/>
            </a:pPr>
            <a:r>
              <a:rPr lang="sl-SI" sz="2400" b="1" dirty="0" smtClean="0">
                <a:solidFill>
                  <a:srgbClr val="00B050"/>
                </a:solidFill>
              </a:rPr>
              <a:t>Intenzivna obdelava tal vpliva na zmanjšano sposobnost tal za zadrževanje vode </a:t>
            </a:r>
            <a:r>
              <a:rPr lang="sl-SI" sz="2400" dirty="0" smtClean="0">
                <a:solidFill>
                  <a:srgbClr val="00B050"/>
                </a:solidFill>
              </a:rPr>
              <a:t>in povečuje potrebe po namakanju, obenem pa zmanjšuje </a:t>
            </a:r>
            <a:r>
              <a:rPr lang="sl-SI" sz="2400" dirty="0" err="1" smtClean="0">
                <a:solidFill>
                  <a:srgbClr val="00B050"/>
                </a:solidFill>
              </a:rPr>
              <a:t>biodiverziteto</a:t>
            </a:r>
            <a:r>
              <a:rPr lang="sl-SI" sz="2400" dirty="0" smtClean="0">
                <a:solidFill>
                  <a:srgbClr val="00B050"/>
                </a:solidFill>
              </a:rPr>
              <a:t> in povečuje nevarnost erozije rodovitnih tal. </a:t>
            </a:r>
            <a:endParaRPr lang="sl-SI" i="1" dirty="0">
              <a:solidFill>
                <a:srgbClr val="00B050"/>
              </a:solidFill>
            </a:endParaRPr>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aobljeni pravokotnik 12"/>
          <p:cNvSpPr>
            <a:spLocks noChangeAspect="1"/>
          </p:cNvSpPr>
          <p:nvPr/>
        </p:nvSpPr>
        <p:spPr>
          <a:xfrm>
            <a:off x="9147635" y="6025651"/>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000" dirty="0" smtClean="0">
                <a:solidFill>
                  <a:schemeClr val="tx1"/>
                </a:solidFill>
              </a:rPr>
              <a:t>Prostor za </a:t>
            </a:r>
          </a:p>
          <a:p>
            <a:pPr algn="ctr"/>
            <a:r>
              <a:rPr lang="sl-SI" sz="2000" dirty="0">
                <a:solidFill>
                  <a:schemeClr val="tx1"/>
                </a:solidFill>
              </a:rPr>
              <a:t>v</a:t>
            </a:r>
            <a:r>
              <a:rPr lang="sl-SI" sz="2000" dirty="0" smtClean="0">
                <a:solidFill>
                  <a:schemeClr val="tx1"/>
                </a:solidFill>
              </a:rPr>
              <a:t>aš logotip</a:t>
            </a:r>
            <a:endParaRPr lang="sl-SI" sz="2000" dirty="0">
              <a:solidFill>
                <a:schemeClr val="tx1"/>
              </a:solidFill>
            </a:endParaRPr>
          </a:p>
        </p:txBody>
      </p:sp>
      <p:pic>
        <p:nvPicPr>
          <p:cNvPr id="14" name="Slika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9" name="Picture 2"/>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9147635" y="5651622"/>
            <a:ext cx="1740340" cy="12212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5574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smtClean="0"/>
              <a:t>NAMEN IN CILJI PROJEKTA</a:t>
            </a:r>
            <a:endParaRPr lang="sl-SI" sz="4000" b="1" dirty="0"/>
          </a:p>
        </p:txBody>
      </p:sp>
      <p:sp>
        <p:nvSpPr>
          <p:cNvPr id="3" name="Podnaslov 2"/>
          <p:cNvSpPr>
            <a:spLocks noGrp="1"/>
          </p:cNvSpPr>
          <p:nvPr>
            <p:ph idx="1"/>
          </p:nvPr>
        </p:nvSpPr>
        <p:spPr>
          <a:xfrm>
            <a:off x="838200" y="1405288"/>
            <a:ext cx="10515600" cy="4771675"/>
          </a:xfrm>
        </p:spPr>
        <p:txBody>
          <a:bodyPr>
            <a:normAutofit/>
          </a:bodyPr>
          <a:lstStyle/>
          <a:p>
            <a:pPr marL="457200" indent="-457200">
              <a:buAutoNum type="arabicPeriod"/>
            </a:pPr>
            <a:r>
              <a:rPr lang="sl-SI" sz="2000" b="1" dirty="0" smtClean="0">
                <a:solidFill>
                  <a:srgbClr val="00B050"/>
                </a:solidFill>
              </a:rPr>
              <a:t>optimizacija </a:t>
            </a:r>
            <a:r>
              <a:rPr lang="sl-SI" sz="2000" b="1" dirty="0">
                <a:solidFill>
                  <a:srgbClr val="00B050"/>
                </a:solidFill>
              </a:rPr>
              <a:t>porabe vode za namakanje kmetijskih površin in izboljšanje praks namakanja z uvajanjem daljinskega zaznavanja</a:t>
            </a:r>
            <a:r>
              <a:rPr lang="sl-SI" sz="2000" b="1" dirty="0" smtClean="0">
                <a:solidFill>
                  <a:srgbClr val="00B050"/>
                </a:solidFill>
              </a:rPr>
              <a:t>,</a:t>
            </a:r>
          </a:p>
          <a:p>
            <a:pPr marL="457200" indent="-457200">
              <a:buAutoNum type="arabicPeriod"/>
            </a:pPr>
            <a:r>
              <a:rPr lang="sl-SI" sz="2000" b="1" dirty="0" smtClean="0">
                <a:solidFill>
                  <a:srgbClr val="00B050"/>
                </a:solidFill>
              </a:rPr>
              <a:t>ekonomika namakanja,  </a:t>
            </a:r>
          </a:p>
          <a:p>
            <a:pPr marL="457200" indent="-457200">
              <a:buAutoNum type="arabicPeriod"/>
            </a:pPr>
            <a:r>
              <a:rPr lang="sl-SI" sz="2000" b="1" dirty="0" smtClean="0">
                <a:solidFill>
                  <a:srgbClr val="00B050"/>
                </a:solidFill>
              </a:rPr>
              <a:t>proučiti </a:t>
            </a:r>
            <a:r>
              <a:rPr lang="sl-SI" sz="2000" b="1" dirty="0">
                <a:solidFill>
                  <a:srgbClr val="00B050"/>
                </a:solidFill>
              </a:rPr>
              <a:t>vpliv obdelave tal na zadrževanje vode v tleh in varovanje rodovitnih tal, </a:t>
            </a:r>
            <a:endParaRPr lang="sl-SI" sz="2000" b="1" dirty="0" smtClean="0">
              <a:solidFill>
                <a:srgbClr val="00B050"/>
              </a:solidFill>
            </a:endParaRPr>
          </a:p>
          <a:p>
            <a:pPr marL="457200" indent="-457200">
              <a:buAutoNum type="arabicPeriod"/>
            </a:pPr>
            <a:r>
              <a:rPr lang="sl-SI" sz="2000" b="1" dirty="0" smtClean="0">
                <a:solidFill>
                  <a:srgbClr val="00B050"/>
                </a:solidFill>
              </a:rPr>
              <a:t>ohranjanje </a:t>
            </a:r>
            <a:r>
              <a:rPr lang="sl-SI" sz="2000" b="1" dirty="0" err="1">
                <a:solidFill>
                  <a:srgbClr val="00B050"/>
                </a:solidFill>
              </a:rPr>
              <a:t>biodiverzitete</a:t>
            </a:r>
            <a:r>
              <a:rPr lang="sl-SI" sz="2000" b="1" dirty="0">
                <a:solidFill>
                  <a:srgbClr val="00B050"/>
                </a:solidFill>
              </a:rPr>
              <a:t> in spremljanje organske snovi v </a:t>
            </a:r>
            <a:r>
              <a:rPr lang="sl-SI" sz="2000" b="1" dirty="0" smtClean="0">
                <a:solidFill>
                  <a:srgbClr val="00B050"/>
                </a:solidFill>
              </a:rPr>
              <a:t>tleh</a:t>
            </a:r>
            <a:r>
              <a:rPr lang="sl-SI" sz="2000" b="1" dirty="0">
                <a:solidFill>
                  <a:srgbClr val="00B050"/>
                </a:solidFill>
              </a:rPr>
              <a:t>,</a:t>
            </a:r>
            <a:r>
              <a:rPr lang="sl-SI" sz="2000" b="1" dirty="0" smtClean="0">
                <a:solidFill>
                  <a:srgbClr val="00B050"/>
                </a:solidFill>
              </a:rPr>
              <a:t> </a:t>
            </a:r>
          </a:p>
          <a:p>
            <a:pPr marL="457200" indent="-457200">
              <a:buAutoNum type="arabicPeriod"/>
            </a:pPr>
            <a:r>
              <a:rPr lang="sl-SI" sz="2000" b="1" dirty="0" smtClean="0">
                <a:solidFill>
                  <a:srgbClr val="00B050"/>
                </a:solidFill>
              </a:rPr>
              <a:t>proučiti vpliv </a:t>
            </a:r>
            <a:r>
              <a:rPr lang="sl-SI" sz="2000" b="1" dirty="0">
                <a:solidFill>
                  <a:srgbClr val="00B050"/>
                </a:solidFill>
              </a:rPr>
              <a:t>namakanja na </a:t>
            </a:r>
            <a:r>
              <a:rPr lang="sl-SI" sz="2000" b="1" dirty="0" smtClean="0">
                <a:solidFill>
                  <a:srgbClr val="00B050"/>
                </a:solidFill>
              </a:rPr>
              <a:t>izpiranje nitratov </a:t>
            </a:r>
            <a:r>
              <a:rPr lang="sl-SI" sz="2000" b="1" dirty="0">
                <a:solidFill>
                  <a:srgbClr val="00B050"/>
                </a:solidFill>
              </a:rPr>
              <a:t>v podzemne vode na vodovarstvenih območjih.</a:t>
            </a:r>
            <a:endParaRPr lang="sl-SI" sz="2000" b="1" i="1" dirty="0">
              <a:solidFill>
                <a:srgbClr val="00B050"/>
              </a:solidFill>
            </a:endParaRPr>
          </a:p>
          <a:p>
            <a:pPr marL="0" indent="0">
              <a:buNone/>
            </a:pPr>
            <a:endParaRPr lang="sl-SI" sz="2000" b="1" dirty="0" smtClean="0">
              <a:solidFill>
                <a:srgbClr val="00B050"/>
              </a:solidFill>
            </a:endParaRPr>
          </a:p>
          <a:p>
            <a:pPr marL="0" indent="0">
              <a:buNone/>
            </a:pPr>
            <a:r>
              <a:rPr lang="sl-SI" sz="2000" dirty="0" smtClean="0">
                <a:solidFill>
                  <a:srgbClr val="00B050"/>
                </a:solidFill>
              </a:rPr>
              <a:t>Opredelitev </a:t>
            </a:r>
            <a:r>
              <a:rPr lang="sl-SI" sz="2000" dirty="0">
                <a:solidFill>
                  <a:srgbClr val="00B050"/>
                </a:solidFill>
              </a:rPr>
              <a:t>lastnosti tal, meritve vlage v tleh in spremljanje vremenskih razmer in značilnosti posamezne kulture za določanje namakanja in vpeljava možnosti za digitalno spremljanje stanja pridelkov glede potreb rastlin po vodi. Ugotovitev vpliva načina obdelave tal na zadrževanje vode v tleh in potreb po namakanju ter zmanjševanje izpiranja nitratov z uporabo namakanja. Izračun ekonomske upravičenosti namakanja pri pridelavi nekaterih pomembnih </a:t>
            </a:r>
            <a:r>
              <a:rPr lang="sl-SI" sz="2000" dirty="0" smtClean="0">
                <a:solidFill>
                  <a:srgbClr val="00B050"/>
                </a:solidFill>
              </a:rPr>
              <a:t>poljščin</a:t>
            </a:r>
            <a:r>
              <a:rPr lang="sl-SI" sz="2000" dirty="0" smtClean="0"/>
              <a:t>.</a:t>
            </a:r>
            <a:endParaRPr lang="sl-SI" sz="2000" dirty="0"/>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aobljeni pravokotnik 12"/>
          <p:cNvSpPr>
            <a:spLocks noChangeAspect="1"/>
          </p:cNvSpPr>
          <p:nvPr/>
        </p:nvSpPr>
        <p:spPr>
          <a:xfrm>
            <a:off x="9147635" y="6025651"/>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000" dirty="0" smtClean="0">
                <a:solidFill>
                  <a:schemeClr val="tx1"/>
                </a:solidFill>
              </a:rPr>
              <a:t>Prostor za </a:t>
            </a:r>
          </a:p>
          <a:p>
            <a:pPr algn="ctr"/>
            <a:r>
              <a:rPr lang="sl-SI" sz="2000" dirty="0">
                <a:solidFill>
                  <a:schemeClr val="tx1"/>
                </a:solidFill>
              </a:rPr>
              <a:t>v</a:t>
            </a:r>
            <a:r>
              <a:rPr lang="sl-SI" sz="2000" dirty="0" smtClean="0">
                <a:solidFill>
                  <a:schemeClr val="tx1"/>
                </a:solidFill>
              </a:rPr>
              <a:t>aš logotip</a:t>
            </a:r>
            <a:endParaRPr lang="sl-SI" sz="2000" dirty="0">
              <a:solidFill>
                <a:schemeClr val="tx1"/>
              </a:solidFill>
            </a:endParaRPr>
          </a:p>
        </p:txBody>
      </p:sp>
      <p:pic>
        <p:nvPicPr>
          <p:cNvPr id="14" name="Slika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9" name="Picture 2"/>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9147635" y="5651622"/>
            <a:ext cx="1740340" cy="12212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97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4000" b="1" dirty="0"/>
              <a:t>VSEBINA PROJEKTA</a:t>
            </a:r>
          </a:p>
        </p:txBody>
      </p:sp>
      <p:sp>
        <p:nvSpPr>
          <p:cNvPr id="3" name="Podnaslov 2"/>
          <p:cNvSpPr>
            <a:spLocks noGrp="1"/>
          </p:cNvSpPr>
          <p:nvPr>
            <p:ph idx="1"/>
          </p:nvPr>
        </p:nvSpPr>
        <p:spPr/>
        <p:txBody>
          <a:bodyPr>
            <a:normAutofit/>
          </a:bodyPr>
          <a:lstStyle/>
          <a:p>
            <a:r>
              <a:rPr lang="sl-SI" sz="2400" b="1" dirty="0" smtClean="0">
                <a:solidFill>
                  <a:srgbClr val="00B050"/>
                </a:solidFill>
              </a:rPr>
              <a:t>IZBOLJŠANJE PRAKS NAMAKANJA V SKLADU Z LASTNOSTMI TAL, VREMENSKIMI RAZMERAMI IN LASTNOSTMI POLJŠČINE TER S POMOČJO DALJINSKEGA ZAZNAVANJA</a:t>
            </a:r>
            <a:endParaRPr lang="sl-SI" sz="2400" b="1" dirty="0">
              <a:solidFill>
                <a:srgbClr val="00B050"/>
              </a:solidFill>
            </a:endParaRPr>
          </a:p>
          <a:p>
            <a:r>
              <a:rPr lang="sl-SI" sz="2400" b="1" dirty="0" smtClean="0">
                <a:solidFill>
                  <a:srgbClr val="00B050"/>
                </a:solidFill>
              </a:rPr>
              <a:t>VPLIV </a:t>
            </a:r>
            <a:r>
              <a:rPr lang="sl-SI" sz="2400" b="1" dirty="0">
                <a:solidFill>
                  <a:srgbClr val="00B050"/>
                </a:solidFill>
              </a:rPr>
              <a:t>OBDELAVE TAL NA ZADRŽEVANJE VODE V </a:t>
            </a:r>
            <a:r>
              <a:rPr lang="sl-SI" sz="2400" b="1" dirty="0" smtClean="0">
                <a:solidFill>
                  <a:srgbClr val="00B050"/>
                </a:solidFill>
              </a:rPr>
              <a:t>TLEH IN NAMAKANJE</a:t>
            </a:r>
            <a:endParaRPr lang="sl-SI" sz="2400" b="1" dirty="0">
              <a:solidFill>
                <a:srgbClr val="00B050"/>
              </a:solidFill>
            </a:endParaRPr>
          </a:p>
          <a:p>
            <a:r>
              <a:rPr lang="sl-SI" sz="2400" b="1" dirty="0">
                <a:solidFill>
                  <a:srgbClr val="00B050"/>
                </a:solidFill>
              </a:rPr>
              <a:t>VPLIV NAMAKANJA NA IZPIRANJE NITRATOV NA VVO OBMOČJIH</a:t>
            </a:r>
          </a:p>
          <a:p>
            <a:r>
              <a:rPr lang="sl-SI" sz="2400" b="1" dirty="0">
                <a:solidFill>
                  <a:srgbClr val="00B050"/>
                </a:solidFill>
              </a:rPr>
              <a:t>OHRANJANJE BIODIVERZITETE IN SPREMLJANJE ORGANSKE SNOVI V TLEH</a:t>
            </a:r>
          </a:p>
          <a:p>
            <a:r>
              <a:rPr lang="sl-SI" sz="2400" b="1" dirty="0">
                <a:solidFill>
                  <a:srgbClr val="00B050"/>
                </a:solidFill>
              </a:rPr>
              <a:t>EKONOMIKA NAMAKANJA</a:t>
            </a:r>
          </a:p>
          <a:p>
            <a:pPr marL="457200" indent="-457200">
              <a:buAutoNum type="arabicPeriod"/>
            </a:pPr>
            <a:endParaRPr lang="sl-SI" sz="2400" dirty="0"/>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aobljeni pravokotnik 12"/>
          <p:cNvSpPr>
            <a:spLocks noChangeAspect="1"/>
          </p:cNvSpPr>
          <p:nvPr/>
        </p:nvSpPr>
        <p:spPr>
          <a:xfrm>
            <a:off x="9147635" y="6025651"/>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000" dirty="0" smtClean="0">
                <a:solidFill>
                  <a:schemeClr val="tx1"/>
                </a:solidFill>
              </a:rPr>
              <a:t>Prostor za </a:t>
            </a:r>
          </a:p>
          <a:p>
            <a:pPr algn="ctr"/>
            <a:r>
              <a:rPr lang="sl-SI" sz="2000" dirty="0">
                <a:solidFill>
                  <a:schemeClr val="tx1"/>
                </a:solidFill>
              </a:rPr>
              <a:t>v</a:t>
            </a:r>
            <a:r>
              <a:rPr lang="sl-SI" sz="2000" dirty="0" smtClean="0">
                <a:solidFill>
                  <a:schemeClr val="tx1"/>
                </a:solidFill>
              </a:rPr>
              <a:t>aš logotip</a:t>
            </a:r>
            <a:endParaRPr lang="sl-SI" sz="2000" dirty="0">
              <a:solidFill>
                <a:schemeClr val="tx1"/>
              </a:solidFill>
            </a:endParaRPr>
          </a:p>
        </p:txBody>
      </p:sp>
      <p:pic>
        <p:nvPicPr>
          <p:cNvPr id="14" name="Slika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9" name="Picture 2"/>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9147635" y="5651622"/>
            <a:ext cx="1740340" cy="12212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858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endParaRPr lang="sl-SI" sz="4000" b="1" dirty="0"/>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aobljeni pravokotnik 12"/>
          <p:cNvSpPr>
            <a:spLocks noChangeAspect="1"/>
          </p:cNvSpPr>
          <p:nvPr/>
        </p:nvSpPr>
        <p:spPr>
          <a:xfrm>
            <a:off x="9147635" y="6025651"/>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000" dirty="0" smtClean="0">
                <a:solidFill>
                  <a:schemeClr val="tx1"/>
                </a:solidFill>
              </a:rPr>
              <a:t>Prostor za </a:t>
            </a:r>
          </a:p>
          <a:p>
            <a:pPr algn="ctr"/>
            <a:r>
              <a:rPr lang="sl-SI" sz="2000" dirty="0">
                <a:solidFill>
                  <a:schemeClr val="tx1"/>
                </a:solidFill>
              </a:rPr>
              <a:t>v</a:t>
            </a:r>
            <a:r>
              <a:rPr lang="sl-SI" sz="2000" dirty="0" smtClean="0">
                <a:solidFill>
                  <a:schemeClr val="tx1"/>
                </a:solidFill>
              </a:rPr>
              <a:t>aš logotip</a:t>
            </a:r>
            <a:endParaRPr lang="sl-SI" sz="2000" dirty="0">
              <a:solidFill>
                <a:schemeClr val="tx1"/>
              </a:solidFill>
            </a:endParaRPr>
          </a:p>
        </p:txBody>
      </p:sp>
      <p:pic>
        <p:nvPicPr>
          <p:cNvPr id="14" name="Slika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9" name="Picture 2"/>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9147635" y="5651622"/>
            <a:ext cx="1740340" cy="12212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5" name="Označba mesta vsebine 14"/>
          <p:cNvPicPr>
            <a:picLocks noGrp="1" noChangeAspect="1"/>
          </p:cNvPicPr>
          <p:nvPr>
            <p:ph idx="1"/>
          </p:nvPr>
        </p:nvPicPr>
        <p:blipFill>
          <a:blip r:embed="rId7" cstate="email">
            <a:extLst>
              <a:ext uri="{28A0092B-C50C-407E-A947-70E740481C1C}">
                <a14:useLocalDpi xmlns:a14="http://schemas.microsoft.com/office/drawing/2010/main"/>
              </a:ext>
            </a:extLst>
          </a:blip>
          <a:stretch>
            <a:fillRect/>
          </a:stretch>
        </p:blipFill>
        <p:spPr>
          <a:xfrm>
            <a:off x="832645" y="365125"/>
            <a:ext cx="10521155" cy="5286497"/>
          </a:xfrm>
          <a:prstGeom prst="rect">
            <a:avLst/>
          </a:prstGeom>
        </p:spPr>
      </p:pic>
    </p:spTree>
    <p:extLst>
      <p:ext uri="{BB962C8B-B14F-4D97-AF65-F5344CB8AC3E}">
        <p14:creationId xmlns:p14="http://schemas.microsoft.com/office/powerpoint/2010/main" val="980642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smtClean="0"/>
              <a:t>PRIČAKOVANI / DOSEDANJI REZULTATI</a:t>
            </a:r>
            <a:endParaRPr lang="sl-SI" sz="4000" b="1" dirty="0"/>
          </a:p>
        </p:txBody>
      </p:sp>
      <p:sp>
        <p:nvSpPr>
          <p:cNvPr id="3" name="Podnaslov 2"/>
          <p:cNvSpPr>
            <a:spLocks noGrp="1"/>
          </p:cNvSpPr>
          <p:nvPr>
            <p:ph idx="1"/>
          </p:nvPr>
        </p:nvSpPr>
        <p:spPr/>
        <p:txBody>
          <a:bodyPr>
            <a:normAutofit/>
          </a:bodyPr>
          <a:lstStyle/>
          <a:p>
            <a:pPr marL="0" indent="0">
              <a:buNone/>
            </a:pPr>
            <a:r>
              <a:rPr lang="sl-SI" sz="2000" b="1" dirty="0" smtClean="0">
                <a:solidFill>
                  <a:srgbClr val="00B050"/>
                </a:solidFill>
              </a:rPr>
              <a:t>Napoved in izvedba namakanja </a:t>
            </a:r>
            <a:r>
              <a:rPr lang="sl-SI" sz="2000" dirty="0" smtClean="0">
                <a:solidFill>
                  <a:srgbClr val="00B050"/>
                </a:solidFill>
              </a:rPr>
              <a:t>z ustrezno tehnologijo glede na tip tal in vremenske podatke ter lastnosti poljščine</a:t>
            </a:r>
            <a:r>
              <a:rPr lang="sl-SI" sz="2000" dirty="0">
                <a:solidFill>
                  <a:srgbClr val="00B050"/>
                </a:solidFill>
              </a:rPr>
              <a:t>. Uporaba </a:t>
            </a:r>
            <a:r>
              <a:rPr lang="sl-SI" sz="2000" dirty="0" err="1">
                <a:solidFill>
                  <a:srgbClr val="00B050"/>
                </a:solidFill>
              </a:rPr>
              <a:t>drona</a:t>
            </a:r>
            <a:r>
              <a:rPr lang="sl-SI" sz="2000" dirty="0">
                <a:solidFill>
                  <a:srgbClr val="00B050"/>
                </a:solidFill>
              </a:rPr>
              <a:t> za določanje potreb po vodi. </a:t>
            </a:r>
            <a:endParaRPr lang="sl-SI" sz="2000" dirty="0" smtClean="0">
              <a:solidFill>
                <a:srgbClr val="00B050"/>
              </a:solidFill>
            </a:endParaRPr>
          </a:p>
          <a:p>
            <a:pPr marL="0" indent="0">
              <a:buNone/>
            </a:pPr>
            <a:r>
              <a:rPr lang="sl-SI" sz="2000" b="1" dirty="0" smtClean="0">
                <a:solidFill>
                  <a:srgbClr val="00B050"/>
                </a:solidFill>
              </a:rPr>
              <a:t>Višja količina in kakovost krme </a:t>
            </a:r>
            <a:r>
              <a:rPr lang="sl-SI" sz="2000" dirty="0" smtClean="0">
                <a:solidFill>
                  <a:srgbClr val="00B050"/>
                </a:solidFill>
              </a:rPr>
              <a:t>z namakanjem. </a:t>
            </a:r>
          </a:p>
          <a:p>
            <a:pPr marL="0" indent="0">
              <a:buNone/>
            </a:pPr>
            <a:r>
              <a:rPr lang="sl-SI" sz="2000" b="1" dirty="0" smtClean="0">
                <a:solidFill>
                  <a:srgbClr val="00B050"/>
                </a:solidFill>
              </a:rPr>
              <a:t>Potrebe po namakanju glede na različne obdelave tal</a:t>
            </a:r>
            <a:r>
              <a:rPr lang="sl-SI" sz="2000" dirty="0" smtClean="0">
                <a:solidFill>
                  <a:srgbClr val="00B050"/>
                </a:solidFill>
              </a:rPr>
              <a:t>. </a:t>
            </a:r>
          </a:p>
          <a:p>
            <a:pPr marL="0" indent="0">
              <a:buNone/>
            </a:pPr>
            <a:r>
              <a:rPr lang="sl-SI" sz="2000" dirty="0" smtClean="0">
                <a:solidFill>
                  <a:srgbClr val="00B050"/>
                </a:solidFill>
              </a:rPr>
              <a:t>Ugotovitev </a:t>
            </a:r>
            <a:r>
              <a:rPr lang="sl-SI" sz="2000" b="1" dirty="0" smtClean="0">
                <a:solidFill>
                  <a:srgbClr val="00B050"/>
                </a:solidFill>
              </a:rPr>
              <a:t>ekonomske učinkovitosti namakanja</a:t>
            </a:r>
            <a:r>
              <a:rPr lang="sl-SI" sz="2000" dirty="0" smtClean="0">
                <a:solidFill>
                  <a:srgbClr val="00B050"/>
                </a:solidFill>
              </a:rPr>
              <a:t>. </a:t>
            </a:r>
          </a:p>
          <a:p>
            <a:pPr marL="0" indent="0">
              <a:buNone/>
            </a:pPr>
            <a:r>
              <a:rPr lang="sl-SI" sz="2000" b="1" dirty="0" smtClean="0">
                <a:solidFill>
                  <a:srgbClr val="00B050"/>
                </a:solidFill>
              </a:rPr>
              <a:t>Zmanjšano izpiranje nitratov </a:t>
            </a:r>
            <a:r>
              <a:rPr lang="sl-SI" sz="2000" dirty="0" smtClean="0">
                <a:solidFill>
                  <a:srgbClr val="00B050"/>
                </a:solidFill>
              </a:rPr>
              <a:t>zaradi namakanja. </a:t>
            </a:r>
          </a:p>
          <a:p>
            <a:pPr marL="0" indent="0">
              <a:buNone/>
            </a:pPr>
            <a:r>
              <a:rPr lang="sl-SI" sz="2000" b="1" dirty="0" smtClean="0">
                <a:solidFill>
                  <a:srgbClr val="00B050"/>
                </a:solidFill>
              </a:rPr>
              <a:t>Visoki, kakovostni in stabilni pridelki poljščin. </a:t>
            </a:r>
          </a:p>
          <a:p>
            <a:pPr marL="0" indent="0">
              <a:buNone/>
            </a:pPr>
            <a:r>
              <a:rPr lang="sl-SI" sz="2000" dirty="0" smtClean="0">
                <a:solidFill>
                  <a:srgbClr val="00B050"/>
                </a:solidFill>
              </a:rPr>
              <a:t>Izbira </a:t>
            </a:r>
            <a:r>
              <a:rPr lang="sl-SI" sz="2000" dirty="0">
                <a:solidFill>
                  <a:srgbClr val="00B050"/>
                </a:solidFill>
              </a:rPr>
              <a:t>najprimernejšega načina </a:t>
            </a:r>
            <a:r>
              <a:rPr lang="sl-SI" sz="2000" b="1" dirty="0">
                <a:solidFill>
                  <a:srgbClr val="00B050"/>
                </a:solidFill>
              </a:rPr>
              <a:t>obdelave tal za zadrževanje </a:t>
            </a:r>
            <a:r>
              <a:rPr lang="sl-SI" sz="2000" b="1" dirty="0" smtClean="0">
                <a:solidFill>
                  <a:srgbClr val="00B050"/>
                </a:solidFill>
              </a:rPr>
              <a:t>vode</a:t>
            </a:r>
            <a:r>
              <a:rPr lang="sl-SI" sz="2000" dirty="0" smtClean="0">
                <a:solidFill>
                  <a:srgbClr val="00B050"/>
                </a:solidFill>
              </a:rPr>
              <a:t>.</a:t>
            </a:r>
          </a:p>
          <a:p>
            <a:pPr marL="0" indent="0">
              <a:buNone/>
            </a:pPr>
            <a:r>
              <a:rPr lang="sl-SI" sz="2000" dirty="0" smtClean="0">
                <a:solidFill>
                  <a:srgbClr val="00B050"/>
                </a:solidFill>
              </a:rPr>
              <a:t>Primerna </a:t>
            </a:r>
            <a:r>
              <a:rPr lang="sl-SI" sz="2000" dirty="0">
                <a:solidFill>
                  <a:srgbClr val="00B050"/>
                </a:solidFill>
              </a:rPr>
              <a:t>raba tal za </a:t>
            </a:r>
            <a:r>
              <a:rPr lang="sl-SI" sz="2000" b="1" dirty="0">
                <a:solidFill>
                  <a:srgbClr val="00B050"/>
                </a:solidFill>
              </a:rPr>
              <a:t>ohranitev </a:t>
            </a:r>
            <a:r>
              <a:rPr lang="sl-SI" sz="2000" b="1" dirty="0" err="1">
                <a:solidFill>
                  <a:srgbClr val="00B050"/>
                </a:solidFill>
              </a:rPr>
              <a:t>biodiverzitete</a:t>
            </a:r>
            <a:r>
              <a:rPr lang="sl-SI" sz="2000" dirty="0">
                <a:solidFill>
                  <a:srgbClr val="00B050"/>
                </a:solidFill>
              </a:rPr>
              <a:t>. </a:t>
            </a:r>
            <a:endParaRPr lang="sl-SI" sz="2000" dirty="0" smtClean="0">
              <a:solidFill>
                <a:srgbClr val="00B050"/>
              </a:solidFill>
            </a:endParaRPr>
          </a:p>
          <a:p>
            <a:pPr marL="0" indent="0">
              <a:buNone/>
            </a:pPr>
            <a:r>
              <a:rPr lang="sl-SI" sz="2000" b="1" dirty="0">
                <a:solidFill>
                  <a:srgbClr val="00B050"/>
                </a:solidFill>
              </a:rPr>
              <a:t>Manjša občutljivosti kmetijskih gospodarstev na podnebne spremembe</a:t>
            </a:r>
            <a:r>
              <a:rPr lang="sl-SI" sz="2400" b="1" dirty="0">
                <a:solidFill>
                  <a:srgbClr val="00B050"/>
                </a:solidFill>
              </a:rPr>
              <a:t>. </a:t>
            </a:r>
          </a:p>
          <a:p>
            <a:pPr marL="0" indent="0">
              <a:buNone/>
            </a:pPr>
            <a:endParaRPr lang="sl-SI" sz="2400" i="1" dirty="0">
              <a:solidFill>
                <a:srgbClr val="00B050"/>
              </a:solidFill>
            </a:endParaRPr>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aobljeni pravokotnik 12"/>
          <p:cNvSpPr>
            <a:spLocks noChangeAspect="1"/>
          </p:cNvSpPr>
          <p:nvPr/>
        </p:nvSpPr>
        <p:spPr>
          <a:xfrm>
            <a:off x="9147635" y="6025651"/>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000" dirty="0" smtClean="0">
                <a:solidFill>
                  <a:schemeClr val="tx1"/>
                </a:solidFill>
              </a:rPr>
              <a:t>Prostor za </a:t>
            </a:r>
          </a:p>
          <a:p>
            <a:pPr algn="ctr"/>
            <a:r>
              <a:rPr lang="sl-SI" sz="2000" dirty="0">
                <a:solidFill>
                  <a:schemeClr val="tx1"/>
                </a:solidFill>
              </a:rPr>
              <a:t>v</a:t>
            </a:r>
            <a:r>
              <a:rPr lang="sl-SI" sz="2000" dirty="0" smtClean="0">
                <a:solidFill>
                  <a:schemeClr val="tx1"/>
                </a:solidFill>
              </a:rPr>
              <a:t>aš logotip</a:t>
            </a:r>
            <a:endParaRPr lang="sl-SI" sz="2000" dirty="0">
              <a:solidFill>
                <a:schemeClr val="tx1"/>
              </a:solidFill>
            </a:endParaRPr>
          </a:p>
        </p:txBody>
      </p:sp>
      <p:pic>
        <p:nvPicPr>
          <p:cNvPr id="14" name="Slika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9" name="Picture 2"/>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9147635" y="5651622"/>
            <a:ext cx="1740340" cy="12212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4564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smtClean="0"/>
              <a:t>ZAKLJUČEK</a:t>
            </a:r>
            <a:endParaRPr lang="sl-SI" sz="4000" b="1" dirty="0"/>
          </a:p>
        </p:txBody>
      </p:sp>
      <p:sp>
        <p:nvSpPr>
          <p:cNvPr id="3" name="Podnaslov 2"/>
          <p:cNvSpPr>
            <a:spLocks noGrp="1"/>
          </p:cNvSpPr>
          <p:nvPr>
            <p:ph idx="1"/>
          </p:nvPr>
        </p:nvSpPr>
        <p:spPr/>
        <p:txBody>
          <a:bodyPr>
            <a:normAutofit fontScale="92500" lnSpcReduction="10000"/>
          </a:bodyPr>
          <a:lstStyle/>
          <a:p>
            <a:pPr marL="0" indent="0">
              <a:buNone/>
            </a:pPr>
            <a:r>
              <a:rPr lang="sl-SI" i="1" dirty="0" smtClean="0">
                <a:solidFill>
                  <a:srgbClr val="00B050"/>
                </a:solidFill>
              </a:rPr>
              <a:t>Rezultati bodo pomembna pomoč </a:t>
            </a:r>
            <a:r>
              <a:rPr lang="sl-SI" b="1" i="1" dirty="0" smtClean="0">
                <a:solidFill>
                  <a:srgbClr val="00B050"/>
                </a:solidFill>
              </a:rPr>
              <a:t>pri širjenju pomena namakanja poljščin </a:t>
            </a:r>
            <a:r>
              <a:rPr lang="sl-SI" i="1" dirty="0" smtClean="0">
                <a:solidFill>
                  <a:srgbClr val="00B050"/>
                </a:solidFill>
              </a:rPr>
              <a:t>v Sloveniji. Znanje bo služilo kot praktično priporočilo za izboljšanje namakanja, manjšega obremenjevanja okolja in </a:t>
            </a:r>
            <a:r>
              <a:rPr lang="sl-SI" b="1" i="1" dirty="0" smtClean="0">
                <a:solidFill>
                  <a:srgbClr val="00B050"/>
                </a:solidFill>
              </a:rPr>
              <a:t>izboljšanje ekonomičnosti pridelave poljščin. </a:t>
            </a:r>
          </a:p>
          <a:p>
            <a:pPr marL="0" indent="0">
              <a:buNone/>
            </a:pPr>
            <a:r>
              <a:rPr lang="sl-SI" i="1" dirty="0" smtClean="0">
                <a:solidFill>
                  <a:srgbClr val="00B050"/>
                </a:solidFill>
              </a:rPr>
              <a:t>Izsledki projekta bodo predstavljali temelj za </a:t>
            </a:r>
            <a:r>
              <a:rPr lang="sl-SI" b="1" i="1" dirty="0" smtClean="0">
                <a:solidFill>
                  <a:srgbClr val="00B050"/>
                </a:solidFill>
              </a:rPr>
              <a:t>oblikovanje </a:t>
            </a:r>
            <a:r>
              <a:rPr lang="sl-SI" b="1" i="1" dirty="0" err="1" smtClean="0">
                <a:solidFill>
                  <a:srgbClr val="00B050"/>
                </a:solidFill>
              </a:rPr>
              <a:t>t.i</a:t>
            </a:r>
            <a:r>
              <a:rPr lang="sl-SI" b="1" i="1" dirty="0">
                <a:solidFill>
                  <a:srgbClr val="00B050"/>
                </a:solidFill>
              </a:rPr>
              <a:t>. demonstracijskih </a:t>
            </a:r>
            <a:r>
              <a:rPr lang="sl-SI" b="1" i="1" dirty="0" smtClean="0">
                <a:solidFill>
                  <a:srgbClr val="00B050"/>
                </a:solidFill>
              </a:rPr>
              <a:t>centrov za namakanje </a:t>
            </a:r>
            <a:r>
              <a:rPr lang="sl-SI" i="1" dirty="0" smtClean="0">
                <a:solidFill>
                  <a:srgbClr val="00B050"/>
                </a:solidFill>
              </a:rPr>
              <a:t>ali demonstracijskih kmetij v RS.</a:t>
            </a:r>
          </a:p>
          <a:p>
            <a:pPr marL="0" indent="0">
              <a:buNone/>
            </a:pPr>
            <a:r>
              <a:rPr lang="sl-SI" i="1" dirty="0" smtClean="0">
                <a:solidFill>
                  <a:srgbClr val="00B050"/>
                </a:solidFill>
              </a:rPr>
              <a:t>Razširjanje </a:t>
            </a:r>
            <a:r>
              <a:rPr lang="sl-SI" b="1" i="1" dirty="0" smtClean="0">
                <a:solidFill>
                  <a:srgbClr val="00B050"/>
                </a:solidFill>
              </a:rPr>
              <a:t>daljinskega zaznavanja kot primer dobre prakse </a:t>
            </a:r>
            <a:r>
              <a:rPr lang="sl-SI" i="1" dirty="0" smtClean="0">
                <a:solidFill>
                  <a:srgbClr val="00B050"/>
                </a:solidFill>
              </a:rPr>
              <a:t>tudi za druga področja (gnojenje, uporaba sredstev za varstvo rastlin)</a:t>
            </a:r>
          </a:p>
          <a:p>
            <a:pPr marL="0" indent="0">
              <a:buNone/>
            </a:pPr>
            <a:r>
              <a:rPr lang="sl-SI" b="1" i="1" dirty="0">
                <a:solidFill>
                  <a:srgbClr val="00B050"/>
                </a:solidFill>
              </a:rPr>
              <a:t>Koristi bodo </a:t>
            </a:r>
            <a:r>
              <a:rPr lang="sl-SI" b="1" i="1" dirty="0" smtClean="0">
                <a:solidFill>
                  <a:srgbClr val="00B050"/>
                </a:solidFill>
              </a:rPr>
              <a:t>imeli: </a:t>
            </a:r>
            <a:r>
              <a:rPr lang="sl-SI" i="1" dirty="0">
                <a:solidFill>
                  <a:srgbClr val="00B050"/>
                </a:solidFill>
              </a:rPr>
              <a:t>kmetijska gospodarstva</a:t>
            </a:r>
            <a:r>
              <a:rPr lang="sl-SI" i="1" dirty="0" smtClean="0">
                <a:solidFill>
                  <a:srgbClr val="00B050"/>
                </a:solidFill>
              </a:rPr>
              <a:t>, pridelovalci, podjetja, </a:t>
            </a:r>
            <a:r>
              <a:rPr lang="sl-SI" i="1" dirty="0">
                <a:solidFill>
                  <a:srgbClr val="00B050"/>
                </a:solidFill>
              </a:rPr>
              <a:t>strokovnjaki, lokalne skupnosti, svetovalci, dijaki, študentje, vrtičkarji, potencialni investitorji, mediji, itd.  </a:t>
            </a:r>
          </a:p>
          <a:p>
            <a:pPr marL="0" indent="0">
              <a:buNone/>
            </a:pPr>
            <a:endParaRPr lang="sl-SI" i="1" dirty="0">
              <a:solidFill>
                <a:srgbClr val="00B050"/>
              </a:solidFill>
            </a:endParaRPr>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aobljeni pravokotnik 12"/>
          <p:cNvSpPr>
            <a:spLocks noChangeAspect="1"/>
          </p:cNvSpPr>
          <p:nvPr/>
        </p:nvSpPr>
        <p:spPr>
          <a:xfrm>
            <a:off x="9147635" y="6025651"/>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000" dirty="0" smtClean="0">
                <a:solidFill>
                  <a:schemeClr val="tx1"/>
                </a:solidFill>
              </a:rPr>
              <a:t>Prostor za </a:t>
            </a:r>
          </a:p>
          <a:p>
            <a:pPr algn="ctr"/>
            <a:r>
              <a:rPr lang="sl-SI" sz="2000" dirty="0">
                <a:solidFill>
                  <a:schemeClr val="tx1"/>
                </a:solidFill>
              </a:rPr>
              <a:t>v</a:t>
            </a:r>
            <a:r>
              <a:rPr lang="sl-SI" sz="2000" dirty="0" smtClean="0">
                <a:solidFill>
                  <a:schemeClr val="tx1"/>
                </a:solidFill>
              </a:rPr>
              <a:t>aš logotip</a:t>
            </a:r>
            <a:endParaRPr lang="sl-SI" sz="2000" dirty="0">
              <a:solidFill>
                <a:schemeClr val="tx1"/>
              </a:solidFill>
            </a:endParaRPr>
          </a:p>
        </p:txBody>
      </p:sp>
      <p:pic>
        <p:nvPicPr>
          <p:cNvPr id="14" name="Slika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9" name="Picture 2"/>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9147635" y="5651622"/>
            <a:ext cx="1740340" cy="12212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4228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807</TotalTime>
  <Words>852</Words>
  <Application>Microsoft Office PowerPoint</Application>
  <PresentationFormat>Širokozaslonsko</PresentationFormat>
  <Paragraphs>82</Paragraphs>
  <Slides>11</Slides>
  <Notes>2</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11</vt:i4>
      </vt:variant>
    </vt:vector>
  </HeadingPairs>
  <TitlesOfParts>
    <vt:vector size="15" baseType="lpstr">
      <vt:lpstr>Arial</vt:lpstr>
      <vt:lpstr>Calibri</vt:lpstr>
      <vt:lpstr>Calibri Light</vt:lpstr>
      <vt:lpstr>Officeova tema</vt:lpstr>
      <vt:lpstr>DOGODEK EVROPSKEGA PARTNERSTVA ZA INOVACIJE - EIP</vt:lpstr>
      <vt:lpstr>PRILAGODITEV PRIDELAVE POLJŠČIN NA KLIMATSKE SPREMEMBE IN VAROVANJE TAL</vt:lpstr>
      <vt:lpstr>OSNOVNI PODATKI O PROJEKTU</vt:lpstr>
      <vt:lpstr>PRAKTIČNI PROBLEM</vt:lpstr>
      <vt:lpstr>NAMEN IN CILJI PROJEKTA</vt:lpstr>
      <vt:lpstr>VSEBINA PROJEKTA</vt:lpstr>
      <vt:lpstr>PowerPointova predstavitev</vt:lpstr>
      <vt:lpstr>PRIČAKOVANI / DOSEDANJI REZULTATI</vt:lpstr>
      <vt:lpstr>ZAKLJUČEK</vt:lpstr>
      <vt:lpstr>TRIKOTNIK ZNANJA</vt:lpstr>
      <vt:lpstr>Kontaktni podatki vodilnega partnerja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Boštjan Bidovec</dc:creator>
  <cp:lastModifiedBy>Robert Peklaj</cp:lastModifiedBy>
  <cp:revision>71</cp:revision>
  <cp:lastPrinted>2022-11-18T06:54:23Z</cp:lastPrinted>
  <dcterms:created xsi:type="dcterms:W3CDTF">2020-10-14T12:37:10Z</dcterms:created>
  <dcterms:modified xsi:type="dcterms:W3CDTF">2022-12-06T12:38:00Z</dcterms:modified>
</cp:coreProperties>
</file>