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D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EFEF6-BB65-4F1D-8664-9F868E546EE5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28EC3-09EE-45CA-BAB5-F674121DEF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6738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dirty="0"/>
              <a:t>Predlog</a:t>
            </a:r>
            <a:r>
              <a:rPr lang="sl-SI" baseline="0" dirty="0"/>
              <a:t> naslovnice 2</a:t>
            </a:r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28EC3-09EE-45CA-BAB5-F674121DEF36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94237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28EC3-09EE-45CA-BAB5-F674121DEF36}" type="slidenum">
              <a:rPr lang="sl-SI" smtClean="0"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19072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6605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917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5429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89620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7788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7346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8008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06830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3079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86987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9325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02103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mailto:nika.debeljak@zrsvn.si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s://zrsvn-varstvonarave.si/projekti/kmetovanje-za-ohranjanje-vrstno-pestrih-travisc-s-prenosom-znanja-na-kmeta/?portfolioCats=22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lika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5687" y="2606128"/>
            <a:ext cx="1828800" cy="2401824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337590"/>
            <a:ext cx="9144000" cy="2354263"/>
          </a:xfrm>
        </p:spPr>
        <p:txBody>
          <a:bodyPr>
            <a:normAutofit/>
          </a:bodyPr>
          <a:lstStyle/>
          <a:p>
            <a:r>
              <a:rPr lang="sl-SI" sz="5300" b="1" dirty="0"/>
              <a:t>DOGODEK EVROPSKEGA PARTNERSTVA ZA INOVACIJE - EIP</a:t>
            </a:r>
            <a:endParaRPr lang="sl-SI" sz="4000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95663" y="3602038"/>
            <a:ext cx="9465572" cy="2306084"/>
          </a:xfrm>
        </p:spPr>
        <p:txBody>
          <a:bodyPr>
            <a:normAutofit/>
          </a:bodyPr>
          <a:lstStyle/>
          <a:p>
            <a:endParaRPr lang="sl-SI" b="1" dirty="0"/>
          </a:p>
          <a:p>
            <a:endParaRPr lang="sl-SI" b="1" dirty="0"/>
          </a:p>
          <a:p>
            <a:endParaRPr lang="sl-SI" b="1" dirty="0"/>
          </a:p>
          <a:p>
            <a:r>
              <a:rPr lang="sl-SI" b="1" dirty="0"/>
              <a:t>ORGANIZIRA MINISTRSTVO ZA KMETIJSTVO, GOZDARSTVO IN PREHRANO</a:t>
            </a:r>
          </a:p>
          <a:p>
            <a:r>
              <a:rPr lang="sl-SI" b="1" dirty="0"/>
              <a:t>Bled, 29. november 2022</a:t>
            </a:r>
          </a:p>
        </p:txBody>
      </p:sp>
      <p:pic>
        <p:nvPicPr>
          <p:cNvPr id="4" name="Picture 2" descr="N:\INTERNO\DK\SSPRP\OSKLR\PROGRAM_RAZVOJA_PODEZELJA_2014-2020\Ukrep_M16_Sodelovanje\EIP VEM točka\Brošure in zloženke in pingvin\Brošura_pingvin_logotip\eip-slogan-sl-en-0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42640" y="5993476"/>
            <a:ext cx="2543694" cy="86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FFD4384F-790A-420C-8BCA-1769490F4C6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645" y="6210682"/>
            <a:ext cx="2490493" cy="615142"/>
          </a:xfrm>
          <a:prstGeom prst="rect">
            <a:avLst/>
          </a:prstGeom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286334" y="5908122"/>
            <a:ext cx="863852" cy="94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1593" y="6262268"/>
            <a:ext cx="2438400" cy="511969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AE762391-BAAA-39CB-D94F-33A140695B26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09438" y="6004633"/>
            <a:ext cx="2317124" cy="84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673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36771" y="575988"/>
            <a:ext cx="9318458" cy="2194560"/>
          </a:xfrm>
        </p:spPr>
        <p:txBody>
          <a:bodyPr>
            <a:normAutofit/>
          </a:bodyPr>
          <a:lstStyle/>
          <a:p>
            <a:r>
              <a:rPr lang="sl-SI" sz="4400" b="1" dirty="0">
                <a:solidFill>
                  <a:srgbClr val="00B050"/>
                </a:solidFill>
              </a:rPr>
              <a:t>KMETOVANJE ZA OHRANJANJE VRSTNO PESTRIH TRAVIŠČ S PRENOSOM ZNANJA NA KMETA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5342175"/>
            <a:ext cx="9144000" cy="511969"/>
          </a:xfrm>
        </p:spPr>
        <p:txBody>
          <a:bodyPr/>
          <a:lstStyle/>
          <a:p>
            <a:r>
              <a:rPr lang="sl-SI" b="1" dirty="0">
                <a:solidFill>
                  <a:srgbClr val="00B050"/>
                </a:solidFill>
              </a:rPr>
              <a:t>ZAVOD REPUBLIKE SLOVENIJE ZA VARSTVO NARAVE</a:t>
            </a:r>
            <a:endParaRPr lang="sl-SI" dirty="0">
              <a:solidFill>
                <a:srgbClr val="00B050"/>
              </a:solidFill>
            </a:endParaRPr>
          </a:p>
        </p:txBody>
      </p:sp>
      <p:pic>
        <p:nvPicPr>
          <p:cNvPr id="15" name="Picture 2" descr="N:\INTERNO\DK\SSPRP\OSKLR\PROGRAM_RAZVOJA_PODEZELJA_2014-2020\Ukrep_M16_Sodelovanje\EIP VEM točka\Brošure in zloženke in pingvin\Brošura_pingvin_logotip\eip-slogan-sl-en-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42640" y="5993476"/>
            <a:ext cx="2543694" cy="86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Slika 15">
            <a:extLst>
              <a:ext uri="{FF2B5EF4-FFF2-40B4-BE49-F238E27FC236}">
                <a16:creationId xmlns:a16="http://schemas.microsoft.com/office/drawing/2014/main" id="{FFD4384F-790A-420C-8BCA-1769490F4C6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645" y="6210682"/>
            <a:ext cx="2490493" cy="615142"/>
          </a:xfrm>
          <a:prstGeom prst="rect">
            <a:avLst/>
          </a:prstGeom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286334" y="5908122"/>
            <a:ext cx="863852" cy="94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Slika 1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1593" y="6262268"/>
            <a:ext cx="2438400" cy="511969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99F61090-3B97-6FC0-D176-7BD8F9A96DAC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09438" y="6004633"/>
            <a:ext cx="2317124" cy="842210"/>
          </a:xfrm>
          <a:prstGeom prst="rect">
            <a:avLst/>
          </a:prstGeom>
        </p:spPr>
      </p:pic>
      <p:pic>
        <p:nvPicPr>
          <p:cNvPr id="12" name="Slika 11" descr="Slika, ki vsebuje besede trava, roža, zunanje, rastlina&#10;&#10;Opis je samodejno ustvarjen">
            <a:extLst>
              <a:ext uri="{FF2B5EF4-FFF2-40B4-BE49-F238E27FC236}">
                <a16:creationId xmlns:a16="http://schemas.microsoft.com/office/drawing/2014/main" id="{83826CC8-771C-C552-14A5-B03AFE01B4D4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0431" y="2913062"/>
            <a:ext cx="2880000" cy="2160000"/>
          </a:xfrm>
          <a:prstGeom prst="rect">
            <a:avLst/>
          </a:prstGeom>
        </p:spPr>
      </p:pic>
      <p:pic>
        <p:nvPicPr>
          <p:cNvPr id="14" name="Slika 13" descr="Slika, ki vsebuje besede zunanje, trava, rastlina, roža&#10;&#10;Opis je samodejno ustvarjen">
            <a:extLst>
              <a:ext uri="{FF2B5EF4-FFF2-40B4-BE49-F238E27FC236}">
                <a16:creationId xmlns:a16="http://schemas.microsoft.com/office/drawing/2014/main" id="{365D55E3-DC50-255B-FBA2-18D063F914C0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1571" y="2913062"/>
            <a:ext cx="288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759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5300" b="1" dirty="0"/>
              <a:t>OSNOVNI PODATKI O PROJEKTU</a:t>
            </a:r>
            <a:endParaRPr lang="sl-SI" sz="4000" b="1" dirty="0"/>
          </a:p>
        </p:txBody>
      </p:sp>
      <p:sp>
        <p:nvSpPr>
          <p:cNvPr id="3" name="Podnaslov 2"/>
          <p:cNvSpPr>
            <a:spLocks noGrp="1"/>
          </p:cNvSpPr>
          <p:nvPr>
            <p:ph idx="1"/>
          </p:nvPr>
        </p:nvSpPr>
        <p:spPr>
          <a:xfrm>
            <a:off x="484840" y="1498020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sl-SI" dirty="0"/>
              <a:t>Ostali člani partnerstva: </a:t>
            </a:r>
          </a:p>
          <a:p>
            <a:pPr lvl="1"/>
            <a:r>
              <a:rPr lang="sl-SI" i="1" dirty="0">
                <a:solidFill>
                  <a:srgbClr val="00B050"/>
                </a:solidFill>
              </a:rPr>
              <a:t>KGZ Ptuj, </a:t>
            </a:r>
          </a:p>
          <a:p>
            <a:pPr lvl="1"/>
            <a:r>
              <a:rPr lang="sl-SI" i="1" dirty="0">
                <a:solidFill>
                  <a:srgbClr val="00B050"/>
                </a:solidFill>
              </a:rPr>
              <a:t>Univerza v Mariboru, </a:t>
            </a:r>
          </a:p>
          <a:p>
            <a:pPr lvl="1"/>
            <a:r>
              <a:rPr lang="sl-SI" i="1" dirty="0">
                <a:solidFill>
                  <a:srgbClr val="00B050"/>
                </a:solidFill>
              </a:rPr>
              <a:t>PRJ Halo podeželsko razvojno jedro, </a:t>
            </a:r>
          </a:p>
          <a:p>
            <a:pPr lvl="1"/>
            <a:r>
              <a:rPr lang="sl-SI" i="1" dirty="0">
                <a:solidFill>
                  <a:srgbClr val="00B050"/>
                </a:solidFill>
              </a:rPr>
              <a:t>Društvo Gorjanske košenice</a:t>
            </a:r>
          </a:p>
          <a:p>
            <a:pPr lvl="1"/>
            <a:r>
              <a:rPr lang="sl-SI" i="1" dirty="0">
                <a:solidFill>
                  <a:srgbClr val="00B050"/>
                </a:solidFill>
              </a:rPr>
              <a:t>7 kmetijskih gospodarstev: Korez, Lorber, Bratušek, Črnivec, Volaj, Kreže, Rumpret</a:t>
            </a:r>
            <a:endParaRPr lang="sl-SI" dirty="0"/>
          </a:p>
          <a:p>
            <a:r>
              <a:rPr lang="sl-SI" dirty="0"/>
              <a:t>Tip projekta: </a:t>
            </a:r>
            <a:r>
              <a:rPr lang="sl-SI" i="1" dirty="0">
                <a:solidFill>
                  <a:srgbClr val="00B050"/>
                </a:solidFill>
              </a:rPr>
              <a:t>EIP</a:t>
            </a:r>
          </a:p>
          <a:p>
            <a:r>
              <a:rPr lang="sl-SI" dirty="0"/>
              <a:t>Tematika projekta: </a:t>
            </a:r>
            <a:r>
              <a:rPr lang="pl-PL" i="1" dirty="0">
                <a:solidFill>
                  <a:srgbClr val="00B050"/>
                </a:solidFill>
              </a:rPr>
              <a:t>Gospodarjenje z naravovarstveno pomembnimi travišči</a:t>
            </a:r>
            <a:endParaRPr lang="sl-SI" i="1" dirty="0">
              <a:solidFill>
                <a:srgbClr val="00B050"/>
              </a:solidFill>
            </a:endParaRPr>
          </a:p>
          <a:p>
            <a:r>
              <a:rPr lang="sl-SI" dirty="0"/>
              <a:t>Obdobje trajanja projekta: </a:t>
            </a:r>
            <a:r>
              <a:rPr lang="sl-SI" i="1" dirty="0">
                <a:solidFill>
                  <a:srgbClr val="00B050"/>
                </a:solidFill>
              </a:rPr>
              <a:t>18.5.2022</a:t>
            </a:r>
            <a:r>
              <a:rPr lang="sl-SI" dirty="0"/>
              <a:t> </a:t>
            </a:r>
            <a:r>
              <a:rPr lang="sl-SI" i="1" dirty="0">
                <a:solidFill>
                  <a:srgbClr val="00B050"/>
                </a:solidFill>
              </a:rPr>
              <a:t>– 18.5.2025</a:t>
            </a:r>
          </a:p>
          <a:p>
            <a:r>
              <a:rPr lang="sl-SI" dirty="0"/>
              <a:t>Višina odobrenih sredstev: </a:t>
            </a:r>
            <a:r>
              <a:rPr lang="sl-SI" i="1" dirty="0">
                <a:solidFill>
                  <a:srgbClr val="00B050"/>
                </a:solidFill>
              </a:rPr>
              <a:t>217.511,42 €</a:t>
            </a:r>
          </a:p>
          <a:p>
            <a:endParaRPr lang="sl-SI" dirty="0"/>
          </a:p>
        </p:txBody>
      </p:sp>
      <p:pic>
        <p:nvPicPr>
          <p:cNvPr id="10" name="Picture 2" descr="N:\INTERNO\DK\SSPRP\OSKLR\PROGRAM_RAZVOJA_PODEZELJA_2014-2020\Ukrep_M16_Sodelovanje\EIP VEM točka\Brošure in zloženke in pingvin\Brošura_pingvin_logotip\eip-slogan-sl-en-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42640" y="5993476"/>
            <a:ext cx="2543694" cy="86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FFD4384F-790A-420C-8BCA-1769490F4C6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645" y="6210682"/>
            <a:ext cx="2490493" cy="615142"/>
          </a:xfrm>
          <a:prstGeom prst="rect">
            <a:avLst/>
          </a:prstGeom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286334" y="5908122"/>
            <a:ext cx="863852" cy="94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1593" y="6262268"/>
            <a:ext cx="2438400" cy="511969"/>
          </a:xfrm>
          <a:prstGeom prst="rect">
            <a:avLst/>
          </a:prstGeom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F4A65403-48E1-4FFE-5D86-47D1D23DD9AB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09438" y="6004633"/>
            <a:ext cx="2317124" cy="84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529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5300" b="1" dirty="0"/>
              <a:t>PRAKTIČNI PROBLEM</a:t>
            </a:r>
            <a:endParaRPr lang="sl-SI" sz="4000" b="1" dirty="0"/>
          </a:p>
        </p:txBody>
      </p:sp>
      <p:sp>
        <p:nvSpPr>
          <p:cNvPr id="3" name="Podnaslov 2"/>
          <p:cNvSpPr>
            <a:spLocks noGrp="1"/>
          </p:cNvSpPr>
          <p:nvPr>
            <p:ph idx="1"/>
          </p:nvPr>
        </p:nvSpPr>
        <p:spPr>
          <a:xfrm>
            <a:off x="691896" y="1822697"/>
            <a:ext cx="859180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i="1" dirty="0">
                <a:solidFill>
                  <a:srgbClr val="00B050"/>
                </a:solidFill>
              </a:rPr>
              <a:t>Stanje vrsto pestrih suhih travišč v Sloveniji je slabo.</a:t>
            </a:r>
          </a:p>
          <a:p>
            <a:pPr marL="0" indent="0">
              <a:buNone/>
            </a:pPr>
            <a:endParaRPr lang="sl-SI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l-SI" i="1" dirty="0">
                <a:solidFill>
                  <a:srgbClr val="00B050"/>
                </a:solidFill>
              </a:rPr>
              <a:t>Izvajanje prilagojenih kmetijskih praks je ključno za njihovo ohranjanje in obnovo. </a:t>
            </a:r>
          </a:p>
          <a:p>
            <a:pPr marL="0" indent="0">
              <a:buNone/>
            </a:pPr>
            <a:endParaRPr lang="sl-SI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l-SI" i="1" dirty="0">
                <a:solidFill>
                  <a:srgbClr val="00B050"/>
                </a:solidFill>
              </a:rPr>
              <a:t>Lastnike zemljišč / kmete bomo izobraževali o modelu ohranitvenega kmetovanja, ki podpirajo biotsko raznovrstnost, ima manjši vpliv na naravne dobrine (tla, voda) in podpirajo blažitev podnebnih sprememb.</a:t>
            </a:r>
          </a:p>
        </p:txBody>
      </p:sp>
      <p:pic>
        <p:nvPicPr>
          <p:cNvPr id="10" name="Picture 2" descr="N:\INTERNO\DK\SSPRP\OSKLR\PROGRAM_RAZVOJA_PODEZELJA_2014-2020\Ukrep_M16_Sodelovanje\EIP VEM točka\Brošure in zloženke in pingvin\Brošura_pingvin_logotip\eip-slogan-sl-en-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42640" y="5993476"/>
            <a:ext cx="2543694" cy="86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FFD4384F-790A-420C-8BCA-1769490F4C6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645" y="6210682"/>
            <a:ext cx="2490493" cy="615142"/>
          </a:xfrm>
          <a:prstGeom prst="rect">
            <a:avLst/>
          </a:prstGeom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286334" y="5908122"/>
            <a:ext cx="863852" cy="94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1593" y="6262268"/>
            <a:ext cx="2438400" cy="511969"/>
          </a:xfrm>
          <a:prstGeom prst="rect">
            <a:avLst/>
          </a:prstGeom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678DEA2F-A357-352A-A1EB-1F98AB426AFF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09438" y="6004633"/>
            <a:ext cx="2317124" cy="842210"/>
          </a:xfrm>
          <a:prstGeom prst="rect">
            <a:avLst/>
          </a:prstGeom>
        </p:spPr>
      </p:pic>
      <p:pic>
        <p:nvPicPr>
          <p:cNvPr id="6" name="Slika 5" descr="Slika, ki vsebuje besede trava, zunanje, polje, stoječe&#10;&#10;Opis je samodejno ustvarjen">
            <a:extLst>
              <a:ext uri="{FF2B5EF4-FFF2-40B4-BE49-F238E27FC236}">
                <a16:creationId xmlns:a16="http://schemas.microsoft.com/office/drawing/2014/main" id="{EDD7D731-E02B-7E73-41CB-440CA637BE38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06238" y="0"/>
            <a:ext cx="2885762" cy="582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574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5300" b="1" dirty="0"/>
              <a:t>NAMEN IN CILJI PROJEKTA</a:t>
            </a:r>
            <a:endParaRPr lang="sl-SI" sz="4000" b="1" dirty="0"/>
          </a:p>
        </p:txBody>
      </p:sp>
      <p:sp>
        <p:nvSpPr>
          <p:cNvPr id="3" name="Podnaslov 2"/>
          <p:cNvSpPr>
            <a:spLocks noGrp="1"/>
          </p:cNvSpPr>
          <p:nvPr>
            <p:ph idx="1"/>
          </p:nvPr>
        </p:nvSpPr>
        <p:spPr>
          <a:xfrm>
            <a:off x="356276" y="1738500"/>
            <a:ext cx="9075959" cy="398995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l-SI" b="1" i="1" dirty="0">
                <a:solidFill>
                  <a:srgbClr val="00B050"/>
                </a:solidFill>
              </a:rPr>
              <a:t>Cilj </a:t>
            </a:r>
            <a:r>
              <a:rPr lang="sl-SI" i="1" dirty="0">
                <a:solidFill>
                  <a:srgbClr val="00B050"/>
                </a:solidFill>
              </a:rPr>
              <a:t>je izboljšati stanje ohranjenosti vrstno pestrih travišč s spodbujanjem njihove trajnostne multifunkcijske rabe (z ekstenzivno košnjo/pašo, ekstenzivnimi visokodebelnimi sadovnjaki). Projekt se izvaja na 4 območjih Natura 2000 v 3 statističnih regijah. </a:t>
            </a:r>
          </a:p>
          <a:p>
            <a:pPr marL="0" indent="0">
              <a:buNone/>
            </a:pPr>
            <a:endParaRPr lang="sl-SI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l-SI" i="1" dirty="0">
                <a:solidFill>
                  <a:srgbClr val="00B050"/>
                </a:solidFill>
              </a:rPr>
              <a:t>Namen: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sl-SI" i="1" dirty="0">
                <a:solidFill>
                  <a:srgbClr val="00B050"/>
                </a:solidFill>
              </a:rPr>
              <a:t>Spodbujanje kmetovanje na območjih z omejenimi možnostmi kmetovanja,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sl-SI" i="1" dirty="0">
                <a:solidFill>
                  <a:srgbClr val="00B050"/>
                </a:solidFill>
              </a:rPr>
              <a:t>Podrobno določili, praktično preizkusiti izvajanje rezultatsko usmerjenega ukrepa za suha travišča na sedmih kmetijskih gospodarstvih (Haloze, Kum, Gorjanci), 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sl-SI" i="1" dirty="0">
                <a:solidFill>
                  <a:srgbClr val="00B050"/>
                </a:solidFill>
              </a:rPr>
              <a:t> Znanje o ohranjanju vrsto pestih travišč prenesemo na kmeta,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sl-SI" i="1" dirty="0">
                <a:solidFill>
                  <a:srgbClr val="00B050"/>
                </a:solidFill>
              </a:rPr>
              <a:t>Pridobimo podatke o oceni pridelka in analitskih vrednosti pridelane krme na vrstno pestrih traviščih.</a:t>
            </a:r>
          </a:p>
          <a:p>
            <a:pPr marL="0" indent="0">
              <a:buNone/>
            </a:pPr>
            <a:endParaRPr lang="sl-SI" i="1" dirty="0">
              <a:solidFill>
                <a:srgbClr val="00B050"/>
              </a:solidFill>
            </a:endParaRPr>
          </a:p>
        </p:txBody>
      </p:sp>
      <p:pic>
        <p:nvPicPr>
          <p:cNvPr id="10" name="Picture 2" descr="N:\INTERNO\DK\SSPRP\OSKLR\PROGRAM_RAZVOJA_PODEZELJA_2014-2020\Ukrep_M16_Sodelovanje\EIP VEM točka\Brošure in zloženke in pingvin\Brošura_pingvin_logotip\eip-slogan-sl-en-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42640" y="5993476"/>
            <a:ext cx="2543694" cy="86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FFD4384F-790A-420C-8BCA-1769490F4C6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645" y="6210682"/>
            <a:ext cx="2490493" cy="615142"/>
          </a:xfrm>
          <a:prstGeom prst="rect">
            <a:avLst/>
          </a:prstGeom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286334" y="5908122"/>
            <a:ext cx="863852" cy="94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1593" y="6262268"/>
            <a:ext cx="2438400" cy="511969"/>
          </a:xfrm>
          <a:prstGeom prst="rect">
            <a:avLst/>
          </a:prstGeom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18985960-5C79-83A1-9789-28B74D25802B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09438" y="6004633"/>
            <a:ext cx="2317124" cy="842210"/>
          </a:xfrm>
          <a:prstGeom prst="rect">
            <a:avLst/>
          </a:prstGeom>
        </p:spPr>
      </p:pic>
      <p:pic>
        <p:nvPicPr>
          <p:cNvPr id="5" name="Slika 4" descr="Slika, ki vsebuje besede trava, zunanje, nebo, drevo&#10;&#10;Opis je samodejno ustvarjen">
            <a:extLst>
              <a:ext uri="{FF2B5EF4-FFF2-40B4-BE49-F238E27FC236}">
                <a16:creationId xmlns:a16="http://schemas.microsoft.com/office/drawing/2014/main" id="{8DE5EFE6-2ECA-6954-A36D-2E03517E35C5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32235" y="1761749"/>
            <a:ext cx="2826340" cy="3595442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6297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78028"/>
            <a:ext cx="10515600" cy="1325563"/>
          </a:xfrm>
        </p:spPr>
        <p:txBody>
          <a:bodyPr>
            <a:normAutofit/>
          </a:bodyPr>
          <a:lstStyle/>
          <a:p>
            <a:r>
              <a:rPr lang="sl-SI" sz="5300" b="1"/>
              <a:t>PRIČAKOVANI / DOSEDANJI REZULTATI</a:t>
            </a:r>
            <a:endParaRPr lang="sl-SI" sz="4000" b="1" dirty="0"/>
          </a:p>
        </p:txBody>
      </p:sp>
      <p:sp>
        <p:nvSpPr>
          <p:cNvPr id="3" name="Podnaslov 2"/>
          <p:cNvSpPr>
            <a:spLocks noGrp="1"/>
          </p:cNvSpPr>
          <p:nvPr>
            <p:ph idx="1"/>
          </p:nvPr>
        </p:nvSpPr>
        <p:spPr>
          <a:xfrm>
            <a:off x="509768" y="1439393"/>
            <a:ext cx="11128953" cy="48180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l-SI" i="1" dirty="0">
                <a:solidFill>
                  <a:srgbClr val="00B050"/>
                </a:solidFill>
              </a:rPr>
              <a:t>DOSEDANJI REZULTATI:</a:t>
            </a:r>
          </a:p>
          <a:p>
            <a:pPr>
              <a:buFontTx/>
              <a:buChar char="-"/>
            </a:pPr>
            <a:r>
              <a:rPr lang="sl-SI" i="1" dirty="0">
                <a:solidFill>
                  <a:srgbClr val="00B050"/>
                </a:solidFill>
              </a:rPr>
              <a:t>Pripravili smo podatkovne podlage stanja ohranjenosti suhih travišč Haloz, Kuma, Gorjancev in stanja kmetovanja na izbranih kmetijskih gospodarstvih.  Določili smo območja izvajanja aktivnosti na kmetijah. </a:t>
            </a:r>
          </a:p>
          <a:p>
            <a:pPr>
              <a:buFontTx/>
              <a:buChar char="-"/>
            </a:pPr>
            <a:r>
              <a:rPr lang="sl-SI" i="1" dirty="0">
                <a:solidFill>
                  <a:srgbClr val="00B050"/>
                </a:solidFill>
              </a:rPr>
              <a:t>Ogledali smo si primer učenja po modelu “kmet uči kmeta“ v Avstriji.</a:t>
            </a:r>
          </a:p>
          <a:p>
            <a:pPr>
              <a:buFontTx/>
              <a:buChar char="-"/>
            </a:pPr>
            <a:r>
              <a:rPr lang="sl-SI" i="1" dirty="0">
                <a:solidFill>
                  <a:srgbClr val="00B050"/>
                </a:solidFill>
              </a:rPr>
              <a:t>Smo v procesu določevanja indikatorskih rastlinskih vrst za oceno ohranjenosti vrstno pestrih travišč s HT 6210(*) in HT 6510.</a:t>
            </a:r>
          </a:p>
          <a:p>
            <a:pPr>
              <a:buFontTx/>
              <a:buChar char="-"/>
            </a:pPr>
            <a:endParaRPr lang="sl-SI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l-SI" i="1" dirty="0">
                <a:solidFill>
                  <a:srgbClr val="00B050"/>
                </a:solidFill>
              </a:rPr>
              <a:t>PRIČAKOVANI REZULTATI:</a:t>
            </a:r>
          </a:p>
          <a:p>
            <a:pPr>
              <a:buFontTx/>
              <a:buChar char="-"/>
            </a:pPr>
            <a:r>
              <a:rPr lang="sl-SI" i="1" dirty="0">
                <a:solidFill>
                  <a:srgbClr val="00B050"/>
                </a:solidFill>
              </a:rPr>
              <a:t>Podrobno določen in usklajen (MKGP ARSKTRP) rezultatsko usmerjenega ukrepa za suha travišča (Haloze, Kum, Gorjanci) pripravljen za izvajanje.</a:t>
            </a:r>
          </a:p>
          <a:p>
            <a:pPr>
              <a:buFontTx/>
              <a:buChar char="-"/>
            </a:pPr>
            <a:r>
              <a:rPr lang="sl-SI" i="1" dirty="0">
                <a:solidFill>
                  <a:srgbClr val="00B050"/>
                </a:solidFill>
              </a:rPr>
              <a:t>Izboljšanje stanja ohranjenosti suhih travišč z ekstenzivnim upravljanjem,</a:t>
            </a:r>
          </a:p>
          <a:p>
            <a:pPr>
              <a:buFontTx/>
              <a:buChar char="-"/>
            </a:pPr>
            <a:r>
              <a:rPr lang="sl-SI" i="1" dirty="0">
                <a:solidFill>
                  <a:srgbClr val="00B050"/>
                </a:solidFill>
              </a:rPr>
              <a:t>Ocena pridelka in analitskih vrednosti pridelane krme vrstno pestrih traviščih,</a:t>
            </a:r>
          </a:p>
          <a:p>
            <a:pPr>
              <a:buFontTx/>
              <a:buChar char="-"/>
            </a:pPr>
            <a:r>
              <a:rPr lang="sl-SI" i="1" dirty="0">
                <a:solidFill>
                  <a:srgbClr val="00B050"/>
                </a:solidFill>
              </a:rPr>
              <a:t>Promocija lokalnih proizvodov vrstno pestrih travnikov.</a:t>
            </a:r>
          </a:p>
        </p:txBody>
      </p:sp>
      <p:pic>
        <p:nvPicPr>
          <p:cNvPr id="10" name="Picture 2" descr="N:\INTERNO\DK\SSPRP\OSKLR\PROGRAM_RAZVOJA_PODEZELJA_2014-2020\Ukrep_M16_Sodelovanje\EIP VEM točka\Brošure in zloženke in pingvin\Brošura_pingvin_logotip\eip-slogan-sl-en-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42640" y="5993476"/>
            <a:ext cx="2543694" cy="86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FFD4384F-790A-420C-8BCA-1769490F4C6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645" y="6210682"/>
            <a:ext cx="2490493" cy="615142"/>
          </a:xfrm>
          <a:prstGeom prst="rect">
            <a:avLst/>
          </a:prstGeom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286334" y="5908122"/>
            <a:ext cx="863852" cy="94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1593" y="6262268"/>
            <a:ext cx="2438400" cy="511969"/>
          </a:xfrm>
          <a:prstGeom prst="rect">
            <a:avLst/>
          </a:prstGeom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930AAE6E-3CE2-BDDB-D9B1-DCB605CC8FDB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09438" y="6004633"/>
            <a:ext cx="2317124" cy="842210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9ACB9385-7DBA-D82A-BED9-2B8DBC443D70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09438" y="4711148"/>
            <a:ext cx="2699358" cy="2135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564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22225"/>
            <a:ext cx="10515600" cy="1325563"/>
          </a:xfrm>
        </p:spPr>
        <p:txBody>
          <a:bodyPr>
            <a:normAutofit/>
          </a:bodyPr>
          <a:lstStyle/>
          <a:p>
            <a:r>
              <a:rPr lang="sl-SI" sz="5300" b="1" dirty="0"/>
              <a:t>ZAKLJUČEK</a:t>
            </a:r>
            <a:endParaRPr lang="sl-SI" sz="4000" b="1" dirty="0"/>
          </a:p>
        </p:txBody>
      </p:sp>
      <p:sp>
        <p:nvSpPr>
          <p:cNvPr id="3" name="Podnaslov 2"/>
          <p:cNvSpPr>
            <a:spLocks noGrp="1"/>
          </p:cNvSpPr>
          <p:nvPr>
            <p:ph idx="1"/>
          </p:nvPr>
        </p:nvSpPr>
        <p:spPr>
          <a:xfrm>
            <a:off x="669347" y="1369041"/>
            <a:ext cx="786781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3200" i="1" dirty="0">
                <a:solidFill>
                  <a:srgbClr val="00B050"/>
                </a:solidFill>
              </a:rPr>
              <a:t>Vrsto pestra travišča bomo lahko ohranili le s trajnim sodelovanjem med kmetijsko svetovalno službo, sektorjem ohranjanja narave ter kmeti.</a:t>
            </a:r>
          </a:p>
          <a:p>
            <a:pPr marL="0" indent="0">
              <a:buNone/>
            </a:pPr>
            <a:endParaRPr lang="sl-SI" sz="3200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l-SI" sz="3200" i="1" dirty="0">
                <a:solidFill>
                  <a:srgbClr val="00B050"/>
                </a:solidFill>
              </a:rPr>
              <a:t>V praksi preizkušen in pripravljen rezultatsko usmerjen ukrep za vrstno pestra suha travišča Haloz, Kuma in Gorjancev bo zagotovil </a:t>
            </a:r>
            <a:r>
              <a:rPr lang="sl-SI" sz="3200" i="1">
                <a:solidFill>
                  <a:srgbClr val="00B050"/>
                </a:solidFill>
              </a:rPr>
              <a:t>njegovo izvajanje v SKP</a:t>
            </a:r>
            <a:r>
              <a:rPr lang="sl-SI" sz="3200" i="1" dirty="0">
                <a:solidFill>
                  <a:srgbClr val="00B050"/>
                </a:solidFill>
              </a:rPr>
              <a:t>.</a:t>
            </a:r>
          </a:p>
        </p:txBody>
      </p:sp>
      <p:pic>
        <p:nvPicPr>
          <p:cNvPr id="10" name="Picture 2" descr="N:\INTERNO\DK\SSPRP\OSKLR\PROGRAM_RAZVOJA_PODEZELJA_2014-2020\Ukrep_M16_Sodelovanje\EIP VEM točka\Brošure in zloženke in pingvin\Brošura_pingvin_logotip\eip-slogan-sl-en-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42640" y="5993476"/>
            <a:ext cx="2543694" cy="86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FFD4384F-790A-420C-8BCA-1769490F4C6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645" y="6210682"/>
            <a:ext cx="2490493" cy="615142"/>
          </a:xfrm>
          <a:prstGeom prst="rect">
            <a:avLst/>
          </a:prstGeom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286334" y="5908122"/>
            <a:ext cx="863852" cy="94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1593" y="6262268"/>
            <a:ext cx="2438400" cy="511969"/>
          </a:xfrm>
          <a:prstGeom prst="rect">
            <a:avLst/>
          </a:prstGeom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A9493F02-B4B7-886B-43B3-FD03DA00DAA5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09438" y="6004633"/>
            <a:ext cx="2317124" cy="842210"/>
          </a:xfrm>
          <a:prstGeom prst="rect">
            <a:avLst/>
          </a:prstGeom>
        </p:spPr>
      </p:pic>
      <p:pic>
        <p:nvPicPr>
          <p:cNvPr id="7" name="Slika 6" descr="Slika, ki vsebuje besede trava, zunanje, oseba, moški&#10;&#10;Opis je samodejno ustvarjen">
            <a:extLst>
              <a:ext uri="{FF2B5EF4-FFF2-40B4-BE49-F238E27FC236}">
                <a16:creationId xmlns:a16="http://schemas.microsoft.com/office/drawing/2014/main" id="{15999F68-F649-C004-A7E8-9453916E5440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18260" y="1369041"/>
            <a:ext cx="3485986" cy="422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228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5300" b="1" dirty="0"/>
              <a:t>TRIKOTNIK ZNANJA</a:t>
            </a:r>
            <a:endParaRPr lang="sl-SI" sz="4000" b="1" dirty="0"/>
          </a:p>
        </p:txBody>
      </p:sp>
      <p:sp>
        <p:nvSpPr>
          <p:cNvPr id="3" name="Podnaslov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l-SI" i="1" dirty="0">
                <a:solidFill>
                  <a:srgbClr val="00B050"/>
                </a:solidFill>
              </a:rPr>
              <a:t>Tu na kratko navedete poglede vseh treh predstavnikov trikotnika znanja</a:t>
            </a:r>
          </a:p>
          <a:p>
            <a:r>
              <a:rPr lang="sl-SI" b="1" dirty="0"/>
              <a:t>Pogled kmeta</a:t>
            </a:r>
            <a:r>
              <a:rPr lang="sl-SI" dirty="0"/>
              <a:t>: </a:t>
            </a:r>
            <a:r>
              <a:rPr lang="sl-SI" sz="2800" dirty="0">
                <a:solidFill>
                  <a:schemeClr val="tx1"/>
                </a:solidFill>
              </a:rPr>
              <a:t>Skupaj s sodelavci projekta smo tudi na naši kmetiji našli redke „</a:t>
            </a:r>
            <a:r>
              <a:rPr lang="sl-SI" sz="2800" dirty="0" err="1">
                <a:solidFill>
                  <a:schemeClr val="tx1"/>
                </a:solidFill>
              </a:rPr>
              <a:t>rožce</a:t>
            </a:r>
            <a:r>
              <a:rPr lang="sl-SI" sz="2800" dirty="0">
                <a:solidFill>
                  <a:schemeClr val="tx1"/>
                </a:solidFill>
              </a:rPr>
              <a:t>“, ki jih prej sploh nismo opazili. Upam, da bomo s takim upravljanjem pustili bogato doto našim zanamcem.</a:t>
            </a:r>
          </a:p>
          <a:p>
            <a:pPr marL="0" indent="0">
              <a:buNone/>
            </a:pPr>
            <a:r>
              <a:rPr lang="sl-SI" sz="2800" b="1" dirty="0">
                <a:solidFill>
                  <a:srgbClr val="00B050"/>
                </a:solidFill>
              </a:rPr>
              <a:t>   Jože Kreže, Kum</a:t>
            </a:r>
            <a:endParaRPr lang="sl-SI" dirty="0"/>
          </a:p>
          <a:p>
            <a:r>
              <a:rPr lang="sl-SI" b="1" dirty="0"/>
              <a:t>Pogled svetovalca</a:t>
            </a:r>
            <a:r>
              <a:rPr lang="sl-SI" dirty="0"/>
              <a:t>: </a:t>
            </a:r>
            <a:r>
              <a:rPr lang="sl-SI" sz="2800" dirty="0">
                <a:solidFill>
                  <a:schemeClr val="tx1"/>
                </a:solidFill>
              </a:rPr>
              <a:t>Projekt bo izredno pomemben, saj bomo lahko podatke analiz količine in kvalitete pridelkov s travišč prenesli na širok krog kmetij. Rezultati bodo v pomoč pri načrtovanju primernih ukrepov kmetijske politike za ohranjanje travišč na območju Nature 2000.</a:t>
            </a:r>
          </a:p>
          <a:p>
            <a:pPr marL="0" indent="0">
              <a:buNone/>
            </a:pPr>
            <a:r>
              <a:rPr lang="sl-SI" sz="2800" b="1" dirty="0">
                <a:solidFill>
                  <a:srgbClr val="00B050"/>
                </a:solidFill>
              </a:rPr>
              <a:t>   Peter Pribožič, KGZ Ptuj</a:t>
            </a:r>
          </a:p>
          <a:p>
            <a:pPr lvl="0"/>
            <a:r>
              <a:rPr lang="sl-SI" b="1" dirty="0"/>
              <a:t>Pogled raziskovalca</a:t>
            </a:r>
            <a:r>
              <a:rPr lang="sl-SI" dirty="0"/>
              <a:t>: </a:t>
            </a:r>
            <a:r>
              <a:rPr lang="sl-SI" sz="2800" dirty="0">
                <a:solidFill>
                  <a:schemeClr val="tx1"/>
                </a:solidFill>
              </a:rPr>
              <a:t>Sodelovanje v projektih, ki vključujejo aplikativno raziskovanje, z jasnim namenom in reševanjem konkretnih problemov ter z rezultati, ki se uporabijo za družbeni razvoj, mi kot raziskovalki predstavljajo pomembno dodatno motivacijo za delo.</a:t>
            </a:r>
          </a:p>
          <a:p>
            <a:pPr marL="0" lvl="0" indent="0">
              <a:buNone/>
            </a:pPr>
            <a:r>
              <a:rPr lang="sl-SI" sz="2800" b="1" dirty="0">
                <a:solidFill>
                  <a:srgbClr val="00B050"/>
                </a:solidFill>
              </a:rPr>
              <a:t>   izr. prof. dr. Sonja Škornik, Univerza v Mariboru</a:t>
            </a:r>
          </a:p>
          <a:p>
            <a:endParaRPr lang="sl-SI" dirty="0">
              <a:solidFill>
                <a:srgbClr val="00B050"/>
              </a:solidFill>
            </a:endParaRPr>
          </a:p>
        </p:txBody>
      </p:sp>
      <p:pic>
        <p:nvPicPr>
          <p:cNvPr id="10" name="Picture 2" descr="N:\INTERNO\DK\SSPRP\OSKLR\PROGRAM_RAZVOJA_PODEZELJA_2014-2020\Ukrep_M16_Sodelovanje\EIP VEM točka\Brošure in zloženke in pingvin\Brošura_pingvin_logotip\eip-slogan-sl-en-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42640" y="5993476"/>
            <a:ext cx="2543694" cy="86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FFD4384F-790A-420C-8BCA-1769490F4C6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645" y="6210682"/>
            <a:ext cx="2490493" cy="615142"/>
          </a:xfrm>
          <a:prstGeom prst="rect">
            <a:avLst/>
          </a:prstGeom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286334" y="5908122"/>
            <a:ext cx="863852" cy="94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1593" y="6262268"/>
            <a:ext cx="2438400" cy="511969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82942" y="158187"/>
            <a:ext cx="1670858" cy="1739438"/>
          </a:xfrm>
          <a:prstGeom prst="rect">
            <a:avLst/>
          </a:prstGeom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66D066C0-F339-BBFF-B30A-6A95759C5969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09438" y="6004633"/>
            <a:ext cx="2317124" cy="84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597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5300" b="1" dirty="0"/>
              <a:t>Kontaktni podatki vodilnega partnerja</a:t>
            </a:r>
            <a:endParaRPr lang="sl-SI" sz="4000" b="1" dirty="0"/>
          </a:p>
        </p:txBody>
      </p:sp>
      <p:sp>
        <p:nvSpPr>
          <p:cNvPr id="3" name="Podnaslov 2"/>
          <p:cNvSpPr>
            <a:spLocks noGrp="1"/>
          </p:cNvSpPr>
          <p:nvPr>
            <p:ph idx="1"/>
          </p:nvPr>
        </p:nvSpPr>
        <p:spPr>
          <a:xfrm>
            <a:off x="832645" y="2029750"/>
            <a:ext cx="10658856" cy="3189277"/>
          </a:xfrm>
        </p:spPr>
        <p:txBody>
          <a:bodyPr>
            <a:normAutofit/>
          </a:bodyPr>
          <a:lstStyle/>
          <a:p>
            <a:r>
              <a:rPr lang="sl-SI" sz="3200" dirty="0"/>
              <a:t>dr. Nika Debeljak</a:t>
            </a:r>
            <a:r>
              <a:rPr lang="sl-SI" sz="3200" u="sng" dirty="0"/>
              <a:t>,</a:t>
            </a:r>
            <a:r>
              <a:rPr lang="sl-SI" sz="3200" dirty="0"/>
              <a:t> Zavod RS za varstvo narave, Tobačna ulica 5, 1000 Ljubljana</a:t>
            </a:r>
          </a:p>
          <a:p>
            <a:r>
              <a:rPr lang="sl-SI" sz="3200" dirty="0"/>
              <a:t>e-naslov vodje vodilnega partnerja: </a:t>
            </a:r>
            <a:r>
              <a:rPr lang="sl-SI" sz="280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nika.debeljak@zrsvn.si</a:t>
            </a:r>
            <a:r>
              <a:rPr lang="sl-SI" sz="2800" u="sng" dirty="0"/>
              <a:t> </a:t>
            </a:r>
          </a:p>
          <a:p>
            <a:r>
              <a:rPr lang="sl-SI" sz="3200" dirty="0"/>
              <a:t>tel. št. vodje vodilnega partnerja: 01 230 95 42</a:t>
            </a:r>
          </a:p>
          <a:p>
            <a:r>
              <a:rPr lang="sl-SI" sz="3200" dirty="0"/>
              <a:t>Spletna stran projekta</a:t>
            </a:r>
            <a:r>
              <a:rPr lang="sl-SI" sz="2800" dirty="0"/>
              <a:t>: </a:t>
            </a:r>
            <a:r>
              <a:rPr lang="sl-SI" sz="2000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https://zrsvn-varstvonarave.si/projekti/kmetovanje-za-ohranjanje-vrstno-pestrih-travisc-s-prenosom-znanja-na-kmeta/?portfolioCats=22</a:t>
            </a:r>
            <a:r>
              <a:rPr lang="sl-SI" sz="2000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10" name="Picture 2" descr="N:\INTERNO\DK\SSPRP\OSKLR\PROGRAM_RAZVOJA_PODEZELJA_2014-2020\Ukrep_M16_Sodelovanje\EIP VEM točka\Brošure in zloženke in pingvin\Brošura_pingvin_logotip\eip-slogan-sl-en-0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42640" y="5993476"/>
            <a:ext cx="2543694" cy="86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FFD4384F-790A-420C-8BCA-1769490F4C64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645" y="6210682"/>
            <a:ext cx="2490493" cy="615142"/>
          </a:xfrm>
          <a:prstGeom prst="rect">
            <a:avLst/>
          </a:prstGeom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286334" y="5908122"/>
            <a:ext cx="863852" cy="94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1593" y="6262268"/>
            <a:ext cx="2438400" cy="511969"/>
          </a:xfrm>
          <a:prstGeom prst="rect">
            <a:avLst/>
          </a:prstGeom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EEE879C3-DA5B-E0AF-04EC-557CDAC1694D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09438" y="6004633"/>
            <a:ext cx="2317124" cy="84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680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1640</TotalTime>
  <Words>644</Words>
  <Application>Microsoft Office PowerPoint</Application>
  <PresentationFormat>Širokozaslonsko</PresentationFormat>
  <Paragraphs>64</Paragraphs>
  <Slides>9</Slides>
  <Notes>2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Officeova tema</vt:lpstr>
      <vt:lpstr>DOGODEK EVROPSKEGA PARTNERSTVA ZA INOVACIJE - EIP</vt:lpstr>
      <vt:lpstr>KMETOVANJE ZA OHRANJANJE VRSTNO PESTRIH TRAVIŠČ S PRENOSOM ZNANJA NA KMETA</vt:lpstr>
      <vt:lpstr>OSNOVNI PODATKI O PROJEKTU</vt:lpstr>
      <vt:lpstr>PRAKTIČNI PROBLEM</vt:lpstr>
      <vt:lpstr>NAMEN IN CILJI PROJEKTA</vt:lpstr>
      <vt:lpstr>PRIČAKOVANI / DOSEDANJI REZULTATI</vt:lpstr>
      <vt:lpstr>ZAKLJUČEK</vt:lpstr>
      <vt:lpstr>TRIKOTNIK ZNANJA</vt:lpstr>
      <vt:lpstr>Kontaktni podatki vodilnega partnerja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Boštjan Bidovec</dc:creator>
  <cp:lastModifiedBy>Robert Peklaj</cp:lastModifiedBy>
  <cp:revision>47</cp:revision>
  <dcterms:created xsi:type="dcterms:W3CDTF">2020-10-14T12:37:10Z</dcterms:created>
  <dcterms:modified xsi:type="dcterms:W3CDTF">2022-12-06T12:34:26Z</dcterms:modified>
</cp:coreProperties>
</file>