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1" r:id="rId4"/>
    <p:sldId id="262" r:id="rId5"/>
    <p:sldId id="263" r:id="rId6"/>
    <p:sldId id="264" r:id="rId7"/>
    <p:sldId id="269" r:id="rId8"/>
    <p:sldId id="265" r:id="rId9"/>
    <p:sldId id="266" r:id="rId10"/>
    <p:sldId id="267" r:id="rId11"/>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D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109" d="100"/>
          <a:sy n="109" d="100"/>
        </p:scale>
        <p:origin x="5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C4EFEF6-BB65-4F1D-8664-9F868E546EE5}" type="datetimeFigureOut">
              <a:rPr lang="sl-SI" smtClean="0"/>
              <a:t>06.12.2022</a:t>
            </a:fld>
            <a:endParaRPr lang="sl-SI"/>
          </a:p>
        </p:txBody>
      </p:sp>
      <p:sp>
        <p:nvSpPr>
          <p:cNvPr id="4" name="Označba mesta stranske slik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028EC3-09EE-45CA-BAB5-F674121DEF36}" type="slidenum">
              <a:rPr lang="sl-SI" smtClean="0"/>
              <a:t>‹#›</a:t>
            </a:fld>
            <a:endParaRPr lang="sl-SI"/>
          </a:p>
        </p:txBody>
      </p:sp>
    </p:spTree>
    <p:extLst>
      <p:ext uri="{BB962C8B-B14F-4D97-AF65-F5344CB8AC3E}">
        <p14:creationId xmlns:p14="http://schemas.microsoft.com/office/powerpoint/2010/main" val="39673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Predlog</a:t>
            </a:r>
            <a:r>
              <a:rPr lang="sl-SI" baseline="0" dirty="0"/>
              <a:t> naslovnice 2</a:t>
            </a:r>
            <a:endParaRPr lang="sl-SI" dirty="0"/>
          </a:p>
        </p:txBody>
      </p:sp>
      <p:sp>
        <p:nvSpPr>
          <p:cNvPr id="4" name="Označba mesta številke diapozitiva 3"/>
          <p:cNvSpPr>
            <a:spLocks noGrp="1"/>
          </p:cNvSpPr>
          <p:nvPr>
            <p:ph type="sldNum" sz="quarter" idx="10"/>
          </p:nvPr>
        </p:nvSpPr>
        <p:spPr/>
        <p:txBody>
          <a:bodyPr/>
          <a:lstStyle/>
          <a:p>
            <a:fld id="{7B028EC3-09EE-45CA-BAB5-F674121DEF36}" type="slidenum">
              <a:rPr lang="sl-SI" smtClean="0"/>
              <a:t>1</a:t>
            </a:fld>
            <a:endParaRPr lang="sl-SI"/>
          </a:p>
        </p:txBody>
      </p:sp>
    </p:spTree>
    <p:extLst>
      <p:ext uri="{BB962C8B-B14F-4D97-AF65-F5344CB8AC3E}">
        <p14:creationId xmlns:p14="http://schemas.microsoft.com/office/powerpoint/2010/main" val="794237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7B028EC3-09EE-45CA-BAB5-F674121DEF36}" type="slidenum">
              <a:rPr lang="sl-SI" smtClean="0"/>
              <a:t>10</a:t>
            </a:fld>
            <a:endParaRPr lang="sl-SI"/>
          </a:p>
        </p:txBody>
      </p:sp>
    </p:spTree>
    <p:extLst>
      <p:ext uri="{BB962C8B-B14F-4D97-AF65-F5344CB8AC3E}">
        <p14:creationId xmlns:p14="http://schemas.microsoft.com/office/powerpoint/2010/main" val="271907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866051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02917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75429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18962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63B2E83F-619D-45A5-A293-4D26E929282B}" type="datetimeFigureOut">
              <a:rPr lang="sl-SI" smtClean="0"/>
              <a:t>06.12.2022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87788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63B2E83F-619D-45A5-A293-4D26E929282B}" type="datetimeFigureOut">
              <a:rPr lang="sl-SI" smtClean="0"/>
              <a:t>06.12.2022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30734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63B2E83F-619D-45A5-A293-4D26E929282B}" type="datetimeFigureOut">
              <a:rPr lang="sl-SI" smtClean="0"/>
              <a:t>06.12.2022</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8008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63B2E83F-619D-45A5-A293-4D26E929282B}" type="datetimeFigureOut">
              <a:rPr lang="sl-SI" smtClean="0"/>
              <a:t>06.12.2022</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160683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63B2E83F-619D-45A5-A293-4D26E929282B}" type="datetimeFigureOut">
              <a:rPr lang="sl-SI" smtClean="0"/>
              <a:t>06.12.2022</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183079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63B2E83F-619D-45A5-A293-4D26E929282B}" type="datetimeFigureOut">
              <a:rPr lang="sl-SI" smtClean="0"/>
              <a:t>06.12.2022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28698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63B2E83F-619D-45A5-A293-4D26E929282B}" type="datetimeFigureOut">
              <a:rPr lang="sl-SI" smtClean="0"/>
              <a:t>06.12.2022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7932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2E83F-619D-45A5-A293-4D26E929282B}" type="datetimeFigureOut">
              <a:rPr lang="sl-SI" smtClean="0"/>
              <a:t>06.12.2022</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12C0D-D691-43AF-95B6-75904C26937A}" type="slidenum">
              <a:rPr lang="sl-SI" smtClean="0"/>
              <a:t>‹#›</a:t>
            </a:fld>
            <a:endParaRPr lang="sl-SI"/>
          </a:p>
        </p:txBody>
      </p:sp>
    </p:spTree>
    <p:extLst>
      <p:ext uri="{BB962C8B-B14F-4D97-AF65-F5344CB8AC3E}">
        <p14:creationId xmlns:p14="http://schemas.microsoft.com/office/powerpoint/2010/main" val="110210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5.jpeg"/><Relationship Id="rId4" Type="http://schemas.openxmlformats.org/officeDocument/2006/relationships/image" Target="../media/image4.png"/><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Slika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85687" y="2606128"/>
            <a:ext cx="1828800" cy="2401824"/>
          </a:xfrm>
          <a:prstGeom prst="rect">
            <a:avLst/>
          </a:prstGeom>
        </p:spPr>
      </p:pic>
      <p:sp>
        <p:nvSpPr>
          <p:cNvPr id="2" name="Naslov 1"/>
          <p:cNvSpPr>
            <a:spLocks noGrp="1"/>
          </p:cNvSpPr>
          <p:nvPr>
            <p:ph type="ctrTitle"/>
          </p:nvPr>
        </p:nvSpPr>
        <p:spPr>
          <a:xfrm>
            <a:off x="1524000" y="337590"/>
            <a:ext cx="9144000" cy="2354263"/>
          </a:xfrm>
        </p:spPr>
        <p:txBody>
          <a:bodyPr>
            <a:normAutofit/>
          </a:bodyPr>
          <a:lstStyle/>
          <a:p>
            <a:r>
              <a:rPr lang="sl-SI" sz="5300" b="1" dirty="0"/>
              <a:t>DOGODEK EVROPSKEGA PARTNERSTVA ZA INOVACIJE - EIP</a:t>
            </a:r>
            <a:endParaRPr lang="sl-SI" sz="4000" b="1" dirty="0"/>
          </a:p>
        </p:txBody>
      </p:sp>
      <p:sp>
        <p:nvSpPr>
          <p:cNvPr id="3" name="Podnaslov 2"/>
          <p:cNvSpPr>
            <a:spLocks noGrp="1"/>
          </p:cNvSpPr>
          <p:nvPr>
            <p:ph type="subTitle" idx="1"/>
          </p:nvPr>
        </p:nvSpPr>
        <p:spPr>
          <a:xfrm>
            <a:off x="1395663" y="3602038"/>
            <a:ext cx="9465572" cy="2306084"/>
          </a:xfrm>
        </p:spPr>
        <p:txBody>
          <a:bodyPr>
            <a:normAutofit/>
          </a:bodyPr>
          <a:lstStyle/>
          <a:p>
            <a:endParaRPr lang="sl-SI" b="1" dirty="0"/>
          </a:p>
          <a:p>
            <a:endParaRPr lang="sl-SI" b="1" dirty="0"/>
          </a:p>
          <a:p>
            <a:endParaRPr lang="sl-SI" b="1" dirty="0"/>
          </a:p>
          <a:p>
            <a:r>
              <a:rPr lang="sl-SI" b="1" dirty="0"/>
              <a:t>ORGANIZIRA MINISTRSTVO ZA KMETIJSTVO, GOZDARSTVO IN PREHRANO</a:t>
            </a:r>
          </a:p>
          <a:p>
            <a:r>
              <a:rPr lang="sl-SI" b="1" smtClean="0"/>
              <a:t>Bled, 29</a:t>
            </a:r>
            <a:r>
              <a:rPr lang="sl-SI" b="1" dirty="0"/>
              <a:t>. november 2022 </a:t>
            </a:r>
            <a:endParaRPr lang="sl-SI" dirty="0"/>
          </a:p>
        </p:txBody>
      </p:sp>
      <p:pic>
        <p:nvPicPr>
          <p:cNvPr id="4"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5" name="Slika 4">
            <a:extLst>
              <a:ext uri="{FF2B5EF4-FFF2-40B4-BE49-F238E27FC236}">
                <a16:creationId xmlns:a16="http://schemas.microsoft.com/office/drawing/2014/main" id="{FFD4384F-790A-420C-8BCA-1769490F4C6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7" name="Picture 4"/>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Slika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10" name="Slika 9">
            <a:extLst>
              <a:ext uri="{FF2B5EF4-FFF2-40B4-BE49-F238E27FC236}">
                <a16:creationId xmlns:a16="http://schemas.microsoft.com/office/drawing/2014/main" id="{164AA890-8AE5-3CBB-EB23-7F54F6ED0DC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259179" y="6130941"/>
            <a:ext cx="1909260" cy="504240"/>
          </a:xfrm>
          <a:prstGeom prst="rect">
            <a:avLst/>
          </a:prstGeom>
        </p:spPr>
      </p:pic>
    </p:spTree>
    <p:extLst>
      <p:ext uri="{BB962C8B-B14F-4D97-AF65-F5344CB8AC3E}">
        <p14:creationId xmlns:p14="http://schemas.microsoft.com/office/powerpoint/2010/main" val="3774673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Kontaktni podatki vodilnega partnerja</a:t>
            </a:r>
            <a:endParaRPr lang="sl-SI" sz="4000" b="1" dirty="0"/>
          </a:p>
        </p:txBody>
      </p:sp>
      <p:sp>
        <p:nvSpPr>
          <p:cNvPr id="3" name="Podnaslov 2"/>
          <p:cNvSpPr>
            <a:spLocks noGrp="1"/>
          </p:cNvSpPr>
          <p:nvPr>
            <p:ph idx="1"/>
          </p:nvPr>
        </p:nvSpPr>
        <p:spPr/>
        <p:txBody>
          <a:bodyPr>
            <a:normAutofit/>
          </a:bodyPr>
          <a:lstStyle/>
          <a:p>
            <a:endParaRPr lang="sl-SI" dirty="0"/>
          </a:p>
          <a:p>
            <a:endParaRPr lang="sl-SI" dirty="0"/>
          </a:p>
          <a:p>
            <a:r>
              <a:rPr lang="sl-SI" dirty="0"/>
              <a:t>E-zavod, Valerija Petrinec</a:t>
            </a:r>
          </a:p>
          <a:p>
            <a:r>
              <a:rPr lang="sl-SI" dirty="0"/>
              <a:t>valerija@ezavod.si</a:t>
            </a:r>
          </a:p>
          <a:p>
            <a:r>
              <a:rPr lang="sl-SI" dirty="0"/>
              <a:t>02 749 32 12</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E5200214-A3AD-96F4-0165-8AC2F521CF4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150186" y="6210682"/>
            <a:ext cx="1908213" cy="499915"/>
          </a:xfrm>
          <a:prstGeom prst="rect">
            <a:avLst/>
          </a:prstGeom>
        </p:spPr>
      </p:pic>
    </p:spTree>
    <p:extLst>
      <p:ext uri="{BB962C8B-B14F-4D97-AF65-F5344CB8AC3E}">
        <p14:creationId xmlns:p14="http://schemas.microsoft.com/office/powerpoint/2010/main" val="1121680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523999" y="568172"/>
            <a:ext cx="9422167" cy="2941792"/>
          </a:xfrm>
        </p:spPr>
        <p:txBody>
          <a:bodyPr>
            <a:normAutofit fontScale="90000"/>
          </a:bodyPr>
          <a:lstStyle/>
          <a:p>
            <a:r>
              <a:rPr lang="sl-SI" sz="5300" b="1" dirty="0">
                <a:solidFill>
                  <a:srgbClr val="00B050"/>
                </a:solidFill>
              </a:rPr>
              <a:t>Izboljšanje naravovarstvenih učinkov kmetijskih pridelovalnih sistemov v Sloveniji</a:t>
            </a:r>
            <a:br>
              <a:rPr lang="sl-SI" sz="5300" b="1" dirty="0">
                <a:solidFill>
                  <a:srgbClr val="00B050"/>
                </a:solidFill>
              </a:rPr>
            </a:br>
            <a:r>
              <a:rPr lang="sl-SI" sz="5300" b="1" dirty="0">
                <a:solidFill>
                  <a:srgbClr val="00B050"/>
                </a:solidFill>
              </a:rPr>
              <a:t>EIP KROTA</a:t>
            </a:r>
            <a:endParaRPr lang="sl-SI" sz="4000" b="1" dirty="0">
              <a:solidFill>
                <a:srgbClr val="00B050"/>
              </a:solidFill>
            </a:endParaRPr>
          </a:p>
        </p:txBody>
      </p:sp>
      <p:sp>
        <p:nvSpPr>
          <p:cNvPr id="3" name="Podnaslov 2"/>
          <p:cNvSpPr>
            <a:spLocks noGrp="1"/>
          </p:cNvSpPr>
          <p:nvPr>
            <p:ph type="subTitle" idx="1"/>
          </p:nvPr>
        </p:nvSpPr>
        <p:spPr/>
        <p:txBody>
          <a:bodyPr/>
          <a:lstStyle/>
          <a:p>
            <a:endParaRPr lang="sl-SI" b="1" dirty="0"/>
          </a:p>
          <a:p>
            <a:r>
              <a:rPr lang="sl-SI" b="1" dirty="0">
                <a:solidFill>
                  <a:srgbClr val="00B050"/>
                </a:solidFill>
              </a:rPr>
              <a:t>E-ZAVOD</a:t>
            </a:r>
            <a:endParaRPr lang="sl-SI" dirty="0">
              <a:solidFill>
                <a:srgbClr val="00B050"/>
              </a:solidFill>
            </a:endParaRPr>
          </a:p>
        </p:txBody>
      </p:sp>
      <p:pic>
        <p:nvPicPr>
          <p:cNvPr id="15"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6" name="Slika 15">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7"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Slika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44F8B34D-9D7C-22A5-554C-34DB8154FDC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150186" y="6133103"/>
            <a:ext cx="1908213" cy="499915"/>
          </a:xfrm>
          <a:prstGeom prst="rect">
            <a:avLst/>
          </a:prstGeom>
        </p:spPr>
      </p:pic>
    </p:spTree>
    <p:extLst>
      <p:ext uri="{BB962C8B-B14F-4D97-AF65-F5344CB8AC3E}">
        <p14:creationId xmlns:p14="http://schemas.microsoft.com/office/powerpoint/2010/main" val="145875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OSNOVNI PODATKI O PROJEKTU</a:t>
            </a:r>
            <a:endParaRPr lang="sl-SI" sz="4000" b="1" dirty="0"/>
          </a:p>
        </p:txBody>
      </p:sp>
      <p:sp>
        <p:nvSpPr>
          <p:cNvPr id="3" name="Podnaslov 2"/>
          <p:cNvSpPr>
            <a:spLocks noGrp="1"/>
          </p:cNvSpPr>
          <p:nvPr>
            <p:ph idx="1"/>
          </p:nvPr>
        </p:nvSpPr>
        <p:spPr/>
        <p:txBody>
          <a:bodyPr>
            <a:normAutofit fontScale="92500"/>
          </a:bodyPr>
          <a:lstStyle/>
          <a:p>
            <a:r>
              <a:rPr lang="sl-SI" dirty="0"/>
              <a:t>Ostali člani partnerstva: </a:t>
            </a:r>
            <a:r>
              <a:rPr lang="sl-SI" i="1" dirty="0">
                <a:solidFill>
                  <a:srgbClr val="00B050"/>
                </a:solidFill>
              </a:rPr>
              <a:t>Nacionalni inštitut za biologijo, Univerza v Ljubljani, Center za kartografijo favne in flore, KGZS Zavod Ljubljana, KGZS Zavod Murska Sobota, Jeruzalem SAT, Kmetija Beci, Kmetija Gregorc, Kmetija Jančar, Čebelarstvo Kapun, Kmetija Cerar, Sadjarstvo Škof, U-</a:t>
            </a:r>
            <a:r>
              <a:rPr lang="sl-SI" i="1" dirty="0" err="1">
                <a:solidFill>
                  <a:srgbClr val="00B050"/>
                </a:solidFill>
              </a:rPr>
              <a:t>centrix</a:t>
            </a:r>
            <a:endParaRPr lang="sl-SI" i="1" dirty="0">
              <a:solidFill>
                <a:srgbClr val="00B050"/>
              </a:solidFill>
            </a:endParaRPr>
          </a:p>
          <a:p>
            <a:r>
              <a:rPr lang="sl-SI" dirty="0"/>
              <a:t>Tip projekta: EIP</a:t>
            </a:r>
          </a:p>
          <a:p>
            <a:r>
              <a:rPr lang="sl-SI" dirty="0"/>
              <a:t>Tematika projekta: </a:t>
            </a:r>
            <a:r>
              <a:rPr lang="sl-SI" i="1" dirty="0">
                <a:solidFill>
                  <a:srgbClr val="00B050"/>
                </a:solidFill>
              </a:rPr>
              <a:t>Kmetijstvo kot podpora </a:t>
            </a:r>
            <a:r>
              <a:rPr lang="sl-SI" i="1" dirty="0" err="1">
                <a:solidFill>
                  <a:srgbClr val="00B050"/>
                </a:solidFill>
              </a:rPr>
              <a:t>naravovarstva</a:t>
            </a:r>
            <a:r>
              <a:rPr lang="sl-SI" i="1" dirty="0">
                <a:solidFill>
                  <a:srgbClr val="00B050"/>
                </a:solidFill>
              </a:rPr>
              <a:t> oziroma ohranjanje biotske raznovrstnosti preko ustreznega načina kmetovanja</a:t>
            </a:r>
          </a:p>
          <a:p>
            <a:r>
              <a:rPr lang="sl-SI" dirty="0"/>
              <a:t>Obdobje trajanja projekta: </a:t>
            </a:r>
            <a:r>
              <a:rPr lang="sl-SI" i="1" dirty="0">
                <a:solidFill>
                  <a:srgbClr val="00B050"/>
                </a:solidFill>
              </a:rPr>
              <a:t>19.05.2022 - 19.05.2025</a:t>
            </a:r>
          </a:p>
          <a:p>
            <a:r>
              <a:rPr lang="sl-SI" dirty="0"/>
              <a:t>Višina odobrenih sredstev: </a:t>
            </a:r>
            <a:r>
              <a:rPr lang="sl-SI" i="1" dirty="0">
                <a:solidFill>
                  <a:srgbClr val="00B050"/>
                </a:solidFill>
              </a:rPr>
              <a:t>249.919,20</a:t>
            </a:r>
            <a:r>
              <a:rPr lang="sl-SI" dirty="0"/>
              <a:t> €</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48895265-5D36-9D94-C8C0-D079024DB9E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150186" y="6142327"/>
            <a:ext cx="1908213" cy="499915"/>
          </a:xfrm>
          <a:prstGeom prst="rect">
            <a:avLst/>
          </a:prstGeom>
        </p:spPr>
      </p:pic>
    </p:spTree>
    <p:extLst>
      <p:ext uri="{BB962C8B-B14F-4D97-AF65-F5344CB8AC3E}">
        <p14:creationId xmlns:p14="http://schemas.microsoft.com/office/powerpoint/2010/main" val="262652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PRAKTIČNI PROBLEM</a:t>
            </a:r>
            <a:endParaRPr lang="sl-SI" sz="4000" b="1" dirty="0"/>
          </a:p>
        </p:txBody>
      </p:sp>
      <p:sp>
        <p:nvSpPr>
          <p:cNvPr id="3" name="Podnaslov 2"/>
          <p:cNvSpPr>
            <a:spLocks noGrp="1"/>
          </p:cNvSpPr>
          <p:nvPr>
            <p:ph idx="1"/>
          </p:nvPr>
        </p:nvSpPr>
        <p:spPr>
          <a:xfrm>
            <a:off x="838200" y="1781765"/>
            <a:ext cx="10515600" cy="4351338"/>
          </a:xfrm>
        </p:spPr>
        <p:txBody>
          <a:bodyPr>
            <a:normAutofit/>
          </a:bodyPr>
          <a:lstStyle/>
          <a:p>
            <a:pPr marL="0" indent="0">
              <a:buNone/>
            </a:pPr>
            <a:r>
              <a:rPr lang="sl-SI" i="1" dirty="0">
                <a:solidFill>
                  <a:srgbClr val="00B050"/>
                </a:solidFill>
              </a:rPr>
              <a:t>Z intenziviranjem kmetijstva se zmanjšuje </a:t>
            </a:r>
            <a:r>
              <a:rPr lang="sl-SI" i="1" dirty="0" err="1">
                <a:solidFill>
                  <a:srgbClr val="00B050"/>
                </a:solidFill>
              </a:rPr>
              <a:t>biodiverziteta</a:t>
            </a:r>
            <a:r>
              <a:rPr lang="sl-SI" i="1" dirty="0">
                <a:solidFill>
                  <a:srgbClr val="00B050"/>
                </a:solidFill>
              </a:rPr>
              <a:t>, pa tudi obseg in kakovost ekosistemskih storitev.</a:t>
            </a:r>
          </a:p>
          <a:p>
            <a:pPr marL="0" indent="0">
              <a:buNone/>
            </a:pPr>
            <a:r>
              <a:rPr lang="sl-SI" i="1" dirty="0">
                <a:solidFill>
                  <a:srgbClr val="00B050"/>
                </a:solidFill>
              </a:rPr>
              <a:t>V projektu bomo preizkusili možne različice ukrepov za ohranjanje in obnovo populacij izbranih vrst dvoživk, plazilcev, metuljev in sesalcev, ki so v svojem življenjskem ciklu pomembno vezani na kmetijske ekosisteme. Naslovili bomo tudi dva travniška Natura 2000 habitatna tipa (6210 in 6510), ki sta glede na zadnje poročilo po Habitatni direktivi za obdobje 2013-2018 v slabem stanju. Z obnovo razmnoževalnih in prehranjevalnih habitatov ciljnih vrst bomo v projektnih aktivnosti obnovili tudi nekatere krajinskih značilnosti.</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0776ECEA-8AFB-8C6E-7F67-F2839DC1B26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150186" y="6133103"/>
            <a:ext cx="1908213" cy="499915"/>
          </a:xfrm>
          <a:prstGeom prst="rect">
            <a:avLst/>
          </a:prstGeom>
        </p:spPr>
      </p:pic>
    </p:spTree>
    <p:extLst>
      <p:ext uri="{BB962C8B-B14F-4D97-AF65-F5344CB8AC3E}">
        <p14:creationId xmlns:p14="http://schemas.microsoft.com/office/powerpoint/2010/main" val="230557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NAMEN IN CILJI PROJEKTA</a:t>
            </a:r>
            <a:endParaRPr lang="sl-SI" sz="4000" b="1" dirty="0"/>
          </a:p>
        </p:txBody>
      </p:sp>
      <p:sp>
        <p:nvSpPr>
          <p:cNvPr id="3" name="Podnaslov 2"/>
          <p:cNvSpPr>
            <a:spLocks noGrp="1"/>
          </p:cNvSpPr>
          <p:nvPr>
            <p:ph idx="1"/>
          </p:nvPr>
        </p:nvSpPr>
        <p:spPr/>
        <p:txBody>
          <a:bodyPr>
            <a:normAutofit/>
          </a:bodyPr>
          <a:lstStyle/>
          <a:p>
            <a:pPr marL="0" indent="0">
              <a:buNone/>
            </a:pPr>
            <a:r>
              <a:rPr lang="sl-SI" i="1" dirty="0">
                <a:solidFill>
                  <a:srgbClr val="00B050"/>
                </a:solidFill>
              </a:rPr>
              <a:t>Namen projekta je izboljšanje ohranitvenega stanja travniških habitatnih tipov ter razmnoževalnih in prehranjevalnih razmer za izbrane vrste dvoživk, plazilcev, metuljev in malih sesalcev, ki živijo ali so drugače vezani na kmetijsko krajino. </a:t>
            </a:r>
          </a:p>
          <a:p>
            <a:endParaRPr lang="sl-SI" i="1" dirty="0">
              <a:solidFill>
                <a:srgbClr val="00B050"/>
              </a:solidFill>
            </a:endParaRPr>
          </a:p>
          <a:p>
            <a:pPr marL="0" indent="0">
              <a:buNone/>
            </a:pPr>
            <a:r>
              <a:rPr lang="sl-SI" i="1" dirty="0">
                <a:solidFill>
                  <a:srgbClr val="00B050"/>
                </a:solidFill>
              </a:rPr>
              <a:t>Preizkusili bomo 5 ukrepov za izboljšanje stanja desetih izbranih vrst, ki so namenjeni vzpostavitvi  ali obnovi različnih krajinskih značilnosti – manjših vodnih površin, skalnjakov, travnatih pasov ob njivah in mejicah, pasov ob njivah brez rabe FFS ter obnovi travniških habitatnih tipov.</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4CC386CF-A131-77FD-D32D-350CC0E25EA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150186" y="6133103"/>
            <a:ext cx="1908213" cy="499915"/>
          </a:xfrm>
          <a:prstGeom prst="rect">
            <a:avLst/>
          </a:prstGeom>
        </p:spPr>
      </p:pic>
    </p:spTree>
    <p:extLst>
      <p:ext uri="{BB962C8B-B14F-4D97-AF65-F5344CB8AC3E}">
        <p14:creationId xmlns:p14="http://schemas.microsoft.com/office/powerpoint/2010/main" val="1629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PRIČAKOVANI REZULTATI</a:t>
            </a:r>
            <a:endParaRPr lang="sl-SI" sz="4000" b="1" dirty="0"/>
          </a:p>
        </p:txBody>
      </p:sp>
      <p:sp>
        <p:nvSpPr>
          <p:cNvPr id="3" name="Podnaslov 2"/>
          <p:cNvSpPr>
            <a:spLocks noGrp="1"/>
          </p:cNvSpPr>
          <p:nvPr>
            <p:ph idx="1"/>
          </p:nvPr>
        </p:nvSpPr>
        <p:spPr/>
        <p:txBody>
          <a:bodyPr>
            <a:normAutofit fontScale="85000" lnSpcReduction="20000"/>
          </a:bodyPr>
          <a:lstStyle/>
          <a:p>
            <a:r>
              <a:rPr lang="sl-SI" i="1" dirty="0">
                <a:solidFill>
                  <a:srgbClr val="00B050"/>
                </a:solidFill>
              </a:rPr>
              <a:t>Priprava ukrepov za izboljšanje stanja ciljnih vrst dvoživk, plazilcev, sesalcev in nevretenčarjev ter </a:t>
            </a:r>
            <a:r>
              <a:rPr lang="sl-SI" i="1" dirty="0" err="1">
                <a:solidFill>
                  <a:srgbClr val="00B050"/>
                </a:solidFill>
              </a:rPr>
              <a:t>traviščnih</a:t>
            </a:r>
            <a:r>
              <a:rPr lang="sl-SI" i="1" dirty="0">
                <a:solidFill>
                  <a:srgbClr val="00B050"/>
                </a:solidFill>
              </a:rPr>
              <a:t> habitatnih tipov.</a:t>
            </a:r>
          </a:p>
          <a:p>
            <a:r>
              <a:rPr lang="sl-SI" i="1" dirty="0">
                <a:solidFill>
                  <a:srgbClr val="00B050"/>
                </a:solidFill>
              </a:rPr>
              <a:t>Popis izhodiščnega stanja na 7 kmetijskih gospodarstvih, članih partnerstva.</a:t>
            </a:r>
          </a:p>
          <a:p>
            <a:r>
              <a:rPr lang="sl-SI" i="1" dirty="0">
                <a:solidFill>
                  <a:srgbClr val="00B050"/>
                </a:solidFill>
              </a:rPr>
              <a:t>Vzpostavitev ali obnova majhnih vodnih površin (mlak) za dvoživke (skupaj najmanj 10 mlak).</a:t>
            </a:r>
          </a:p>
          <a:p>
            <a:r>
              <a:rPr lang="sl-SI" i="1" dirty="0">
                <a:solidFill>
                  <a:srgbClr val="00B050"/>
                </a:solidFill>
              </a:rPr>
              <a:t>Vzpostavitev ali obnova skalnjaka za dvoživke, plazilce in opraševalce na 6 kmetijskih gospodarstvih (skupaj najmanj 8 skalnjakov).</a:t>
            </a:r>
          </a:p>
          <a:p>
            <a:r>
              <a:rPr lang="sl-SI" i="1" dirty="0">
                <a:solidFill>
                  <a:srgbClr val="00B050"/>
                </a:solidFill>
              </a:rPr>
              <a:t>Vzpostavitev travnatih </a:t>
            </a:r>
            <a:r>
              <a:rPr lang="sl-SI" i="1" dirty="0" err="1">
                <a:solidFill>
                  <a:srgbClr val="00B050"/>
                </a:solidFill>
              </a:rPr>
              <a:t>omejkov</a:t>
            </a:r>
            <a:r>
              <a:rPr lang="sl-SI" i="1" dirty="0">
                <a:solidFill>
                  <a:srgbClr val="00B050"/>
                </a:solidFill>
              </a:rPr>
              <a:t> ob njivah in mejicah za metulje in sesalce (skupaj najmanj 1.000 m)</a:t>
            </a:r>
          </a:p>
          <a:p>
            <a:r>
              <a:rPr lang="sl-SI" i="1" dirty="0">
                <a:solidFill>
                  <a:srgbClr val="00B050"/>
                </a:solidFill>
              </a:rPr>
              <a:t>Preizkus ukrepa za vzpostavitev robov njiv brez rabe FFS za nevretenčarje (skupaj najmanj 1.000 m)</a:t>
            </a:r>
          </a:p>
          <a:p>
            <a:r>
              <a:rPr lang="sl-SI" i="1" dirty="0">
                <a:solidFill>
                  <a:srgbClr val="00B050"/>
                </a:solidFill>
              </a:rPr>
              <a:t>Vzdrževanje in obnova travniških Natura 2000 habitatnih tipov 6210 in 6510 (skupaj najmanj 1 ha)</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1F6907D1-1708-836B-B4F0-985BE2875FF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25621" y="6133103"/>
            <a:ext cx="1908213" cy="499915"/>
          </a:xfrm>
          <a:prstGeom prst="rect">
            <a:avLst/>
          </a:prstGeom>
        </p:spPr>
      </p:pic>
    </p:spTree>
    <p:extLst>
      <p:ext uri="{BB962C8B-B14F-4D97-AF65-F5344CB8AC3E}">
        <p14:creationId xmlns:p14="http://schemas.microsoft.com/office/powerpoint/2010/main" val="192456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PRIČAKOVANI REZULTATI</a:t>
            </a:r>
            <a:endParaRPr lang="sl-SI" sz="4000" b="1" dirty="0"/>
          </a:p>
        </p:txBody>
      </p:sp>
      <p:sp>
        <p:nvSpPr>
          <p:cNvPr id="3" name="Podnaslov 2"/>
          <p:cNvSpPr>
            <a:spLocks noGrp="1"/>
          </p:cNvSpPr>
          <p:nvPr>
            <p:ph idx="1"/>
          </p:nvPr>
        </p:nvSpPr>
        <p:spPr/>
        <p:txBody>
          <a:bodyPr>
            <a:normAutofit/>
          </a:bodyPr>
          <a:lstStyle/>
          <a:p>
            <a:r>
              <a:rPr lang="sl-SI" i="1" dirty="0">
                <a:solidFill>
                  <a:srgbClr val="00B050"/>
                </a:solidFill>
              </a:rPr>
              <a:t>Analiza izvedljivosti v projektu preizkušenih ukrepov z anketiranjem vsaj 400 predstavnikov kmetijskih gospodarstev.</a:t>
            </a:r>
          </a:p>
          <a:p>
            <a:r>
              <a:rPr lang="sl-SI" i="1" dirty="0">
                <a:solidFill>
                  <a:srgbClr val="00B050"/>
                </a:solidFill>
              </a:rPr>
              <a:t>Šest spletnih strokovnih dogodkov (zimska šola) o naravi prijaznem kmetovanju za najmanj 60 kmetijskih svetovalcev in drugih strokovnjakov.</a:t>
            </a:r>
          </a:p>
          <a:p>
            <a:r>
              <a:rPr lang="sl-SI" i="1" dirty="0">
                <a:solidFill>
                  <a:srgbClr val="00B050"/>
                </a:solidFill>
              </a:rPr>
              <a:t>Vzpostavitev spletne strani o naravi prijaznemu kmetovanju za kmete in kmetijske svetovalce.</a:t>
            </a:r>
          </a:p>
          <a:p>
            <a:r>
              <a:rPr lang="sl-SI" i="1" dirty="0">
                <a:solidFill>
                  <a:srgbClr val="00B050"/>
                </a:solidFill>
              </a:rPr>
              <a:t>Objava videoposnetka o ohranjanju </a:t>
            </a:r>
            <a:r>
              <a:rPr lang="sl-SI" i="1" dirty="0" err="1">
                <a:solidFill>
                  <a:srgbClr val="00B050"/>
                </a:solidFill>
              </a:rPr>
              <a:t>biodiverzitete</a:t>
            </a:r>
            <a:r>
              <a:rPr lang="sl-SI" i="1" dirty="0">
                <a:solidFill>
                  <a:srgbClr val="00B050"/>
                </a:solidFill>
              </a:rPr>
              <a:t> na kmetiji – predstavitev v projektu preizkušenih ukrepov.</a:t>
            </a:r>
          </a:p>
          <a:p>
            <a:endParaRPr lang="sl-SI" i="1" dirty="0">
              <a:solidFill>
                <a:srgbClr val="00B050"/>
              </a:solidFill>
            </a:endParaRP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1F6907D1-1708-836B-B4F0-985BE2875FF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25621" y="6133103"/>
            <a:ext cx="1908213" cy="499915"/>
          </a:xfrm>
          <a:prstGeom prst="rect">
            <a:avLst/>
          </a:prstGeom>
        </p:spPr>
      </p:pic>
    </p:spTree>
    <p:extLst>
      <p:ext uri="{BB962C8B-B14F-4D97-AF65-F5344CB8AC3E}">
        <p14:creationId xmlns:p14="http://schemas.microsoft.com/office/powerpoint/2010/main" val="288518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ZAKLJUČEK</a:t>
            </a:r>
            <a:endParaRPr lang="sl-SI" sz="4000" b="1" dirty="0"/>
          </a:p>
        </p:txBody>
      </p:sp>
      <p:sp>
        <p:nvSpPr>
          <p:cNvPr id="3" name="Podnaslov 2"/>
          <p:cNvSpPr>
            <a:spLocks noGrp="1"/>
          </p:cNvSpPr>
          <p:nvPr>
            <p:ph idx="1"/>
          </p:nvPr>
        </p:nvSpPr>
        <p:spPr>
          <a:xfrm>
            <a:off x="670373" y="1331802"/>
            <a:ext cx="11175909" cy="4351338"/>
          </a:xfrm>
        </p:spPr>
        <p:txBody>
          <a:bodyPr>
            <a:normAutofit/>
          </a:bodyPr>
          <a:lstStyle/>
          <a:p>
            <a:pPr marL="0" indent="0">
              <a:buNone/>
            </a:pPr>
            <a:r>
              <a:rPr lang="sl-SI" i="1" dirty="0">
                <a:solidFill>
                  <a:srgbClr val="00B050"/>
                </a:solidFill>
              </a:rPr>
              <a:t>Kmetijsko pridelavo je z določenimi prilagoditvami oziroma ciljnimi ukrepi mogoče izvajati na način, ki </a:t>
            </a:r>
            <a:r>
              <a:rPr lang="sl-SI" i="1" dirty="0" err="1">
                <a:solidFill>
                  <a:srgbClr val="00B050"/>
                </a:solidFill>
              </a:rPr>
              <a:t>biodiverziteto</a:t>
            </a:r>
            <a:r>
              <a:rPr lang="sl-SI" i="1" dirty="0">
                <a:solidFill>
                  <a:srgbClr val="00B050"/>
                </a:solidFill>
              </a:rPr>
              <a:t> podpira in ohranja.</a:t>
            </a:r>
          </a:p>
          <a:p>
            <a:pPr marL="0" indent="0">
              <a:buNone/>
            </a:pPr>
            <a:r>
              <a:rPr lang="sl-SI" i="1" dirty="0">
                <a:solidFill>
                  <a:srgbClr val="00B050"/>
                </a:solidFill>
              </a:rPr>
              <a:t>V naslednjih mesecih se bodo na kmetijah pričeli terenski popisi. V okviru terenskih ogledov bo ekipa pripravila akcijske načrte za posamezno kmetijo. </a:t>
            </a:r>
          </a:p>
          <a:p>
            <a:pPr marL="0" indent="0">
              <a:buNone/>
            </a:pPr>
            <a:r>
              <a:rPr lang="sl-SI" i="1" dirty="0">
                <a:solidFill>
                  <a:srgbClr val="00B050"/>
                </a:solidFill>
              </a:rPr>
              <a:t>Koristi od rezultatov projekta EIP bodo zraven kmetov in kmetijskih svetovalcev imeli predvsem:</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4" name="Slika 3">
            <a:extLst>
              <a:ext uri="{FF2B5EF4-FFF2-40B4-BE49-F238E27FC236}">
                <a16:creationId xmlns:a16="http://schemas.microsoft.com/office/drawing/2014/main" id="{BE912B90-09A8-D9E5-7981-6670ACCACAA5}"/>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150186" y="6133103"/>
            <a:ext cx="1908213" cy="499915"/>
          </a:xfrm>
          <a:prstGeom prst="rect">
            <a:avLst/>
          </a:prstGeom>
        </p:spPr>
      </p:pic>
      <p:pic>
        <p:nvPicPr>
          <p:cNvPr id="6" name="Slika 5" descr="Slika, ki vsebuje besede trava, zunanje, sesalec, polje&#10;&#10;Opis je samodejno ustvarjen">
            <a:extLst>
              <a:ext uri="{FF2B5EF4-FFF2-40B4-BE49-F238E27FC236}">
                <a16:creationId xmlns:a16="http://schemas.microsoft.com/office/drawing/2014/main" id="{F122E6D3-D777-E764-51A9-CB60D0DC86E2}"/>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3644" y="3950815"/>
            <a:ext cx="2880000" cy="2160000"/>
          </a:xfrm>
          <a:prstGeom prst="rect">
            <a:avLst/>
          </a:prstGeom>
        </p:spPr>
      </p:pic>
      <p:pic>
        <p:nvPicPr>
          <p:cNvPr id="8" name="Slika 7" descr="Slika, ki vsebuje besede žaba&#10;&#10;Opis je samodejno ustvarjen">
            <a:extLst>
              <a:ext uri="{FF2B5EF4-FFF2-40B4-BE49-F238E27FC236}">
                <a16:creationId xmlns:a16="http://schemas.microsoft.com/office/drawing/2014/main" id="{E234F6A1-3B07-B39F-6EB7-55251F48FF22}"/>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856658" y="3950815"/>
            <a:ext cx="2895680" cy="2160000"/>
          </a:xfrm>
          <a:prstGeom prst="rect">
            <a:avLst/>
          </a:prstGeom>
        </p:spPr>
      </p:pic>
      <p:pic>
        <p:nvPicPr>
          <p:cNvPr id="13" name="Slika 12" descr="Slika, ki vsebuje besede trava, zunanje, plazilec, zelena&#10;&#10;Opis je samodejno ustvarjen">
            <a:extLst>
              <a:ext uri="{FF2B5EF4-FFF2-40B4-BE49-F238E27FC236}">
                <a16:creationId xmlns:a16="http://schemas.microsoft.com/office/drawing/2014/main" id="{FBBE125D-9C30-E574-BB11-959D4EE3CAA5}"/>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746609" y="3950815"/>
            <a:ext cx="3240000" cy="2160000"/>
          </a:xfrm>
          <a:prstGeom prst="rect">
            <a:avLst/>
          </a:prstGeom>
        </p:spPr>
      </p:pic>
      <p:pic>
        <p:nvPicPr>
          <p:cNvPr id="16" name="Slika 15" descr="Slika, ki vsebuje besede drevo, zunanje, podružnica, insekt&#10;&#10;Opis je samodejno ustvarjen">
            <a:extLst>
              <a:ext uri="{FF2B5EF4-FFF2-40B4-BE49-F238E27FC236}">
                <a16:creationId xmlns:a16="http://schemas.microsoft.com/office/drawing/2014/main" id="{26FFD670-4826-EDEC-6249-1D17DD804044}"/>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8986609" y="3950815"/>
            <a:ext cx="3240000" cy="2160000"/>
          </a:xfrm>
          <a:prstGeom prst="rect">
            <a:avLst/>
          </a:prstGeom>
        </p:spPr>
      </p:pic>
      <p:sp>
        <p:nvSpPr>
          <p:cNvPr id="17" name="PoljeZBesedilom 16">
            <a:extLst>
              <a:ext uri="{FF2B5EF4-FFF2-40B4-BE49-F238E27FC236}">
                <a16:creationId xmlns:a16="http://schemas.microsoft.com/office/drawing/2014/main" id="{EA093FEE-B66A-DE07-72C6-FCB6E4E47AF8}"/>
              </a:ext>
            </a:extLst>
          </p:cNvPr>
          <p:cNvSpPr txBox="1"/>
          <p:nvPr/>
        </p:nvSpPr>
        <p:spPr>
          <a:xfrm>
            <a:off x="88777" y="5908122"/>
            <a:ext cx="1044824" cy="246221"/>
          </a:xfrm>
          <a:prstGeom prst="rect">
            <a:avLst/>
          </a:prstGeom>
          <a:noFill/>
        </p:spPr>
        <p:txBody>
          <a:bodyPr wrap="square" rtlCol="0">
            <a:spAutoFit/>
          </a:bodyPr>
          <a:lstStyle/>
          <a:p>
            <a:r>
              <a:rPr lang="sl-SI" sz="1000" b="1" dirty="0">
                <a:solidFill>
                  <a:schemeClr val="bg1"/>
                </a:solidFill>
              </a:rPr>
              <a:t>Foto: Blaž Blažič</a:t>
            </a:r>
            <a:endParaRPr lang="en-GB" sz="1000" b="1" dirty="0">
              <a:solidFill>
                <a:schemeClr val="bg1"/>
              </a:solidFill>
            </a:endParaRPr>
          </a:p>
        </p:txBody>
      </p:sp>
      <p:sp>
        <p:nvSpPr>
          <p:cNvPr id="18" name="PoljeZBesedilom 17">
            <a:extLst>
              <a:ext uri="{FF2B5EF4-FFF2-40B4-BE49-F238E27FC236}">
                <a16:creationId xmlns:a16="http://schemas.microsoft.com/office/drawing/2014/main" id="{6DC660F3-E9BC-8D5A-7143-A9D0A6AF4F51}"/>
              </a:ext>
            </a:extLst>
          </p:cNvPr>
          <p:cNvSpPr txBox="1"/>
          <p:nvPr/>
        </p:nvSpPr>
        <p:spPr>
          <a:xfrm>
            <a:off x="2837331" y="5908122"/>
            <a:ext cx="1166572" cy="246221"/>
          </a:xfrm>
          <a:prstGeom prst="rect">
            <a:avLst/>
          </a:prstGeom>
          <a:noFill/>
        </p:spPr>
        <p:txBody>
          <a:bodyPr wrap="square" rtlCol="0">
            <a:spAutoFit/>
          </a:bodyPr>
          <a:lstStyle/>
          <a:p>
            <a:r>
              <a:rPr lang="sl-SI" sz="1000" b="1" dirty="0">
                <a:solidFill>
                  <a:schemeClr val="bg1"/>
                </a:solidFill>
              </a:rPr>
              <a:t>Foto: Aja </a:t>
            </a:r>
            <a:r>
              <a:rPr lang="sl-SI" sz="1000" b="1" dirty="0" err="1">
                <a:solidFill>
                  <a:schemeClr val="bg1"/>
                </a:solidFill>
              </a:rPr>
              <a:t>Zamolo</a:t>
            </a:r>
            <a:endParaRPr lang="en-GB" sz="1000" b="1" dirty="0">
              <a:solidFill>
                <a:schemeClr val="bg1"/>
              </a:solidFill>
            </a:endParaRPr>
          </a:p>
        </p:txBody>
      </p:sp>
      <p:sp>
        <p:nvSpPr>
          <p:cNvPr id="19" name="PoljeZBesedilom 18">
            <a:extLst>
              <a:ext uri="{FF2B5EF4-FFF2-40B4-BE49-F238E27FC236}">
                <a16:creationId xmlns:a16="http://schemas.microsoft.com/office/drawing/2014/main" id="{9083F1A8-B71E-740A-79ED-647E174CAD11}"/>
              </a:ext>
            </a:extLst>
          </p:cNvPr>
          <p:cNvSpPr txBox="1"/>
          <p:nvPr/>
        </p:nvSpPr>
        <p:spPr>
          <a:xfrm>
            <a:off x="5746609" y="5891354"/>
            <a:ext cx="1387790" cy="246221"/>
          </a:xfrm>
          <a:prstGeom prst="rect">
            <a:avLst/>
          </a:prstGeom>
          <a:noFill/>
        </p:spPr>
        <p:txBody>
          <a:bodyPr wrap="square" rtlCol="0">
            <a:spAutoFit/>
          </a:bodyPr>
          <a:lstStyle/>
          <a:p>
            <a:r>
              <a:rPr lang="sl-SI" sz="1000" b="1" dirty="0">
                <a:solidFill>
                  <a:schemeClr val="bg1"/>
                </a:solidFill>
              </a:rPr>
              <a:t>Foto: Barbara Zakšek</a:t>
            </a:r>
            <a:endParaRPr lang="en-GB" sz="1000" b="1" dirty="0">
              <a:solidFill>
                <a:schemeClr val="bg1"/>
              </a:solidFill>
            </a:endParaRPr>
          </a:p>
        </p:txBody>
      </p:sp>
      <p:sp>
        <p:nvSpPr>
          <p:cNvPr id="20" name="PoljeZBesedilom 19">
            <a:extLst>
              <a:ext uri="{FF2B5EF4-FFF2-40B4-BE49-F238E27FC236}">
                <a16:creationId xmlns:a16="http://schemas.microsoft.com/office/drawing/2014/main" id="{C37ED132-FA13-A302-5183-EC9E67B6D947}"/>
              </a:ext>
            </a:extLst>
          </p:cNvPr>
          <p:cNvSpPr txBox="1"/>
          <p:nvPr/>
        </p:nvSpPr>
        <p:spPr>
          <a:xfrm>
            <a:off x="9011080" y="5896808"/>
            <a:ext cx="1304569" cy="246221"/>
          </a:xfrm>
          <a:prstGeom prst="rect">
            <a:avLst/>
          </a:prstGeom>
          <a:noFill/>
        </p:spPr>
        <p:txBody>
          <a:bodyPr wrap="square" rtlCol="0">
            <a:spAutoFit/>
          </a:bodyPr>
          <a:lstStyle/>
          <a:p>
            <a:r>
              <a:rPr lang="sl-SI" sz="1000" b="1" dirty="0">
                <a:solidFill>
                  <a:schemeClr val="bg1"/>
                </a:solidFill>
              </a:rPr>
              <a:t>Foto: Barbara Zakšek</a:t>
            </a:r>
            <a:endParaRPr lang="en-GB" sz="1000" b="1" dirty="0">
              <a:solidFill>
                <a:schemeClr val="bg1"/>
              </a:solidFill>
            </a:endParaRPr>
          </a:p>
        </p:txBody>
      </p:sp>
    </p:spTree>
    <p:extLst>
      <p:ext uri="{BB962C8B-B14F-4D97-AF65-F5344CB8AC3E}">
        <p14:creationId xmlns:p14="http://schemas.microsoft.com/office/powerpoint/2010/main" val="2034228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TRIKOTNIK ZNANJA</a:t>
            </a:r>
            <a:endParaRPr lang="sl-SI" sz="4000" b="1" dirty="0"/>
          </a:p>
        </p:txBody>
      </p:sp>
      <p:sp>
        <p:nvSpPr>
          <p:cNvPr id="3" name="Podnaslov 2"/>
          <p:cNvSpPr>
            <a:spLocks noGrp="1"/>
          </p:cNvSpPr>
          <p:nvPr>
            <p:ph idx="1"/>
          </p:nvPr>
        </p:nvSpPr>
        <p:spPr>
          <a:xfrm>
            <a:off x="832645" y="1885137"/>
            <a:ext cx="10515600" cy="4351338"/>
          </a:xfrm>
        </p:spPr>
        <p:txBody>
          <a:bodyPr>
            <a:normAutofit fontScale="77500" lnSpcReduction="20000"/>
          </a:bodyPr>
          <a:lstStyle/>
          <a:p>
            <a:r>
              <a:rPr lang="sl-SI" b="1" dirty="0"/>
              <a:t>Pogled kmeta</a:t>
            </a:r>
            <a:r>
              <a:rPr lang="sl-SI" dirty="0"/>
              <a:t>: </a:t>
            </a:r>
            <a:r>
              <a:rPr lang="sl-SI" i="1" dirty="0">
                <a:solidFill>
                  <a:srgbClr val="00B050"/>
                </a:solidFill>
              </a:rPr>
              <a:t>V času študija sem imela priložnost spoznati povezavo med kmetijstvom in </a:t>
            </a:r>
            <a:r>
              <a:rPr lang="sl-SI" i="1" dirty="0" err="1">
                <a:solidFill>
                  <a:srgbClr val="00B050"/>
                </a:solidFill>
              </a:rPr>
              <a:t>biodiverziteto</a:t>
            </a:r>
            <a:r>
              <a:rPr lang="sl-SI" i="1" dirty="0">
                <a:solidFill>
                  <a:srgbClr val="00B050"/>
                </a:solidFill>
              </a:rPr>
              <a:t>. Zaradi želje po doprinosu naše kmetije k naravnem okolju smo z veseljem sprejeli povabilo k sodelovanju v EIP projektu KROTA, saj želimo nadgraditi svoje znanje o varovanju narave in to tudi aktivno vključiti pri delu na kmetiji. Andreja Makovec Beci, Razbor</a:t>
            </a:r>
            <a:endParaRPr lang="sl-SI" dirty="0"/>
          </a:p>
          <a:p>
            <a:r>
              <a:rPr lang="sl-SI" b="1" dirty="0"/>
              <a:t>Pogled svetovalca</a:t>
            </a:r>
            <a:r>
              <a:rPr lang="sl-SI" dirty="0"/>
              <a:t>: </a:t>
            </a:r>
            <a:r>
              <a:rPr lang="sl-SI" i="1" dirty="0">
                <a:solidFill>
                  <a:srgbClr val="00B050"/>
                </a:solidFill>
              </a:rPr>
              <a:t>EIP KROTA je zame, kot svetovalko za ekološko kmetovanje, zanimiv projekt, saj z enostavnimi ukrepi povečuje </a:t>
            </a:r>
            <a:r>
              <a:rPr lang="sl-SI" i="1" dirty="0" err="1">
                <a:solidFill>
                  <a:srgbClr val="00B050"/>
                </a:solidFill>
              </a:rPr>
              <a:t>biodiverziteto</a:t>
            </a:r>
            <a:r>
              <a:rPr lang="sl-SI" i="1" dirty="0">
                <a:solidFill>
                  <a:srgbClr val="00B050"/>
                </a:solidFill>
              </a:rPr>
              <a:t> v kmetijski krajini, kar pomeni tudi boljšo biološko kontrolo škodljivcev. Izrednega pomena je preizkušanje predlaganih rešitev, ki morajo biti sprejemljive za kmeta, da jih lahko v prihodnje uspešno in učinkovito implementiramo v nadaljnjo prakso kmetovanja. Sonja </a:t>
            </a:r>
            <a:r>
              <a:rPr lang="sl-SI" i="1" dirty="0" err="1">
                <a:solidFill>
                  <a:srgbClr val="00B050"/>
                </a:solidFill>
              </a:rPr>
              <a:t>Bertalanič</a:t>
            </a:r>
            <a:r>
              <a:rPr lang="sl-SI" i="1" dirty="0">
                <a:solidFill>
                  <a:srgbClr val="00B050"/>
                </a:solidFill>
              </a:rPr>
              <a:t>, KGZS Zavod MS</a:t>
            </a:r>
          </a:p>
          <a:p>
            <a:r>
              <a:rPr lang="sl-SI" b="1" dirty="0"/>
              <a:t>Pogled raziskovalca</a:t>
            </a:r>
            <a:r>
              <a:rPr lang="sl-SI" dirty="0"/>
              <a:t>: </a:t>
            </a:r>
            <a:r>
              <a:rPr lang="sl-SI" i="1" dirty="0">
                <a:solidFill>
                  <a:srgbClr val="00B050"/>
                </a:solidFill>
              </a:rPr>
              <a:t>V projektu preizkušamo nove rešitve za ohranjanje življenjskih okolij ogroženih živalskih vrst in krajinskih značilnosti. Preizkusi v okviru tipičnih proizvodnih sistemov slovenskega kmetijstva nam bodo omogočili dragocene vpoglede, ki bodo lahko kasneje na voljo tudi za pripravo novih ukrepov kmetijske politike. Dr. Tanja Šumrada, Biotehniška fakulteta UL</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Slika 1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251593" y="6262268"/>
            <a:ext cx="2438400" cy="511969"/>
          </a:xfrm>
          <a:prstGeom prst="rect">
            <a:avLst/>
          </a:prstGeom>
        </p:spPr>
      </p:pic>
      <p:pic>
        <p:nvPicPr>
          <p:cNvPr id="6" name="Slika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682942" y="158187"/>
            <a:ext cx="1670858" cy="1739438"/>
          </a:xfrm>
          <a:prstGeom prst="rect">
            <a:avLst/>
          </a:prstGeom>
        </p:spPr>
      </p:pic>
      <p:pic>
        <p:nvPicPr>
          <p:cNvPr id="4" name="Slika 3">
            <a:extLst>
              <a:ext uri="{FF2B5EF4-FFF2-40B4-BE49-F238E27FC236}">
                <a16:creationId xmlns:a16="http://schemas.microsoft.com/office/drawing/2014/main" id="{42FFE59E-CC6C-6F6D-967A-DA9E7F4B28B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150186" y="6133103"/>
            <a:ext cx="1908213" cy="499915"/>
          </a:xfrm>
          <a:prstGeom prst="rect">
            <a:avLst/>
          </a:prstGeom>
        </p:spPr>
      </p:pic>
    </p:spTree>
    <p:extLst>
      <p:ext uri="{BB962C8B-B14F-4D97-AF65-F5344CB8AC3E}">
        <p14:creationId xmlns:p14="http://schemas.microsoft.com/office/powerpoint/2010/main" val="1898597950"/>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TotalTime>
  <Words>768</Words>
  <Application>Microsoft Office PowerPoint</Application>
  <PresentationFormat>Širokozaslonsko</PresentationFormat>
  <Paragraphs>56</Paragraphs>
  <Slides>10</Slides>
  <Notes>2</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10</vt:i4>
      </vt:variant>
    </vt:vector>
  </HeadingPairs>
  <TitlesOfParts>
    <vt:vector size="14" baseType="lpstr">
      <vt:lpstr>Arial</vt:lpstr>
      <vt:lpstr>Calibri</vt:lpstr>
      <vt:lpstr>Calibri Light</vt:lpstr>
      <vt:lpstr>Officeova tema</vt:lpstr>
      <vt:lpstr>DOGODEK EVROPSKEGA PARTNERSTVA ZA INOVACIJE - EIP</vt:lpstr>
      <vt:lpstr>Izboljšanje naravovarstvenih učinkov kmetijskih pridelovalnih sistemov v Sloveniji EIP KROTA</vt:lpstr>
      <vt:lpstr>OSNOVNI PODATKI O PROJEKTU</vt:lpstr>
      <vt:lpstr>PRAKTIČNI PROBLEM</vt:lpstr>
      <vt:lpstr>NAMEN IN CILJI PROJEKTA</vt:lpstr>
      <vt:lpstr>PRIČAKOVANI REZULTATI</vt:lpstr>
      <vt:lpstr>PRIČAKOVANI REZULTATI</vt:lpstr>
      <vt:lpstr>ZAKLJUČEK</vt:lpstr>
      <vt:lpstr>TRIKOTNIK ZNANJA</vt:lpstr>
      <vt:lpstr>Kontaktni podatki vodilnega partnerja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Boštjan Bidovec</dc:creator>
  <cp:lastModifiedBy>Robert Peklaj</cp:lastModifiedBy>
  <cp:revision>65</cp:revision>
  <cp:lastPrinted>2022-11-14T07:34:16Z</cp:lastPrinted>
  <dcterms:created xsi:type="dcterms:W3CDTF">2020-10-14T12:37:10Z</dcterms:created>
  <dcterms:modified xsi:type="dcterms:W3CDTF">2022-12-06T12:33:53Z</dcterms:modified>
</cp:coreProperties>
</file>