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0483" y="390143"/>
            <a:ext cx="8579358" cy="5692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3117" y="383286"/>
            <a:ext cx="8557260" cy="5468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0964" y="1062227"/>
            <a:ext cx="8513826" cy="56921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3217" y="1055369"/>
            <a:ext cx="8492617" cy="54686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2212" y="1731276"/>
            <a:ext cx="3775710" cy="56615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4464" y="1723008"/>
            <a:ext cx="3753358" cy="54406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70876" y="1985727"/>
            <a:ext cx="185166" cy="73958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767574" y="1983485"/>
            <a:ext cx="154940" cy="41910"/>
          </a:xfrm>
          <a:custGeom>
            <a:avLst/>
            <a:gdLst/>
            <a:ahLst/>
            <a:cxnLst/>
            <a:rect l="l" t="t" r="r" b="b"/>
            <a:pathLst>
              <a:path w="154940" h="41910">
                <a:moveTo>
                  <a:pt x="141858" y="0"/>
                </a:moveTo>
                <a:lnTo>
                  <a:pt x="14985" y="0"/>
                </a:lnTo>
                <a:lnTo>
                  <a:pt x="10414" y="0"/>
                </a:lnTo>
                <a:lnTo>
                  <a:pt x="6730" y="1777"/>
                </a:lnTo>
                <a:lnTo>
                  <a:pt x="1397" y="8762"/>
                </a:lnTo>
                <a:lnTo>
                  <a:pt x="0" y="13969"/>
                </a:lnTo>
                <a:lnTo>
                  <a:pt x="0" y="27939"/>
                </a:lnTo>
                <a:lnTo>
                  <a:pt x="1270" y="33147"/>
                </a:lnTo>
                <a:lnTo>
                  <a:pt x="6730" y="40131"/>
                </a:lnTo>
                <a:lnTo>
                  <a:pt x="10414" y="41910"/>
                </a:lnTo>
                <a:lnTo>
                  <a:pt x="144525" y="41910"/>
                </a:lnTo>
                <a:lnTo>
                  <a:pt x="148208" y="40131"/>
                </a:lnTo>
                <a:lnTo>
                  <a:pt x="153543" y="33147"/>
                </a:lnTo>
                <a:lnTo>
                  <a:pt x="154812" y="27939"/>
                </a:lnTo>
                <a:lnTo>
                  <a:pt x="154812" y="17906"/>
                </a:lnTo>
                <a:lnTo>
                  <a:pt x="144018" y="508"/>
                </a:lnTo>
                <a:lnTo>
                  <a:pt x="14185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7767574" y="1983485"/>
            <a:ext cx="154940" cy="41910"/>
          </a:xfrm>
          <a:custGeom>
            <a:avLst/>
            <a:gdLst/>
            <a:ahLst/>
            <a:cxnLst/>
            <a:rect l="l" t="t" r="r" b="b"/>
            <a:pathLst>
              <a:path w="154940" h="41910">
                <a:moveTo>
                  <a:pt x="14985" y="0"/>
                </a:moveTo>
                <a:lnTo>
                  <a:pt x="139826" y="0"/>
                </a:lnTo>
                <a:lnTo>
                  <a:pt x="141858" y="0"/>
                </a:lnTo>
                <a:lnTo>
                  <a:pt x="144018" y="508"/>
                </a:lnTo>
                <a:lnTo>
                  <a:pt x="154812" y="17906"/>
                </a:lnTo>
                <a:lnTo>
                  <a:pt x="154812" y="20954"/>
                </a:lnTo>
                <a:lnTo>
                  <a:pt x="154812" y="27939"/>
                </a:lnTo>
                <a:lnTo>
                  <a:pt x="153543" y="33147"/>
                </a:lnTo>
                <a:lnTo>
                  <a:pt x="150875" y="36702"/>
                </a:lnTo>
                <a:lnTo>
                  <a:pt x="148208" y="40131"/>
                </a:lnTo>
                <a:lnTo>
                  <a:pt x="144525" y="41910"/>
                </a:lnTo>
                <a:lnTo>
                  <a:pt x="139826" y="41910"/>
                </a:lnTo>
                <a:lnTo>
                  <a:pt x="14985" y="41910"/>
                </a:lnTo>
                <a:lnTo>
                  <a:pt x="10414" y="41910"/>
                </a:lnTo>
                <a:lnTo>
                  <a:pt x="6730" y="40131"/>
                </a:lnTo>
                <a:lnTo>
                  <a:pt x="4064" y="36702"/>
                </a:lnTo>
                <a:lnTo>
                  <a:pt x="1270" y="33147"/>
                </a:lnTo>
                <a:lnTo>
                  <a:pt x="0" y="27939"/>
                </a:lnTo>
                <a:lnTo>
                  <a:pt x="0" y="20954"/>
                </a:lnTo>
                <a:lnTo>
                  <a:pt x="0" y="13969"/>
                </a:lnTo>
                <a:lnTo>
                  <a:pt x="1397" y="8762"/>
                </a:lnTo>
                <a:lnTo>
                  <a:pt x="4064" y="5206"/>
                </a:lnTo>
                <a:lnTo>
                  <a:pt x="6730" y="1777"/>
                </a:lnTo>
                <a:lnTo>
                  <a:pt x="10414" y="0"/>
                </a:lnTo>
                <a:lnTo>
                  <a:pt x="1498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91855" y="1731276"/>
            <a:ext cx="2809494" cy="56615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84490" y="1723008"/>
            <a:ext cx="2787015" cy="54406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46775" y="6201154"/>
            <a:ext cx="2700528" cy="61569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47303" y="5865874"/>
            <a:ext cx="864107" cy="95097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147048" y="6025896"/>
            <a:ext cx="1714500" cy="800100"/>
          </a:xfrm>
          <a:custGeom>
            <a:avLst/>
            <a:gdLst/>
            <a:ahLst/>
            <a:cxnLst/>
            <a:rect l="l" t="t" r="r" b="b"/>
            <a:pathLst>
              <a:path w="1714500" h="800100">
                <a:moveTo>
                  <a:pt x="0" y="133349"/>
                </a:moveTo>
                <a:lnTo>
                  <a:pt x="6797" y="91201"/>
                </a:lnTo>
                <a:lnTo>
                  <a:pt x="25725" y="54595"/>
                </a:lnTo>
                <a:lnTo>
                  <a:pt x="54589" y="25728"/>
                </a:lnTo>
                <a:lnTo>
                  <a:pt x="91196" y="6798"/>
                </a:lnTo>
                <a:lnTo>
                  <a:pt x="133350" y="0"/>
                </a:lnTo>
                <a:lnTo>
                  <a:pt x="1581150" y="0"/>
                </a:lnTo>
                <a:lnTo>
                  <a:pt x="1623303" y="6798"/>
                </a:lnTo>
                <a:lnTo>
                  <a:pt x="1659910" y="25728"/>
                </a:lnTo>
                <a:lnTo>
                  <a:pt x="1688774" y="54595"/>
                </a:lnTo>
                <a:lnTo>
                  <a:pt x="1707702" y="91201"/>
                </a:lnTo>
                <a:lnTo>
                  <a:pt x="1714500" y="133349"/>
                </a:lnTo>
                <a:lnTo>
                  <a:pt x="1714500" y="666749"/>
                </a:lnTo>
                <a:lnTo>
                  <a:pt x="1707702" y="708898"/>
                </a:lnTo>
                <a:lnTo>
                  <a:pt x="1688774" y="745504"/>
                </a:lnTo>
                <a:lnTo>
                  <a:pt x="1659910" y="774370"/>
                </a:lnTo>
                <a:lnTo>
                  <a:pt x="1623303" y="793301"/>
                </a:lnTo>
                <a:lnTo>
                  <a:pt x="1581150" y="800099"/>
                </a:lnTo>
                <a:lnTo>
                  <a:pt x="133350" y="800099"/>
                </a:lnTo>
                <a:lnTo>
                  <a:pt x="91196" y="793301"/>
                </a:lnTo>
                <a:lnTo>
                  <a:pt x="54589" y="774370"/>
                </a:lnTo>
                <a:lnTo>
                  <a:pt x="25725" y="745504"/>
                </a:lnTo>
                <a:lnTo>
                  <a:pt x="6797" y="708898"/>
                </a:lnTo>
                <a:lnTo>
                  <a:pt x="0" y="666749"/>
                </a:lnTo>
                <a:lnTo>
                  <a:pt x="0" y="133349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432" y="6201154"/>
            <a:ext cx="5419344" cy="6156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453" y="36957"/>
            <a:ext cx="8258809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2704" y="1323847"/>
            <a:ext cx="5709285" cy="321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1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22.png"/><Relationship Id="rId7" Type="http://schemas.openxmlformats.org/officeDocument/2006/relationships/image" Target="../media/image2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12.jpg"/><Relationship Id="rId6" Type="http://schemas.openxmlformats.org/officeDocument/2006/relationships/image" Target="../media/image22.png"/><Relationship Id="rId7" Type="http://schemas.openxmlformats.org/officeDocument/2006/relationships/image" Target="../media/image1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8.jpg"/><Relationship Id="rId4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16.jpg"/><Relationship Id="rId8" Type="http://schemas.openxmlformats.org/officeDocument/2006/relationships/image" Target="../media/image1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9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22.png"/><Relationship Id="rId8" Type="http://schemas.openxmlformats.org/officeDocument/2006/relationships/image" Target="../media/image3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f.uni-lj.si/sl/raziskave/raziskovalni-projekti/140/povecanje-produktivnosti-kmetijske-pridelave-z-ucinkovito-in-trajnostno-rabo-vode-propridelava" TargetMode="Externa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22.pn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17.jpg"/><Relationship Id="rId12" Type="http://schemas.openxmlformats.org/officeDocument/2006/relationships/image" Target="../media/image35.jpg"/><Relationship Id="rId13" Type="http://schemas.openxmlformats.org/officeDocument/2006/relationships/image" Target="../media/image36.jpg"/><Relationship Id="rId14" Type="http://schemas.openxmlformats.org/officeDocument/2006/relationships/image" Target="../media/image37.jpg"/><Relationship Id="rId15" Type="http://schemas.openxmlformats.org/officeDocument/2006/relationships/image" Target="../media/image38.jpg"/><Relationship Id="rId16" Type="http://schemas.openxmlformats.org/officeDocument/2006/relationships/image" Target="../media/image3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22.png"/><Relationship Id="rId7" Type="http://schemas.openxmlformats.org/officeDocument/2006/relationships/image" Target="../media/image4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tjaz.Glavan@bf.uni-lj.si" TargetMode="External"/><Relationship Id="rId3" Type="http://schemas.openxmlformats.org/officeDocument/2006/relationships/hyperlink" Target="http://www.spon.si/" TargetMode="External"/><Relationship Id="rId4" Type="http://schemas.openxmlformats.org/officeDocument/2006/relationships/hyperlink" Target="https://www.bf.uni-lj.si/sl/raziskave/raziskovalni-projekti/140/povecanje-produktivnosti-kmetijske-pridelave-z-ucinkovito-in-trajnostno-rabo-vode-propridelava" TargetMode="External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22.png"/><Relationship Id="rId10" Type="http://schemas.openxmlformats.org/officeDocument/2006/relationships/image" Target="../media/image4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2673" y="2739013"/>
            <a:ext cx="1596043" cy="20278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020" y="1054683"/>
            <a:ext cx="8817610" cy="1561465"/>
          </a:xfrm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12700" marR="5080" indent="1177925">
              <a:lnSpc>
                <a:spcPts val="5730"/>
              </a:lnSpc>
              <a:spcBef>
                <a:spcPts val="819"/>
              </a:spcBef>
            </a:pPr>
            <a:r>
              <a:rPr dirty="0" sz="5300" spc="-50"/>
              <a:t>DOGODEK </a:t>
            </a:r>
            <a:r>
              <a:rPr dirty="0" sz="5300" spc="-60"/>
              <a:t>EVROPSKEGA </a:t>
            </a:r>
            <a:r>
              <a:rPr dirty="0" sz="5300" spc="-55"/>
              <a:t> </a:t>
            </a:r>
            <a:r>
              <a:rPr dirty="0" sz="5300" spc="-120"/>
              <a:t>PARTNERSTVA</a:t>
            </a:r>
            <a:r>
              <a:rPr dirty="0" sz="5300" spc="-140"/>
              <a:t> </a:t>
            </a:r>
            <a:r>
              <a:rPr dirty="0" sz="5300" spc="-35"/>
              <a:t>ZA</a:t>
            </a:r>
            <a:r>
              <a:rPr dirty="0" sz="5300" spc="-125"/>
              <a:t> </a:t>
            </a:r>
            <a:r>
              <a:rPr dirty="0" sz="5300" spc="-75"/>
              <a:t>INOVACIJE</a:t>
            </a:r>
            <a:r>
              <a:rPr dirty="0" sz="5300" spc="-120"/>
              <a:t> </a:t>
            </a:r>
            <a:r>
              <a:rPr dirty="0" sz="5300"/>
              <a:t>-</a:t>
            </a:r>
            <a:r>
              <a:rPr dirty="0" sz="5300" spc="-65"/>
              <a:t> </a:t>
            </a:r>
            <a:r>
              <a:rPr dirty="0" sz="5300" spc="-15"/>
              <a:t>EIP</a:t>
            </a:r>
            <a:endParaRPr sz="5300"/>
          </a:p>
        </p:txBody>
      </p:sp>
      <p:sp>
        <p:nvSpPr>
          <p:cNvPr id="4" name="object 4"/>
          <p:cNvSpPr txBox="1"/>
          <p:nvPr/>
        </p:nvSpPr>
        <p:spPr>
          <a:xfrm>
            <a:off x="1490217" y="4857536"/>
            <a:ext cx="9278620" cy="93980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2400" spc="-5" b="1">
                <a:latin typeface="Calibri"/>
                <a:cs typeface="Calibri"/>
              </a:rPr>
              <a:t>ORGANIZIRA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MINISTRSTVO </a:t>
            </a:r>
            <a:r>
              <a:rPr dirty="0" sz="2400" spc="-5" b="1">
                <a:latin typeface="Calibri"/>
                <a:cs typeface="Calibri"/>
              </a:rPr>
              <a:t>ZA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KMETIJSTVO,</a:t>
            </a:r>
            <a:r>
              <a:rPr dirty="0" sz="2400" spc="2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GOZDARSTVO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PREHRANO</a:t>
            </a:r>
            <a:endParaRPr sz="2400">
              <a:latin typeface="Calibri"/>
              <a:cs typeface="Calibri"/>
            </a:endParaRPr>
          </a:p>
          <a:p>
            <a:pPr marL="3420745">
              <a:lnSpc>
                <a:spcPct val="100000"/>
              </a:lnSpc>
              <a:spcBef>
                <a:spcPts val="720"/>
              </a:spcBef>
            </a:pPr>
            <a:r>
              <a:rPr dirty="0" sz="2400" spc="-5" b="1">
                <a:latin typeface="Calibri"/>
                <a:cs typeface="Calibri"/>
              </a:rPr>
              <a:t>23.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november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5428" y="6160065"/>
            <a:ext cx="2260938" cy="56499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65054" y="6210298"/>
            <a:ext cx="4625975" cy="615950"/>
            <a:chOff x="1065054" y="6210298"/>
            <a:chExt cx="4625975" cy="615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054" y="6210298"/>
              <a:ext cx="2258789" cy="6156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215" y="6262116"/>
              <a:ext cx="2438400" cy="51206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0692" y="5969311"/>
            <a:ext cx="565876" cy="7519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46392" y="5993890"/>
            <a:ext cx="2806923" cy="8307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5845" y="6093053"/>
            <a:ext cx="113792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latin typeface="Calibri"/>
                <a:cs typeface="Calibri"/>
              </a:rPr>
              <a:t>Prostor </a:t>
            </a:r>
            <a:r>
              <a:rPr dirty="0" sz="2000" spc="-20">
                <a:latin typeface="Calibri"/>
                <a:cs typeface="Calibri"/>
              </a:rPr>
              <a:t>za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vaš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logotip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40" y="5876542"/>
            <a:ext cx="3157728" cy="949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9683" y="4384547"/>
            <a:ext cx="4020312" cy="1402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27050"/>
            <a:ext cx="8449310" cy="8337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300" spc="-55"/>
              <a:t>OSNOVNI</a:t>
            </a:r>
            <a:r>
              <a:rPr dirty="0" sz="5300" spc="-110"/>
              <a:t> PODATKI </a:t>
            </a:r>
            <a:r>
              <a:rPr dirty="0" sz="5300"/>
              <a:t>O</a:t>
            </a:r>
            <a:r>
              <a:rPr dirty="0" sz="5300" spc="-120"/>
              <a:t> </a:t>
            </a:r>
            <a:r>
              <a:rPr dirty="0" sz="5300" spc="-55"/>
              <a:t>PROJEKTU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281888" y="5310022"/>
            <a:ext cx="12407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25"/>
              </a:lnSpc>
            </a:pPr>
            <a:r>
              <a:rPr dirty="0" sz="150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dirty="0" sz="1500" spc="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00AF50"/>
                </a:solidFill>
                <a:latin typeface="Calibri"/>
                <a:cs typeface="Calibri"/>
              </a:rPr>
              <a:t>gospodarstvu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5428" y="6160065"/>
            <a:ext cx="2260938" cy="5649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65054" y="6210298"/>
            <a:ext cx="4625975" cy="615950"/>
            <a:chOff x="1065054" y="6210298"/>
            <a:chExt cx="4625975" cy="6159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054" y="6210298"/>
              <a:ext cx="2258789" cy="6156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2215" y="6262116"/>
              <a:ext cx="2438400" cy="51206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0692" y="5969311"/>
            <a:ext cx="565876" cy="75196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448545" y="6169380"/>
            <a:ext cx="111252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905"/>
              </a:lnSpc>
            </a:pPr>
            <a:r>
              <a:rPr dirty="0" sz="2000" spc="-15">
                <a:latin typeface="Calibri"/>
                <a:cs typeface="Calibri"/>
              </a:rPr>
              <a:t>Prostor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vaš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logotip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3519" y="5993890"/>
            <a:ext cx="2939796" cy="8473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0403" y="1287780"/>
            <a:ext cx="5399532" cy="417271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11453" y="1404366"/>
            <a:ext cx="5383530" cy="4672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latin typeface="Calibri"/>
                <a:cs typeface="Calibri"/>
              </a:rPr>
              <a:t>Vodilni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partner: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AF50"/>
                </a:solidFill>
                <a:latin typeface="Calibri"/>
                <a:cs typeface="Calibri"/>
              </a:rPr>
              <a:t>Biotehniška</a:t>
            </a:r>
            <a:r>
              <a:rPr dirty="0" sz="1600" spc="1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00AF50"/>
                </a:solidFill>
                <a:latin typeface="Calibri"/>
                <a:cs typeface="Calibri"/>
              </a:rPr>
              <a:t>fakulteta,</a:t>
            </a:r>
            <a:r>
              <a:rPr dirty="0" sz="160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AF50"/>
                </a:solidFill>
                <a:latin typeface="Calibri"/>
                <a:cs typeface="Calibri"/>
              </a:rPr>
              <a:t>UNIVERZA</a:t>
            </a:r>
            <a:r>
              <a:rPr dirty="0" sz="160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600" spc="1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AF50"/>
                </a:solidFill>
                <a:latin typeface="Calibri"/>
                <a:cs typeface="Calibri"/>
              </a:rPr>
              <a:t>LJUBLJANI</a:t>
            </a:r>
            <a:endParaRPr sz="1600">
              <a:latin typeface="Calibri"/>
              <a:cs typeface="Calibri"/>
            </a:endParaRPr>
          </a:p>
          <a:p>
            <a:pPr marL="17780">
              <a:lnSpc>
                <a:spcPct val="100000"/>
              </a:lnSpc>
              <a:spcBef>
                <a:spcPts val="1240"/>
              </a:spcBef>
            </a:pPr>
            <a:r>
              <a:rPr dirty="0" sz="1500" spc="-5">
                <a:latin typeface="Calibri"/>
                <a:cs typeface="Calibri"/>
              </a:rPr>
              <a:t>Ostali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člani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partnerstva: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Geološki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zavod</a:t>
            </a:r>
            <a:r>
              <a:rPr dirty="0" sz="15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Slovenije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Inštitut</a:t>
            </a:r>
            <a:r>
              <a:rPr dirty="0" sz="1500" spc="-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hmeljarstvo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pivovarstvo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Slovenije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Kmetijsko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gozdarski</a:t>
            </a:r>
            <a:r>
              <a:rPr dirty="0" sz="1500" spc="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zavod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Novo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mesto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BO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MO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d.o.o.Evrosad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d.o.o.,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 Krško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Panvita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d.d.,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Murska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Sobota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Kmetija</a:t>
            </a:r>
            <a:r>
              <a:rPr dirty="0" sz="15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Aleš</a:t>
            </a:r>
            <a:r>
              <a:rPr dirty="0" sz="15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20" i="1">
                <a:solidFill>
                  <a:srgbClr val="00AF50"/>
                </a:solidFill>
                <a:latin typeface="Calibri"/>
                <a:cs typeface="Calibri"/>
              </a:rPr>
              <a:t>Turk,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Podbočje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Kmetija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 Jožef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 Ribič,</a:t>
            </a:r>
            <a:r>
              <a:rPr dirty="0" sz="15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Šempter</a:t>
            </a:r>
            <a:r>
              <a:rPr dirty="0" sz="1500" spc="-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5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Savinjski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dolini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Kmetija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Purgaj Ivan,</a:t>
            </a:r>
            <a:r>
              <a:rPr dirty="0" sz="15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Pernica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Kmetija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Karlovček,</a:t>
            </a:r>
            <a:r>
              <a:rPr dirty="0" sz="15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Andraž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Rumpret,</a:t>
            </a:r>
            <a:r>
              <a:rPr dirty="0" sz="15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Šentjernej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5">
                <a:latin typeface="Calibri"/>
                <a:cs typeface="Calibri"/>
              </a:rPr>
              <a:t>Tip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projekta: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EIP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25">
                <a:latin typeface="Calibri"/>
                <a:cs typeface="Calibri"/>
              </a:rPr>
              <a:t>Tematika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projekta: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00AF50"/>
                </a:solidFill>
                <a:latin typeface="Calibri"/>
                <a:cs typeface="Calibri"/>
              </a:rPr>
              <a:t>Učinkovita</a:t>
            </a:r>
            <a:r>
              <a:rPr dirty="0" sz="1500" spc="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dirty="0" sz="1500" spc="-5">
                <a:solidFill>
                  <a:srgbClr val="00AF50"/>
                </a:solidFill>
                <a:latin typeface="Calibri"/>
                <a:cs typeface="Calibri"/>
              </a:rPr>
              <a:t>trajnostna</a:t>
            </a:r>
            <a:r>
              <a:rPr dirty="0" sz="15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00AF50"/>
                </a:solidFill>
                <a:latin typeface="Calibri"/>
                <a:cs typeface="Calibri"/>
              </a:rPr>
              <a:t>raba vode</a:t>
            </a:r>
            <a:r>
              <a:rPr dirty="0" sz="1500" spc="-5">
                <a:solidFill>
                  <a:srgbClr val="00AF50"/>
                </a:solidFill>
                <a:latin typeface="Calibri"/>
                <a:cs typeface="Calibri"/>
              </a:rPr>
              <a:t> na</a:t>
            </a:r>
            <a:r>
              <a:rPr dirty="0" sz="1500" spc="-2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00AF50"/>
                </a:solidFill>
                <a:latin typeface="Calibri"/>
                <a:cs typeface="Calibri"/>
              </a:rPr>
              <a:t>kmetijske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5">
                <a:latin typeface="Calibri"/>
                <a:cs typeface="Calibri"/>
              </a:rPr>
              <a:t>Obdobje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trajanja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projekta: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14.12.2018</a:t>
            </a:r>
            <a:r>
              <a:rPr dirty="0" sz="15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 13.12.2021</a:t>
            </a:r>
            <a:endParaRPr sz="1500">
              <a:latin typeface="Calibri"/>
              <a:cs typeface="Calibri"/>
            </a:endParaRPr>
          </a:p>
          <a:p>
            <a:pPr marL="247015" indent="-22987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 sz="1500" spc="-5">
                <a:latin typeface="Calibri"/>
                <a:cs typeface="Calibri"/>
              </a:rPr>
              <a:t>Višina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odobrenih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sredstev: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249.940,00</a:t>
            </a:r>
            <a:r>
              <a:rPr dirty="0" sz="1500" spc="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€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27050"/>
            <a:ext cx="6934834" cy="8337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300" spc="-50"/>
              <a:t>NAMEN</a:t>
            </a:r>
            <a:r>
              <a:rPr dirty="0" sz="5300" spc="-145"/>
              <a:t> </a:t>
            </a:r>
            <a:r>
              <a:rPr dirty="0" sz="5300" spc="-5"/>
              <a:t>IN</a:t>
            </a:r>
            <a:r>
              <a:rPr dirty="0" sz="5300" spc="-130"/>
              <a:t> </a:t>
            </a:r>
            <a:r>
              <a:rPr dirty="0" sz="5300" spc="-15"/>
              <a:t>CILJI</a:t>
            </a:r>
            <a:r>
              <a:rPr dirty="0" sz="5300" spc="-90"/>
              <a:t> </a:t>
            </a:r>
            <a:r>
              <a:rPr dirty="0" sz="5300" spc="-110"/>
              <a:t>PROJEKTA</a:t>
            </a:r>
            <a:endParaRPr sz="5300"/>
          </a:p>
        </p:txBody>
      </p:sp>
      <p:sp>
        <p:nvSpPr>
          <p:cNvPr id="4" name="object 4"/>
          <p:cNvSpPr txBox="1"/>
          <p:nvPr/>
        </p:nvSpPr>
        <p:spPr>
          <a:xfrm>
            <a:off x="981455" y="1664207"/>
            <a:ext cx="10372725" cy="767080"/>
          </a:xfrm>
          <a:prstGeom prst="rect">
            <a:avLst/>
          </a:prstGeom>
          <a:solidFill>
            <a:srgbClr val="FFFFFF">
              <a:alpha val="67842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2655"/>
              </a:lnSpc>
            </a:pPr>
            <a:r>
              <a:rPr dirty="0" sz="2400" i="1">
                <a:solidFill>
                  <a:srgbClr val="00AF50"/>
                </a:solidFill>
                <a:latin typeface="Calibri"/>
                <a:cs typeface="Calibri"/>
              </a:rPr>
              <a:t>Namen:</a:t>
            </a:r>
            <a:r>
              <a:rPr dirty="0" sz="24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kmetijski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praksi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promovirati</a:t>
            </a:r>
            <a:r>
              <a:rPr dirty="0" sz="2400" spc="-20">
                <a:latin typeface="Calibri"/>
                <a:cs typeface="Calibri"/>
              </a:rPr>
              <a:t> visoko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produktivnost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kmetijske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pridelave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ts val="2735"/>
              </a:lnSpc>
            </a:pPr>
            <a:r>
              <a:rPr dirty="0" sz="2400" spc="-5">
                <a:latin typeface="Calibri"/>
                <a:cs typeface="Calibri"/>
              </a:rPr>
              <a:t>pomočjo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trajnostne</a:t>
            </a:r>
            <a:r>
              <a:rPr dirty="0" sz="2400" spc="-15">
                <a:latin typeface="Calibri"/>
                <a:cs typeface="Calibri"/>
              </a:rPr>
              <a:t> rabe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vode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za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namakanje.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8545" y="6169380"/>
            <a:ext cx="111252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905"/>
              </a:lnSpc>
            </a:pPr>
            <a:r>
              <a:rPr dirty="0" sz="2000" spc="-15">
                <a:latin typeface="Calibri"/>
                <a:cs typeface="Calibri"/>
              </a:rPr>
              <a:t>Prostor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vaš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logotip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2103" y="5908546"/>
            <a:ext cx="11221720" cy="949960"/>
            <a:chOff x="832103" y="5908546"/>
            <a:chExt cx="11221720" cy="949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2432" y="5993891"/>
              <a:ext cx="2543556" cy="864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103" y="6210298"/>
              <a:ext cx="2491740" cy="6156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5987" y="5908546"/>
              <a:ext cx="864107" cy="9494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3520" y="5993890"/>
              <a:ext cx="2939796" cy="84734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81455" y="2761488"/>
            <a:ext cx="10372725" cy="4013200"/>
            <a:chOff x="981455" y="2761488"/>
            <a:chExt cx="10372725" cy="40132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2216" y="6262116"/>
              <a:ext cx="2438400" cy="5120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81455" y="2761488"/>
              <a:ext cx="10372725" cy="2438400"/>
            </a:xfrm>
            <a:custGeom>
              <a:avLst/>
              <a:gdLst/>
              <a:ahLst/>
              <a:cxnLst/>
              <a:rect l="l" t="t" r="r" b="b"/>
              <a:pathLst>
                <a:path w="10372725" h="2438400">
                  <a:moveTo>
                    <a:pt x="10372344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10372344" y="2438400"/>
                  </a:lnTo>
                  <a:lnTo>
                    <a:pt x="10372344" y="0"/>
                  </a:lnTo>
                  <a:close/>
                </a:path>
              </a:pathLst>
            </a:custGeom>
            <a:solidFill>
              <a:srgbClr val="FFFFFF">
                <a:alpha val="67842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59891" y="2621044"/>
            <a:ext cx="9797415" cy="240093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2700" i="1">
                <a:solidFill>
                  <a:srgbClr val="00AF50"/>
                </a:solidFill>
                <a:latin typeface="Calibri"/>
                <a:cs typeface="Calibri"/>
              </a:rPr>
              <a:t>Cilji:</a:t>
            </a:r>
            <a:endParaRPr sz="2700">
              <a:latin typeface="Calibri"/>
              <a:cs typeface="Calibri"/>
            </a:endParaRPr>
          </a:p>
          <a:p>
            <a:pPr marL="148590" indent="-136525">
              <a:lnSpc>
                <a:spcPct val="100000"/>
              </a:lnSpc>
              <a:spcBef>
                <a:spcPts val="280"/>
              </a:spcBef>
              <a:buChar char="-"/>
              <a:tabLst>
                <a:tab pos="149225" algn="l"/>
              </a:tabLst>
            </a:pPr>
            <a:r>
              <a:rPr dirty="0" sz="2000" spc="-15">
                <a:latin typeface="Calibri"/>
                <a:cs typeface="Calibri"/>
              </a:rPr>
              <a:t>vzpostaviti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SISTEM </a:t>
            </a:r>
            <a:r>
              <a:rPr dirty="0" sz="2000" spc="-10">
                <a:latin typeface="Calibri"/>
                <a:cs typeface="Calibri"/>
              </a:rPr>
              <a:t>ZA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PODPORO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ODLOČANJU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NAMAKANJU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(SPON)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državni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ravni</a:t>
            </a:r>
            <a:endParaRPr sz="2000">
              <a:latin typeface="Calibri"/>
              <a:cs typeface="Calibri"/>
            </a:endParaRPr>
          </a:p>
          <a:p>
            <a:pPr marL="148590" indent="-136525">
              <a:lnSpc>
                <a:spcPct val="100000"/>
              </a:lnSpc>
              <a:spcBef>
                <a:spcPts val="290"/>
              </a:spcBef>
              <a:buChar char="-"/>
              <a:tabLst>
                <a:tab pos="149225" algn="l"/>
              </a:tabLst>
            </a:pPr>
            <a:r>
              <a:rPr dirty="0" sz="2000" spc="-10">
                <a:latin typeface="Calibri"/>
                <a:cs typeface="Calibri"/>
              </a:rPr>
              <a:t>aplicirati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SPON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ravni</a:t>
            </a:r>
            <a:r>
              <a:rPr dirty="0" sz="2000" spc="-5">
                <a:latin typeface="Calibri"/>
                <a:cs typeface="Calibri"/>
              </a:rPr>
              <a:t> izbranih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demonstracijskih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kmetij</a:t>
            </a:r>
            <a:endParaRPr sz="2000">
              <a:latin typeface="Calibri"/>
              <a:cs typeface="Calibri"/>
            </a:endParaRPr>
          </a:p>
          <a:p>
            <a:pPr marL="148590" indent="-136525">
              <a:lnSpc>
                <a:spcPct val="100000"/>
              </a:lnSpc>
              <a:spcBef>
                <a:spcPts val="275"/>
              </a:spcBef>
              <a:buChar char="-"/>
              <a:tabLst>
                <a:tab pos="149225" algn="l"/>
              </a:tabLst>
            </a:pPr>
            <a:r>
              <a:rPr dirty="0" sz="2000" spc="-5">
                <a:latin typeface="Calibri"/>
                <a:cs typeface="Calibri"/>
              </a:rPr>
              <a:t>dvigniti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znanje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pomenu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kompetencah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izvajanje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strokovno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pravilnega</a:t>
            </a:r>
            <a:r>
              <a:rPr dirty="0" sz="2000" spc="-5">
                <a:latin typeface="Calibri"/>
                <a:cs typeface="Calibri"/>
              </a:rPr>
              <a:t> namakanja</a:t>
            </a:r>
            <a:endParaRPr sz="2000">
              <a:latin typeface="Calibri"/>
              <a:cs typeface="Calibri"/>
            </a:endParaRPr>
          </a:p>
          <a:p>
            <a:pPr marL="148590" indent="-136525">
              <a:lnSpc>
                <a:spcPts val="2039"/>
              </a:lnSpc>
              <a:spcBef>
                <a:spcPts val="280"/>
              </a:spcBef>
              <a:buChar char="-"/>
              <a:tabLst>
                <a:tab pos="149225" algn="l"/>
              </a:tabLst>
            </a:pPr>
            <a:r>
              <a:rPr dirty="0" sz="2000" spc="-5">
                <a:latin typeface="Calibri"/>
                <a:cs typeface="Calibri"/>
              </a:rPr>
              <a:t>video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izobraževalnimi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vsebinami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strokovno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pravilnem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namakanju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njegovem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pomenu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dirty="0" sz="2000" spc="-5">
                <a:latin typeface="Calibri"/>
                <a:cs typeface="Calibri"/>
              </a:rPr>
              <a:t>zvišanje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produktivnosti</a:t>
            </a:r>
            <a:r>
              <a:rPr dirty="0" sz="2000" spc="-10">
                <a:latin typeface="Calibri"/>
                <a:cs typeface="Calibri"/>
              </a:rPr>
              <a:t> kmetijske</a:t>
            </a:r>
            <a:endParaRPr sz="2000">
              <a:latin typeface="Calibri"/>
              <a:cs typeface="Calibri"/>
            </a:endParaRPr>
          </a:p>
          <a:p>
            <a:pPr marL="148590" indent="-136525">
              <a:lnSpc>
                <a:spcPct val="100000"/>
              </a:lnSpc>
              <a:spcBef>
                <a:spcPts val="285"/>
              </a:spcBef>
              <a:buChar char="-"/>
              <a:tabLst>
                <a:tab pos="149225" algn="l"/>
              </a:tabLst>
            </a:pPr>
            <a:r>
              <a:rPr dirty="0" sz="2000" spc="-5">
                <a:latin typeface="Calibri"/>
                <a:cs typeface="Calibri"/>
              </a:rPr>
              <a:t>izboljšati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prepoznavnost </a:t>
            </a:r>
            <a:r>
              <a:rPr dirty="0" sz="2000" spc="-5">
                <a:latin typeface="Calibri"/>
                <a:cs typeface="Calibri"/>
              </a:rPr>
              <a:t>SPON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kmeti,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strokovnjaki,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odločevalci,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študenti,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laično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javnostjo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089" y="220471"/>
            <a:ext cx="5607050" cy="9531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0"/>
              </a:spcBef>
            </a:pPr>
            <a:r>
              <a:rPr dirty="0" sz="3200" spc="-25"/>
              <a:t>PRAKTIČNI</a:t>
            </a:r>
            <a:r>
              <a:rPr dirty="0" sz="3200" spc="-85"/>
              <a:t> </a:t>
            </a:r>
            <a:r>
              <a:rPr dirty="0" sz="3200" spc="-30"/>
              <a:t>PROBLEM</a:t>
            </a:r>
            <a:r>
              <a:rPr dirty="0" sz="3200" spc="-114"/>
              <a:t> </a:t>
            </a:r>
            <a:r>
              <a:rPr dirty="0" sz="3200"/>
              <a:t>in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 spc="-30"/>
              <a:t>IZVEDBA</a:t>
            </a:r>
            <a:r>
              <a:rPr dirty="0" sz="3200" spc="-100"/>
              <a:t> </a:t>
            </a:r>
            <a:r>
              <a:rPr dirty="0" sz="3200" spc="-30"/>
              <a:t>PRAKTIČNEGA</a:t>
            </a:r>
            <a:r>
              <a:rPr dirty="0" sz="3200" spc="-95"/>
              <a:t> </a:t>
            </a:r>
            <a:r>
              <a:rPr dirty="0" sz="3200" spc="-30"/>
              <a:t>PREIZKUSA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/>
              <a:t>PRAKTIČNI</a:t>
            </a:r>
            <a:r>
              <a:rPr dirty="0" spc="-50"/>
              <a:t> </a:t>
            </a:r>
            <a:r>
              <a:rPr dirty="0" spc="-5"/>
              <a:t>PROBLEMI</a:t>
            </a: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pc="-5"/>
              <a:t>2.</a:t>
            </a:r>
            <a:r>
              <a:rPr dirty="0"/>
              <a:t> </a:t>
            </a:r>
            <a:r>
              <a:rPr dirty="0" spc="-10"/>
              <a:t>pomanjkanje</a:t>
            </a:r>
            <a:r>
              <a:rPr dirty="0" spc="50"/>
              <a:t> </a:t>
            </a:r>
            <a:r>
              <a:rPr dirty="0" spc="-5"/>
              <a:t>znanja</a:t>
            </a:r>
            <a:r>
              <a:rPr dirty="0" spc="15"/>
              <a:t> </a:t>
            </a:r>
            <a:r>
              <a:rPr dirty="0"/>
              <a:t>in</a:t>
            </a:r>
            <a:r>
              <a:rPr dirty="0" spc="10"/>
              <a:t> </a:t>
            </a:r>
            <a:r>
              <a:rPr dirty="0" spc="-10"/>
              <a:t>informacij</a:t>
            </a:r>
            <a:r>
              <a:rPr dirty="0" spc="30"/>
              <a:t> </a:t>
            </a:r>
            <a:r>
              <a:rPr dirty="0"/>
              <a:t>o</a:t>
            </a:r>
            <a:r>
              <a:rPr dirty="0" spc="10"/>
              <a:t> </a:t>
            </a:r>
            <a:r>
              <a:rPr dirty="0" spc="-10"/>
              <a:t>strokovno</a:t>
            </a:r>
            <a:r>
              <a:rPr dirty="0" spc="10"/>
              <a:t> </a:t>
            </a:r>
            <a:r>
              <a:rPr dirty="0" spc="-5"/>
              <a:t>pravilnem</a:t>
            </a:r>
            <a:r>
              <a:rPr dirty="0"/>
              <a:t> </a:t>
            </a:r>
            <a:r>
              <a:rPr dirty="0" spc="-15"/>
              <a:t>namakanju</a:t>
            </a:r>
          </a:p>
          <a:p>
            <a:pPr marL="200025" indent="-187960">
              <a:lnSpc>
                <a:spcPct val="100000"/>
              </a:lnSpc>
              <a:spcBef>
                <a:spcPts val="455"/>
              </a:spcBef>
              <a:buAutoNum type="arabicPeriod" startAt="2"/>
              <a:tabLst>
                <a:tab pos="200660" algn="l"/>
              </a:tabLst>
            </a:pPr>
            <a:r>
              <a:rPr dirty="0" spc="-10"/>
              <a:t>nepoznavanje</a:t>
            </a:r>
            <a:r>
              <a:rPr dirty="0" spc="30"/>
              <a:t> </a:t>
            </a:r>
            <a:r>
              <a:rPr dirty="0" spc="-5"/>
              <a:t>lastnosti</a:t>
            </a:r>
            <a:r>
              <a:rPr dirty="0" spc="5"/>
              <a:t> </a:t>
            </a:r>
            <a:r>
              <a:rPr dirty="0" spc="-10"/>
              <a:t>tal,</a:t>
            </a:r>
            <a:r>
              <a:rPr dirty="0"/>
              <a:t> </a:t>
            </a:r>
            <a:r>
              <a:rPr dirty="0" spc="-5"/>
              <a:t>rastlin</a:t>
            </a:r>
          </a:p>
          <a:p>
            <a:pPr marL="200025" indent="-187960">
              <a:lnSpc>
                <a:spcPct val="100000"/>
              </a:lnSpc>
              <a:spcBef>
                <a:spcPts val="470"/>
              </a:spcBef>
              <a:buAutoNum type="arabicPeriod" startAt="2"/>
              <a:tabLst>
                <a:tab pos="200660" algn="l"/>
              </a:tabLst>
            </a:pPr>
            <a:r>
              <a:rPr dirty="0" spc="-5"/>
              <a:t>preveliki</a:t>
            </a:r>
            <a:r>
              <a:rPr dirty="0" spc="-20"/>
              <a:t> </a:t>
            </a:r>
            <a:r>
              <a:rPr dirty="0" spc="-5"/>
              <a:t>obroki</a:t>
            </a:r>
            <a:r>
              <a:rPr dirty="0" spc="5"/>
              <a:t> </a:t>
            </a:r>
            <a:r>
              <a:rPr dirty="0"/>
              <a:t>in</a:t>
            </a:r>
            <a:r>
              <a:rPr dirty="0" spc="-5"/>
              <a:t> prepogosti</a:t>
            </a:r>
            <a:r>
              <a:rPr dirty="0" spc="15"/>
              <a:t> </a:t>
            </a:r>
            <a:r>
              <a:rPr dirty="0" spc="-5"/>
              <a:t>obroki</a:t>
            </a:r>
            <a:r>
              <a:rPr dirty="0" spc="5"/>
              <a:t> </a:t>
            </a:r>
            <a:r>
              <a:rPr dirty="0" spc="-10"/>
              <a:t>namakanja</a:t>
            </a:r>
          </a:p>
          <a:p>
            <a:pPr marL="200025" indent="-187960">
              <a:lnSpc>
                <a:spcPct val="100000"/>
              </a:lnSpc>
              <a:spcBef>
                <a:spcPts val="459"/>
              </a:spcBef>
              <a:buAutoNum type="arabicPeriod" startAt="2"/>
              <a:tabLst>
                <a:tab pos="200660" algn="l"/>
              </a:tabLst>
            </a:pPr>
            <a:r>
              <a:rPr dirty="0" spc="-10"/>
              <a:t>prezgodnje </a:t>
            </a:r>
            <a:r>
              <a:rPr dirty="0" spc="-5"/>
              <a:t>ali </a:t>
            </a:r>
            <a:r>
              <a:rPr dirty="0" spc="-10"/>
              <a:t>prepozno</a:t>
            </a:r>
            <a:r>
              <a:rPr dirty="0" spc="-5"/>
              <a:t> </a:t>
            </a:r>
            <a:r>
              <a:rPr dirty="0" spc="-10"/>
              <a:t>namakanje</a:t>
            </a:r>
          </a:p>
          <a:p>
            <a:pPr marL="200025" indent="-187960">
              <a:lnSpc>
                <a:spcPts val="1530"/>
              </a:lnSpc>
              <a:spcBef>
                <a:spcPts val="455"/>
              </a:spcBef>
              <a:buAutoNum type="arabicPeriod" startAt="2"/>
              <a:tabLst>
                <a:tab pos="200660" algn="l"/>
              </a:tabLst>
            </a:pPr>
            <a:r>
              <a:rPr dirty="0"/>
              <a:t>vplivi </a:t>
            </a:r>
            <a:r>
              <a:rPr dirty="0" spc="-5"/>
              <a:t>na</a:t>
            </a:r>
            <a:r>
              <a:rPr dirty="0"/>
              <a:t> </a:t>
            </a:r>
            <a:r>
              <a:rPr dirty="0" spc="-5"/>
              <a:t>manjšo</a:t>
            </a:r>
            <a:r>
              <a:rPr dirty="0" spc="15"/>
              <a:t> </a:t>
            </a:r>
            <a:r>
              <a:rPr dirty="0" spc="-20"/>
              <a:t>kakovost</a:t>
            </a:r>
            <a:r>
              <a:rPr dirty="0" spc="5"/>
              <a:t> </a:t>
            </a:r>
            <a:r>
              <a:rPr dirty="0"/>
              <a:t>in</a:t>
            </a:r>
            <a:r>
              <a:rPr dirty="0" spc="5"/>
              <a:t> </a:t>
            </a:r>
            <a:r>
              <a:rPr dirty="0" spc="-10"/>
              <a:t>obstojnost</a:t>
            </a:r>
            <a:r>
              <a:rPr dirty="0" spc="30"/>
              <a:t> </a:t>
            </a:r>
            <a:r>
              <a:rPr dirty="0" spc="-10"/>
              <a:t>pridelka</a:t>
            </a:r>
            <a:r>
              <a:rPr dirty="0"/>
              <a:t> </a:t>
            </a:r>
            <a:r>
              <a:rPr dirty="0" spc="-5"/>
              <a:t>ter</a:t>
            </a:r>
            <a:r>
              <a:rPr dirty="0" spc="-15"/>
              <a:t> </a:t>
            </a:r>
            <a:r>
              <a:rPr dirty="0" spc="-10"/>
              <a:t>zdravstveno</a:t>
            </a:r>
            <a:r>
              <a:rPr dirty="0" spc="-20"/>
              <a:t> </a:t>
            </a:r>
            <a:r>
              <a:rPr dirty="0" spc="-10"/>
              <a:t>stanje</a:t>
            </a:r>
          </a:p>
          <a:p>
            <a:pPr marL="12700">
              <a:lnSpc>
                <a:spcPts val="1530"/>
              </a:lnSpc>
            </a:pPr>
            <a:r>
              <a:rPr dirty="0" spc="-5"/>
              <a:t>rastlin</a:t>
            </a:r>
          </a:p>
          <a:p>
            <a:pPr marL="200025" indent="-187960">
              <a:lnSpc>
                <a:spcPct val="100000"/>
              </a:lnSpc>
              <a:spcBef>
                <a:spcPts val="465"/>
              </a:spcBef>
              <a:buAutoNum type="arabicPeriod" startAt="6"/>
              <a:tabLst>
                <a:tab pos="200660" algn="l"/>
              </a:tabLst>
            </a:pPr>
            <a:r>
              <a:rPr dirty="0" spc="-5"/>
              <a:t>Neporabljena</a:t>
            </a:r>
            <a:r>
              <a:rPr dirty="0"/>
              <a:t> </a:t>
            </a:r>
            <a:r>
              <a:rPr dirty="0" spc="-5"/>
              <a:t>hranila</a:t>
            </a:r>
            <a:r>
              <a:rPr dirty="0" spc="5"/>
              <a:t> </a:t>
            </a:r>
            <a:r>
              <a:rPr dirty="0"/>
              <a:t>v</a:t>
            </a:r>
            <a:r>
              <a:rPr dirty="0" spc="-25"/>
              <a:t> </a:t>
            </a:r>
            <a:r>
              <a:rPr dirty="0"/>
              <a:t>tleh</a:t>
            </a:r>
          </a:p>
          <a:p>
            <a:pPr marL="200025" indent="-187960">
              <a:lnSpc>
                <a:spcPct val="100000"/>
              </a:lnSpc>
              <a:spcBef>
                <a:spcPts val="459"/>
              </a:spcBef>
              <a:buAutoNum type="arabicPeriod" startAt="6"/>
              <a:tabLst>
                <a:tab pos="200660" algn="l"/>
              </a:tabLst>
            </a:pPr>
            <a:r>
              <a:rPr dirty="0" spc="-5"/>
              <a:t>Izpiranje hranil,</a:t>
            </a:r>
            <a:r>
              <a:rPr dirty="0" spc="25"/>
              <a:t> </a:t>
            </a:r>
            <a:r>
              <a:rPr dirty="0" spc="-5"/>
              <a:t>sredstev</a:t>
            </a:r>
            <a:r>
              <a:rPr dirty="0" spc="-40"/>
              <a:t> </a:t>
            </a:r>
            <a:r>
              <a:rPr dirty="0" spc="-15"/>
              <a:t>za </a:t>
            </a:r>
            <a:r>
              <a:rPr dirty="0" spc="-5"/>
              <a:t>varstvo rastlin</a:t>
            </a:r>
            <a:r>
              <a:rPr dirty="0"/>
              <a:t> </a:t>
            </a:r>
            <a:r>
              <a:rPr dirty="0" spc="-10"/>
              <a:t>(VVO)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/>
          </a:p>
          <a:p>
            <a:pPr marL="12700">
              <a:lnSpc>
                <a:spcPts val="1530"/>
              </a:lnSpc>
            </a:pPr>
            <a:r>
              <a:rPr dirty="0" spc="-5"/>
              <a:t>Izvedba</a:t>
            </a:r>
            <a:r>
              <a:rPr dirty="0"/>
              <a:t> </a:t>
            </a:r>
            <a:r>
              <a:rPr dirty="0" spc="-5"/>
              <a:t>praktičnega</a:t>
            </a:r>
            <a:r>
              <a:rPr dirty="0" spc="20"/>
              <a:t> </a:t>
            </a:r>
            <a:r>
              <a:rPr dirty="0" spc="-10"/>
              <a:t>preizkusa</a:t>
            </a:r>
            <a:r>
              <a:rPr dirty="0" spc="20"/>
              <a:t> </a:t>
            </a:r>
            <a:r>
              <a:rPr dirty="0"/>
              <a:t>in</a:t>
            </a:r>
            <a:r>
              <a:rPr dirty="0" spc="15"/>
              <a:t> </a:t>
            </a:r>
            <a:r>
              <a:rPr dirty="0" spc="-5"/>
              <a:t>preverjanja</a:t>
            </a:r>
            <a:r>
              <a:rPr dirty="0"/>
              <a:t> </a:t>
            </a:r>
            <a:r>
              <a:rPr dirty="0" spc="-10"/>
              <a:t>ustreznosti </a:t>
            </a:r>
            <a:r>
              <a:rPr dirty="0" spc="-5"/>
              <a:t>rešitev</a:t>
            </a:r>
            <a:r>
              <a:rPr dirty="0" spc="-15"/>
              <a:t> </a:t>
            </a:r>
            <a:r>
              <a:rPr dirty="0" spc="-5"/>
              <a:t>na</a:t>
            </a:r>
            <a:r>
              <a:rPr dirty="0" spc="5"/>
              <a:t> </a:t>
            </a:r>
            <a:r>
              <a:rPr dirty="0" spc="-10"/>
              <a:t>lokaciji</a:t>
            </a:r>
          </a:p>
          <a:p>
            <a:pPr marL="12700">
              <a:lnSpc>
                <a:spcPts val="1530"/>
              </a:lnSpc>
            </a:pPr>
            <a:r>
              <a:rPr dirty="0" spc="-10"/>
              <a:t>kmetijskega</a:t>
            </a:r>
            <a:r>
              <a:rPr dirty="0" spc="-15"/>
              <a:t> </a:t>
            </a:r>
            <a:r>
              <a:rPr dirty="0" spc="-5"/>
              <a:t>gospodarstva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2704" y="4514469"/>
            <a:ext cx="169545" cy="88646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1.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2.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3.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816" y="4514469"/>
            <a:ext cx="4761230" cy="14935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Analiza</a:t>
            </a:r>
            <a:r>
              <a:rPr dirty="0" sz="15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vodozadrževalnih</a:t>
            </a:r>
            <a:r>
              <a:rPr dirty="0" sz="15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lastnosti</a:t>
            </a:r>
            <a:r>
              <a:rPr dirty="0" sz="15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tal</a:t>
            </a:r>
            <a:endParaRPr sz="1500">
              <a:latin typeface="Calibri"/>
              <a:cs typeface="Calibri"/>
            </a:endParaRPr>
          </a:p>
          <a:p>
            <a:pPr marL="12700" marR="151765">
              <a:lnSpc>
                <a:spcPts val="2270"/>
              </a:lnSpc>
              <a:spcBef>
                <a:spcPts val="140"/>
              </a:spcBef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Namestitev opreme 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za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sprotno merjenje 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količine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vode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v tleh </a:t>
            </a:r>
            <a:r>
              <a:rPr dirty="0" sz="1500" spc="-3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Vzpostavitev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Sistema</a:t>
            </a:r>
            <a:r>
              <a:rPr dirty="0" sz="1500" spc="-3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SPON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(Sistem</a:t>
            </a:r>
            <a:r>
              <a:rPr dirty="0" sz="1500" spc="-4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podporo</a:t>
            </a:r>
            <a:r>
              <a:rPr dirty="0" sz="1500" spc="3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odločanju</a:t>
            </a:r>
            <a:r>
              <a:rPr dirty="0" sz="1500" spc="4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namakanju)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  <a:spcBef>
                <a:spcPts val="455"/>
              </a:spcBef>
            </a:pPr>
            <a:r>
              <a:rPr dirty="0" sz="1500" spc="-15" i="1">
                <a:solidFill>
                  <a:srgbClr val="00AF50"/>
                </a:solidFill>
                <a:latin typeface="Calibri"/>
                <a:cs typeface="Calibri"/>
              </a:rPr>
              <a:t>Skupinska</a:t>
            </a:r>
            <a:r>
              <a:rPr dirty="0" sz="1500" spc="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individualna</a:t>
            </a:r>
            <a:r>
              <a:rPr dirty="0" sz="1500" spc="5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usposabljanja</a:t>
            </a:r>
            <a:r>
              <a:rPr dirty="0" sz="1500" spc="5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ravnanja</a:t>
            </a:r>
            <a:r>
              <a:rPr dirty="0" sz="15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z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 opremo</a:t>
            </a:r>
            <a:r>
              <a:rPr dirty="0" sz="15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uporabe</a:t>
            </a:r>
            <a:r>
              <a:rPr dirty="0" sz="15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sistema</a:t>
            </a:r>
            <a:r>
              <a:rPr dirty="0" sz="1500" spc="-4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00AF50"/>
                </a:solidFill>
                <a:latin typeface="Calibri"/>
                <a:cs typeface="Calibri"/>
              </a:rPr>
              <a:t>SPON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704" y="5593486"/>
            <a:ext cx="1695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i="1">
                <a:solidFill>
                  <a:srgbClr val="00AF50"/>
                </a:solidFill>
                <a:latin typeface="Calibri"/>
                <a:cs typeface="Calibri"/>
              </a:rPr>
              <a:t>4.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75428" y="0"/>
            <a:ext cx="6316980" cy="6841490"/>
            <a:chOff x="5875428" y="0"/>
            <a:chExt cx="6316980" cy="68414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5428" y="6160065"/>
              <a:ext cx="2260938" cy="5649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0692" y="5969311"/>
              <a:ext cx="565876" cy="7519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3520" y="5993890"/>
              <a:ext cx="2939796" cy="8473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9448" y="0"/>
              <a:ext cx="2892552" cy="65074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7752" y="0"/>
              <a:ext cx="2901696" cy="616153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065054" y="6210298"/>
            <a:ext cx="4625975" cy="615950"/>
            <a:chOff x="1065054" y="6210298"/>
            <a:chExt cx="4625975" cy="61595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5054" y="6210298"/>
              <a:ext cx="2258789" cy="6156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52215" y="6262116"/>
              <a:ext cx="2438400" cy="51206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435845" y="6156680"/>
            <a:ext cx="113792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ts val="2005"/>
              </a:lnSpc>
            </a:pPr>
            <a:r>
              <a:rPr dirty="0" sz="2000" spc="-15">
                <a:latin typeface="Calibri"/>
                <a:cs typeface="Calibri"/>
              </a:rPr>
              <a:t>Prostor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vaš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logotip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IZVEDLJIVOST</a:t>
            </a:r>
            <a:r>
              <a:rPr dirty="0" spc="-110"/>
              <a:t> </a:t>
            </a:r>
            <a:r>
              <a:rPr dirty="0" spc="-45"/>
              <a:t>PRENOSA</a:t>
            </a:r>
            <a:r>
              <a:rPr dirty="0" spc="-125"/>
              <a:t> </a:t>
            </a:r>
            <a:r>
              <a:rPr dirty="0"/>
              <a:t>V</a:t>
            </a:r>
            <a:r>
              <a:rPr dirty="0" spc="-90"/>
              <a:t> </a:t>
            </a:r>
            <a:r>
              <a:rPr dirty="0" spc="-45"/>
              <a:t>PRAKSO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231" y="668274"/>
            <a:ext cx="10991215" cy="298259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Sistem</a:t>
            </a:r>
            <a:r>
              <a:rPr dirty="0" sz="1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SPON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bo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z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decembrom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2021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polno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operativen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okviru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Agencije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okolje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(ARSO).</a:t>
            </a:r>
            <a:endParaRPr sz="1200">
              <a:latin typeface="Calibri"/>
              <a:cs typeface="Calibri"/>
            </a:endParaRPr>
          </a:p>
          <a:p>
            <a:pPr marL="12700" marR="8890">
              <a:lnSpc>
                <a:spcPts val="1150"/>
              </a:lnSpc>
              <a:spcBef>
                <a:spcPts val="990"/>
              </a:spcBef>
            </a:pP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priključitev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sistem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SPON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najprej</a:t>
            </a:r>
            <a:r>
              <a:rPr dirty="0" sz="1200" spc="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potrebno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pridobiti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informacije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lastnostih</a:t>
            </a:r>
            <a:r>
              <a:rPr dirty="0" sz="1200" spc="-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pridelovalne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površine.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Sem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spadajo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lokacija</a:t>
            </a:r>
            <a:r>
              <a:rPr dirty="0" sz="1200" spc="3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površine,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laboratorijske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analize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tal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(vodozadrževalne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lastnosti</a:t>
            </a:r>
            <a:r>
              <a:rPr dirty="0" sz="1200" spc="-3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tekstura),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informacije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o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kulturi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(fenološke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faze,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globina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korenin,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čas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rasti)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popis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namakalne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opreme.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Trenutno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SPON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ni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oblikovan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20" i="1">
                <a:solidFill>
                  <a:srgbClr val="00AF50"/>
                </a:solidFill>
                <a:latin typeface="Calibri"/>
                <a:cs typeface="Calibri"/>
              </a:rPr>
              <a:t>tako,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da bi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vsak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posamezni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019"/>
              </a:lnSpc>
            </a:pP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uporabnik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sam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vnašal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podatke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sistem,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temveč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pri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tem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predvidena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pomoč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kmetijske</a:t>
            </a:r>
            <a:r>
              <a:rPr dirty="0" sz="1200" spc="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svetovalne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službe.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Okvirna</a:t>
            </a:r>
            <a:r>
              <a:rPr dirty="0" sz="1200" spc="3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cena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analize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vodozadrževalnih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lastnosti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tal,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ki</a:t>
            </a:r>
            <a:r>
              <a:rPr dirty="0" sz="1200" spc="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so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potrebne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zagon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SPON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na določeni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lokaciji,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okoli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420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EUR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(leta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2021).</a:t>
            </a:r>
            <a:endParaRPr sz="1200">
              <a:latin typeface="Calibri"/>
              <a:cs typeface="Calibri"/>
            </a:endParaRPr>
          </a:p>
          <a:p>
            <a:pPr marL="12700" marR="122555">
              <a:lnSpc>
                <a:spcPts val="1150"/>
              </a:lnSpc>
              <a:spcBef>
                <a:spcPts val="1000"/>
              </a:spcBef>
            </a:pP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Po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tem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sledi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vgradnja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opreme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izvajanje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meritev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vsebnosti</a:t>
            </a:r>
            <a:r>
              <a:rPr dirty="0" sz="1200" spc="-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vode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tleh.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Cena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kompleta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štirih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merilnikov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vsebnosti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vode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v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tleh,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vključno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komunikacijsko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napravo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(modem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+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SIM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kartico),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dežemerom,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solarnim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panelom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polnilno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baterijo se giblje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okoli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1,700.00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EUR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(leto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2021).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Poleg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tega je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posredovanje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informacij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s 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komunikacijske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naprave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sistem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SPON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potrebno plačilo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mesečne storitve</a:t>
            </a:r>
            <a:r>
              <a:rPr dirty="0" sz="1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najem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SIM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vrednosti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2,50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EUR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(leto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2021).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Cene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med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ponudniki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razlikujejo.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  <a:spcBef>
                <a:spcPts val="720"/>
              </a:spcBef>
            </a:pP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Uporaba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SPON,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20" i="1">
                <a:solidFill>
                  <a:srgbClr val="00AF50"/>
                </a:solidFill>
                <a:latin typeface="Calibri"/>
                <a:cs typeface="Calibri"/>
              </a:rPr>
              <a:t>kot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trenutno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zasnovan,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relativno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enostavna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trajne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nasade,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kjer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se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merilnike</a:t>
            </a:r>
            <a:r>
              <a:rPr dirty="0" sz="1200" spc="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 tleh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vgradnji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prestavlja 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je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kultura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stalna.</a:t>
            </a:r>
            <a:r>
              <a:rPr dirty="0" sz="1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Pri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netrajnih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kulturah,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primer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vrtninah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poljščinah,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uporaba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SPON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nekoliko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prilagojena.</a:t>
            </a:r>
            <a:endParaRPr sz="1200">
              <a:latin typeface="Calibri"/>
              <a:cs typeface="Calibri"/>
            </a:endParaRPr>
          </a:p>
          <a:p>
            <a:pPr marL="12700" marR="205104">
              <a:lnSpc>
                <a:spcPts val="1150"/>
              </a:lnSpc>
              <a:spcBef>
                <a:spcPts val="990"/>
              </a:spcBef>
            </a:pP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Rastna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doba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primerjavi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trajnimi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kulturami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krajša,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zaradi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česar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potrebno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bolj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redno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slediti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njihovim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fenološkim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fazam.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Pri</a:t>
            </a:r>
            <a:r>
              <a:rPr dirty="0" sz="1200" spc="3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vrtninah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lahko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enem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polju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več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vrst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in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tudi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vrste se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lahko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med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seboj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razlikujejo.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Zato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izračun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potreb po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namakanju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potrebnih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več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informacij, ki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jih redno posodablja.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150"/>
              </a:lnSpc>
              <a:spcBef>
                <a:spcPts val="1015"/>
              </a:spcBef>
            </a:pP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Merilniki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vsebnosti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vode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tleh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so občutljivi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mehanske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poškodbe.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Pri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netrajnih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kulturah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so merilniki</a:t>
            </a:r>
            <a:r>
              <a:rPr dirty="0" sz="1200" spc="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zaradi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plitke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glavne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mase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korenin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vstavljeni</a:t>
            </a:r>
            <a:r>
              <a:rPr dirty="0" sz="12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bližje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površja,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pogosto ne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dovolj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globoko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nemoteno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obdelavo tal (oranje,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brananje).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Da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bi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preprečili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možnost poškodbe,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potrebno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pred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vsako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obdelavo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tal merilnike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izkopati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setvi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ali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sajenju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ponovno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pravilno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vgraditi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v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tla.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Pri</a:t>
            </a:r>
            <a:r>
              <a:rPr dirty="0" sz="1200" spc="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ponovni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vgraditvi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merilnikov</a:t>
            </a:r>
            <a:r>
              <a:rPr dirty="0" sz="1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tla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je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potrebno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paziti,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da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sonde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vgradimo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 v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okolico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mesta,</a:t>
            </a:r>
            <a:r>
              <a:rPr dirty="0" sz="1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kjer</a:t>
            </a:r>
            <a:r>
              <a:rPr dirty="0" sz="1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15" i="1">
                <a:solidFill>
                  <a:srgbClr val="00AF50"/>
                </a:solidFill>
                <a:latin typeface="Calibri"/>
                <a:cs typeface="Calibri"/>
              </a:rPr>
              <a:t>so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bila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odvzeta</a:t>
            </a:r>
            <a:r>
              <a:rPr dirty="0" sz="1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AF50"/>
                </a:solidFill>
                <a:latin typeface="Calibri"/>
                <a:cs typeface="Calibri"/>
              </a:rPr>
              <a:t>tla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analizo 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vodozadrževalnih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lastnosti</a:t>
            </a:r>
            <a:r>
              <a:rPr dirty="0" sz="1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00AF50"/>
                </a:solidFill>
                <a:latin typeface="Calibri"/>
                <a:cs typeface="Calibri"/>
              </a:rPr>
              <a:t>tal.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9347" y="3768905"/>
            <a:ext cx="7257415" cy="2956560"/>
            <a:chOff x="879347" y="3768905"/>
            <a:chExt cx="7257415" cy="29565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5428" y="6160065"/>
              <a:ext cx="2260938" cy="5649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347" y="3768905"/>
              <a:ext cx="6023459" cy="238602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65054" y="6210298"/>
            <a:ext cx="4625975" cy="615950"/>
            <a:chOff x="1065054" y="6210298"/>
            <a:chExt cx="4625975" cy="6159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054" y="6210298"/>
              <a:ext cx="2258789" cy="6156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215" y="6262116"/>
              <a:ext cx="2438400" cy="512061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0692" y="5969311"/>
            <a:ext cx="565876" cy="7519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13519" y="5993890"/>
            <a:ext cx="2939796" cy="8473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4971" y="3738371"/>
            <a:ext cx="2970276" cy="222808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435845" y="6156680"/>
            <a:ext cx="113792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ts val="2005"/>
              </a:lnSpc>
            </a:pPr>
            <a:r>
              <a:rPr dirty="0" sz="2000" spc="-15">
                <a:latin typeface="Calibri"/>
                <a:cs typeface="Calibri"/>
              </a:rPr>
              <a:t>Prostor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vaš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logotip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46380"/>
            <a:ext cx="1993900" cy="1416050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dirty="0" spc="-30"/>
              <a:t>P</a:t>
            </a:r>
            <a:r>
              <a:rPr dirty="0" spc="-35"/>
              <a:t>R</a:t>
            </a:r>
            <a:r>
              <a:rPr dirty="0" spc="-45"/>
              <a:t>E</a:t>
            </a:r>
            <a:r>
              <a:rPr dirty="0" spc="-65"/>
              <a:t>N</a:t>
            </a:r>
            <a:r>
              <a:rPr dirty="0" spc="-60"/>
              <a:t>O</a:t>
            </a:r>
            <a:r>
              <a:rPr dirty="0"/>
              <a:t>S  </a:t>
            </a:r>
            <a:r>
              <a:rPr dirty="0" spc="-50"/>
              <a:t>ZNANJA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541" y="1729308"/>
            <a:ext cx="6121400" cy="269621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IZVEDBA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4×</a:t>
            </a:r>
            <a:r>
              <a:rPr dirty="0" sz="13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usposabljanje</a:t>
            </a:r>
            <a:r>
              <a:rPr dirty="0" sz="13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kmete</a:t>
            </a:r>
            <a:r>
              <a:rPr dirty="0" sz="1300" spc="4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(KMG)</a:t>
            </a:r>
            <a:r>
              <a:rPr dirty="0" sz="1300" spc="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</a:rPr>
              <a:t>člane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partnertva</a:t>
            </a:r>
            <a:r>
              <a:rPr dirty="0" sz="13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+</a:t>
            </a:r>
            <a:r>
              <a:rPr dirty="0" sz="13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individualna</a:t>
            </a:r>
            <a:r>
              <a:rPr dirty="0" sz="13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svetovanja</a:t>
            </a:r>
            <a:endParaRPr sz="1300">
              <a:latin typeface="Calibri"/>
              <a:cs typeface="Calibri"/>
            </a:endParaRPr>
          </a:p>
          <a:p>
            <a:pPr marL="12700" marR="1927860">
              <a:lnSpc>
                <a:spcPct val="133800"/>
              </a:lnSpc>
              <a:spcBef>
                <a:spcPts val="5"/>
              </a:spcBef>
            </a:pP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3×</a:t>
            </a:r>
            <a:r>
              <a:rPr dirty="0" sz="13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delavnica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 za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prenos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znanja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KMG,</a:t>
            </a:r>
            <a:r>
              <a:rPr dirty="0" sz="1300" spc="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ki</a:t>
            </a:r>
            <a:r>
              <a:rPr dirty="0" sz="13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niso 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</a:rPr>
              <a:t>člani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partnertva </a:t>
            </a:r>
            <a:r>
              <a:rPr dirty="0" sz="1300" spc="-28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2×</a:t>
            </a:r>
            <a:r>
              <a:rPr dirty="0" sz="13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delavnica</a:t>
            </a:r>
            <a:r>
              <a:rPr dirty="0" sz="13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strokovnjake</a:t>
            </a:r>
            <a:r>
              <a:rPr dirty="0" sz="13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s področja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kmetijsva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3×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ekskurzija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KMG</a:t>
            </a:r>
            <a:r>
              <a:rPr dirty="0" sz="13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za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študente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2×</a:t>
            </a:r>
            <a:r>
              <a:rPr dirty="0" sz="13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video</a:t>
            </a:r>
            <a:r>
              <a:rPr dirty="0" sz="13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z</a:t>
            </a:r>
            <a:r>
              <a:rPr dirty="0" sz="13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izobraževalno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 vsebino</a:t>
            </a:r>
            <a:r>
              <a:rPr dirty="0" sz="13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(Youtube)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1×</a:t>
            </a:r>
            <a:r>
              <a:rPr dirty="0" sz="13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brošura</a:t>
            </a:r>
            <a:r>
              <a:rPr dirty="0" sz="13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o 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strokovno</a:t>
            </a:r>
            <a:r>
              <a:rPr dirty="0" sz="13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pravilnem 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namakanju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13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SPON</a:t>
            </a:r>
            <a:endParaRPr sz="1300">
              <a:latin typeface="Calibri"/>
              <a:cs typeface="Calibri"/>
            </a:endParaRPr>
          </a:p>
          <a:p>
            <a:pPr marL="12700" marR="748665">
              <a:lnSpc>
                <a:spcPts val="2090"/>
              </a:lnSpc>
              <a:spcBef>
                <a:spcPts val="170"/>
              </a:spcBef>
            </a:pP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Objave</a:t>
            </a:r>
            <a:r>
              <a:rPr dirty="0" sz="13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13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medijih: 1×</a:t>
            </a:r>
            <a:r>
              <a:rPr dirty="0" sz="1300" spc="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znanstvena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objava,</a:t>
            </a:r>
            <a:r>
              <a:rPr dirty="0" sz="13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</a:rPr>
              <a:t>2×strokovna</a:t>
            </a:r>
            <a:r>
              <a:rPr dirty="0" sz="13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revija,</a:t>
            </a:r>
            <a:r>
              <a:rPr dirty="0" sz="13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1×časopis,</a:t>
            </a:r>
            <a:r>
              <a:rPr dirty="0" sz="13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1×</a:t>
            </a:r>
            <a:r>
              <a:rPr dirty="0" sz="1300" spc="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</a:rPr>
              <a:t>TV 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  <a:hlinkClick r:id="rId2"/>
              </a:rPr>
              <a:t>Spletna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1300" spc="-5" i="1">
                <a:solidFill>
                  <a:srgbClr val="00AF50"/>
                </a:solidFill>
                <a:latin typeface="Calibri"/>
                <a:cs typeface="Calibri"/>
                <a:hlinkClick r:id="rId2"/>
              </a:rPr>
              <a:t>stran:</a:t>
            </a:r>
            <a:r>
              <a:rPr dirty="0" sz="1300" i="1">
                <a:solidFill>
                  <a:srgbClr val="00AF50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u="sng" sz="13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https://spon.si/</a:t>
            </a:r>
            <a:r>
              <a:rPr dirty="0" sz="1300" spc="-10" i="1">
                <a:solidFill>
                  <a:srgbClr val="00AF50"/>
                </a:solidFill>
                <a:latin typeface="Calibri"/>
                <a:cs typeface="Calibri"/>
                <a:hlinkClick r:id="rId2"/>
              </a:rPr>
              <a:t>,</a:t>
            </a:r>
            <a:r>
              <a:rPr dirty="0" sz="1300" spc="-30" i="1">
                <a:solidFill>
                  <a:srgbClr val="00AF50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u="sng" sz="13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https://www.bf.uni-lj.si/sl/raziskave/raziskovalni-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700"/>
              </a:lnSpc>
            </a:pPr>
            <a:r>
              <a:rPr dirty="0" u="sng" sz="1300" spc="-5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projekti/140/povecanje-produktivnosti-kmetijske-pridelave-z-ucinkovito-in-trajnostno-rabo-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</a:pPr>
            <a:r>
              <a:rPr dirty="0" u="sng" sz="1300" spc="-5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vode-propridelava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5428" y="6160065"/>
            <a:ext cx="2260938" cy="5649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5054" y="6210298"/>
            <a:ext cx="2258789" cy="61569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0692" y="5969311"/>
            <a:ext cx="565876" cy="7519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3519" y="5993890"/>
            <a:ext cx="2939796" cy="84734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441692" y="0"/>
            <a:ext cx="4750435" cy="2085339"/>
            <a:chOff x="7441692" y="0"/>
            <a:chExt cx="4750435" cy="2085339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5272" y="7620"/>
              <a:ext cx="2776728" cy="2077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1692" y="0"/>
              <a:ext cx="2307336" cy="208178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340864" y="0"/>
            <a:ext cx="9851390" cy="4022090"/>
            <a:chOff x="2340864" y="0"/>
            <a:chExt cx="9851390" cy="402209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0864" y="0"/>
              <a:ext cx="5553455" cy="2090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6308" y="2081783"/>
              <a:ext cx="5155692" cy="194005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0960" y="4012691"/>
            <a:ext cx="12124690" cy="2845435"/>
            <a:chOff x="60960" y="4012691"/>
            <a:chExt cx="12124690" cy="284543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52215" y="6262115"/>
              <a:ext cx="2438400" cy="5120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8480" y="4343399"/>
              <a:ext cx="2894075" cy="19583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60" y="4410455"/>
              <a:ext cx="3020568" cy="18227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44100" y="4021834"/>
              <a:ext cx="2241237" cy="28361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81771" y="4023399"/>
              <a:ext cx="1855376" cy="28284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89319" y="4012691"/>
              <a:ext cx="2071116" cy="284530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435845" y="6156680"/>
            <a:ext cx="113792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ts val="2005"/>
              </a:lnSpc>
            </a:pPr>
            <a:r>
              <a:rPr dirty="0" sz="2000" spc="-15">
                <a:latin typeface="Calibri"/>
                <a:cs typeface="Calibri"/>
              </a:rPr>
              <a:t>Prostor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vaš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logotip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27050"/>
            <a:ext cx="4747260" cy="8337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300" spc="-120"/>
              <a:t>SAMOEVALVACIJA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46277" y="1762505"/>
            <a:ext cx="10848340" cy="393954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2700" marR="122555">
              <a:lnSpc>
                <a:spcPct val="70000"/>
              </a:lnSpc>
              <a:spcBef>
                <a:spcPts val="885"/>
              </a:spcBef>
            </a:pP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Koordiniranje</a:t>
            </a:r>
            <a:r>
              <a:rPr dirty="0" sz="2200" spc="-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projekta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bilo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dokaj</a:t>
            </a:r>
            <a:r>
              <a:rPr dirty="0" sz="2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zahtevno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saj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bilo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treba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usklajevati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dejavnosti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terenu,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v </a:t>
            </a:r>
            <a:r>
              <a:rPr dirty="0" sz="2200" spc="-48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laboratoriju</a:t>
            </a:r>
            <a:r>
              <a:rPr dirty="0" sz="2200" spc="-4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 pisarni</a:t>
            </a:r>
            <a:r>
              <a:rPr dirty="0" sz="2200" spc="-25" i="1">
                <a:solidFill>
                  <a:srgbClr val="00AF50"/>
                </a:solidFill>
                <a:latin typeface="Calibri"/>
                <a:cs typeface="Calibri"/>
              </a:rPr>
              <a:t> za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10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partnerjev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(30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ljudi).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</a:pP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Poleg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tega</a:t>
            </a:r>
            <a:r>
              <a:rPr dirty="0" sz="2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bilo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treba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usklajevati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še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delo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 več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podizvajalcev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od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namestitve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vzdrževanja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</a:pP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opreme,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do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prenosa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sistema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SPON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na 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ARSO.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</a:pP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Svojevrsten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izziv</a:t>
            </a:r>
            <a:r>
              <a:rPr dirty="0" sz="2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2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bilo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zagotavljanje</a:t>
            </a:r>
            <a:r>
              <a:rPr dirty="0" sz="2200" spc="-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delovanja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sond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izobraževanje</a:t>
            </a:r>
            <a:r>
              <a:rPr dirty="0" sz="2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kmetov</a:t>
            </a:r>
            <a:r>
              <a:rPr dirty="0" sz="2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pravilni</a:t>
            </a:r>
            <a:r>
              <a:rPr dirty="0" sz="22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uporabi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</a:pP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skrbnem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ravnanju</a:t>
            </a:r>
            <a:r>
              <a:rPr dirty="0" sz="2200" spc="-3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z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opremo.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Izziv</a:t>
            </a:r>
            <a:r>
              <a:rPr dirty="0" sz="2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pri</a:t>
            </a:r>
            <a:r>
              <a:rPr dirty="0" sz="2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organiziranju </a:t>
            </a:r>
            <a:r>
              <a:rPr dirty="0" sz="2200" spc="-30" i="1">
                <a:solidFill>
                  <a:srgbClr val="00AF50"/>
                </a:solidFill>
                <a:latin typeface="Calibri"/>
                <a:cs typeface="Calibri"/>
              </a:rPr>
              <a:t>terenov,</a:t>
            </a:r>
            <a:r>
              <a:rPr dirty="0" sz="2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delavnic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 in</a:t>
            </a:r>
            <a:r>
              <a:rPr dirty="0" sz="2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ekskurzij</a:t>
            </a:r>
            <a:r>
              <a:rPr dirty="0" sz="2200" spc="4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predstavljala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tudi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zdravstvena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kriza</a:t>
            </a:r>
            <a:r>
              <a:rPr dirty="0" sz="2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25" i="1">
                <a:solidFill>
                  <a:srgbClr val="00AF50"/>
                </a:solidFill>
                <a:latin typeface="Calibri"/>
                <a:cs typeface="Calibri"/>
              </a:rPr>
              <a:t>COVID.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</a:pPr>
            <a:r>
              <a:rPr dirty="0" sz="2200" spc="-40" i="1">
                <a:solidFill>
                  <a:srgbClr val="00AF50"/>
                </a:solidFill>
                <a:latin typeface="Calibri"/>
                <a:cs typeface="Calibri"/>
              </a:rPr>
              <a:t>Vsekakor</a:t>
            </a:r>
            <a:r>
              <a:rPr dirty="0" sz="2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je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dobro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imeti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čim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manj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podizvajalcev,</a:t>
            </a:r>
            <a:r>
              <a:rPr dirty="0" sz="2200" spc="-30" i="1">
                <a:solidFill>
                  <a:srgbClr val="00AF50"/>
                </a:solidFill>
                <a:latin typeface="Calibri"/>
                <a:cs typeface="Calibri"/>
              </a:rPr>
              <a:t> ker</a:t>
            </a:r>
            <a:r>
              <a:rPr dirty="0" sz="2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ne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čutijo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35" i="1">
                <a:solidFill>
                  <a:srgbClr val="00AF50"/>
                </a:solidFill>
                <a:latin typeface="Calibri"/>
                <a:cs typeface="Calibri"/>
              </a:rPr>
              <a:t>tako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velike</a:t>
            </a:r>
            <a:r>
              <a:rPr dirty="0" sz="2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pripadnosti</a:t>
            </a:r>
            <a:r>
              <a:rPr dirty="0" sz="22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projektu.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Poleg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tega</a:t>
            </a:r>
            <a:r>
              <a:rPr dirty="0" sz="2200" spc="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so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pogosto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 to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specializirani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izvajalci,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kjer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ni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velike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konkurence,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30" i="1">
                <a:solidFill>
                  <a:srgbClr val="00AF50"/>
                </a:solidFill>
                <a:latin typeface="Calibri"/>
                <a:cs typeface="Calibri"/>
              </a:rPr>
              <a:t>kar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pomeni,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da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si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</a:pP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odvisen</a:t>
            </a:r>
            <a:r>
              <a:rPr dirty="0" sz="2200" spc="-3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od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 njihovega</a:t>
            </a:r>
            <a:r>
              <a:rPr dirty="0" sz="2200" spc="-2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prispevka.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Pripravite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veliko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količino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administracije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pri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6-mesečnem</a:t>
            </a:r>
            <a:r>
              <a:rPr dirty="0" sz="2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poročanju.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15"/>
              </a:spcBef>
            </a:pP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Morda bi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veljalo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obdobja poročanja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podaljšati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12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30" i="1">
                <a:solidFill>
                  <a:srgbClr val="00AF50"/>
                </a:solidFill>
                <a:latin typeface="Calibri"/>
                <a:cs typeface="Calibri"/>
              </a:rPr>
              <a:t>mesecev.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Dobro bi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bilo,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 da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bi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partnerji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</a:pP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prejeli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del</a:t>
            </a:r>
            <a:r>
              <a:rPr dirty="0" sz="2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denarja ob </a:t>
            </a:r>
            <a:r>
              <a:rPr dirty="0" sz="2200" spc="-25" i="1">
                <a:solidFill>
                  <a:srgbClr val="00AF50"/>
                </a:solidFill>
                <a:latin typeface="Calibri"/>
                <a:cs typeface="Calibri"/>
              </a:rPr>
              <a:t>začetku</a:t>
            </a:r>
            <a:r>
              <a:rPr dirty="0" sz="2200" spc="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5" i="1">
                <a:solidFill>
                  <a:srgbClr val="00AF50"/>
                </a:solidFill>
                <a:latin typeface="Calibri"/>
                <a:cs typeface="Calibri"/>
              </a:rPr>
              <a:t>projekta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(20%).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Prvi</a:t>
            </a:r>
            <a:r>
              <a:rPr dirty="0" sz="2200" spc="-2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obrok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denarja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smo</a:t>
            </a:r>
            <a:r>
              <a:rPr dirty="0" sz="2200" spc="5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prejeli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00AF50"/>
                </a:solidFill>
                <a:latin typeface="Calibri"/>
                <a:cs typeface="Calibri"/>
              </a:rPr>
              <a:t>šele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po</a:t>
            </a:r>
            <a:r>
              <a:rPr dirty="0" sz="220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15</a:t>
            </a:r>
            <a:r>
              <a:rPr dirty="0" sz="2200" spc="10" i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200" spc="-5" i="1">
                <a:solidFill>
                  <a:srgbClr val="00AF50"/>
                </a:solidFill>
                <a:latin typeface="Calibri"/>
                <a:cs typeface="Calibri"/>
              </a:rPr>
              <a:t>mesecih.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5428" y="6160065"/>
            <a:ext cx="2260938" cy="5649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65054" y="6210298"/>
            <a:ext cx="4625975" cy="615950"/>
            <a:chOff x="1065054" y="6210298"/>
            <a:chExt cx="4625975" cy="6159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054" y="6210298"/>
              <a:ext cx="2258789" cy="6156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2215" y="6262116"/>
              <a:ext cx="2438400" cy="51206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0692" y="5969311"/>
            <a:ext cx="565876" cy="7519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3519" y="5993890"/>
            <a:ext cx="2939796" cy="8473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5200" y="224242"/>
            <a:ext cx="1530429" cy="13861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35845" y="6156680"/>
            <a:ext cx="113792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ts val="2005"/>
              </a:lnSpc>
            </a:pPr>
            <a:r>
              <a:rPr dirty="0" sz="2000" spc="-15">
                <a:latin typeface="Calibri"/>
                <a:cs typeface="Calibri"/>
              </a:rPr>
              <a:t>Prostor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vaš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logotip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27050"/>
            <a:ext cx="9999345" cy="8337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300" spc="-65"/>
              <a:t>Kontaktni</a:t>
            </a:r>
            <a:r>
              <a:rPr dirty="0" sz="5300" spc="-85"/>
              <a:t> </a:t>
            </a:r>
            <a:r>
              <a:rPr dirty="0" sz="5300" spc="-45"/>
              <a:t>podatki</a:t>
            </a:r>
            <a:r>
              <a:rPr dirty="0" sz="5300" spc="-80"/>
              <a:t> </a:t>
            </a:r>
            <a:r>
              <a:rPr dirty="0" sz="5300" spc="-50"/>
              <a:t>vodilnega</a:t>
            </a:r>
            <a:r>
              <a:rPr dirty="0" sz="5300" spc="-114"/>
              <a:t> </a:t>
            </a:r>
            <a:r>
              <a:rPr dirty="0" sz="5300" spc="-35"/>
              <a:t>partnerja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916939" y="2324379"/>
            <a:ext cx="7291070" cy="373634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doc.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0">
                <a:latin typeface="Calibri"/>
                <a:cs typeface="Calibri"/>
              </a:rPr>
              <a:t>dr.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Matjaž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GLAVAN,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vodja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projketa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(BF-UL)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  <a:hlinkClick r:id="rId2"/>
              </a:rPr>
              <a:t>Matjaz.Glavan@bf.uni-lj.si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01 320 3299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dirty="0" u="sng" sz="280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www.spon.si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1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dirty="0" u="sng" sz="28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https://www.bf.uni-lj.si/sl/raziskave/raziskovalni- </a:t>
            </a:r>
            <a:r>
              <a:rPr dirty="0" sz="2800" spc="-62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projekti/140/povecanje-produktivnosti- </a:t>
            </a:r>
            <a:r>
              <a:rPr dirty="0" sz="2800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u="sng" sz="280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kmetijske-pridelave-z-ucinkovito-in-trajnostno- </a:t>
            </a:r>
            <a:r>
              <a:rPr dirty="0" sz="2800" spc="-1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u="sng" sz="280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rabo-vode-propridelava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5428" y="6160065"/>
            <a:ext cx="2260938" cy="5649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65054" y="6210298"/>
            <a:ext cx="4625975" cy="615950"/>
            <a:chOff x="1065054" y="6210298"/>
            <a:chExt cx="4625975" cy="615950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5054" y="6210298"/>
              <a:ext cx="2258789" cy="6156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2215" y="6262116"/>
              <a:ext cx="2438400" cy="51206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00692" y="5969311"/>
            <a:ext cx="565876" cy="7519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3519" y="5993890"/>
            <a:ext cx="2939796" cy="8473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91728" y="1374647"/>
            <a:ext cx="3561587" cy="37338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35845" y="6156680"/>
            <a:ext cx="113792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244">
              <a:lnSpc>
                <a:spcPts val="2005"/>
              </a:lnSpc>
            </a:pPr>
            <a:r>
              <a:rPr dirty="0" sz="2000" spc="-15">
                <a:latin typeface="Calibri"/>
                <a:cs typeface="Calibri"/>
              </a:rPr>
              <a:t>Prostor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vaš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logotip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Boštjan Bidovec</dc:creator>
  <dc:title>PowerPointova predstavitev</dc:title>
  <dcterms:created xsi:type="dcterms:W3CDTF">2021-11-23T07:42:53Z</dcterms:created>
  <dcterms:modified xsi:type="dcterms:W3CDTF">2021-11-23T07:42:53Z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2021-11-23T00:00:00Z</vt:filetime>
  </property>
</Properties>
</file>