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1" r:id="rId3"/>
    <p:sldId id="276" r:id="rId4"/>
    <p:sldId id="277" r:id="rId5"/>
    <p:sldId id="258" r:id="rId6"/>
    <p:sldId id="263" r:id="rId7"/>
    <p:sldId id="265" r:id="rId8"/>
    <p:sldId id="264" r:id="rId9"/>
    <p:sldId id="269" r:id="rId10"/>
    <p:sldId id="279" r:id="rId11"/>
    <p:sldId id="285" r:id="rId12"/>
    <p:sldId id="281" r:id="rId13"/>
    <p:sldId id="286" r:id="rId14"/>
    <p:sldId id="284" r:id="rId15"/>
    <p:sldId id="283" r:id="rId16"/>
    <p:sldId id="282" r:id="rId17"/>
  </p:sldIdLst>
  <p:sldSz cx="9144000" cy="6858000" type="screen4x3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85465" autoAdjust="0"/>
  </p:normalViewPr>
  <p:slideViewPr>
    <p:cSldViewPr>
      <p:cViewPr varScale="1">
        <p:scale>
          <a:sx n="98" d="100"/>
          <a:sy n="98" d="100"/>
        </p:scale>
        <p:origin x="197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51" cy="492922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16043" y="0"/>
            <a:ext cx="2918150" cy="492922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6FF3BF44-E767-4631-A580-C8FA55D58D17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8151" cy="492921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16043" y="9371817"/>
            <a:ext cx="2918150" cy="492921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695CD8D5-D051-42D0-BDB3-1A3C93EBA9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949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5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DD1B861D-46B4-4173-9AF6-4AD10239F9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5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E8B475B9-FD52-48E3-AEE1-358053F12E8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712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4D016-14CF-4BF2-8FCB-A45E1D055C91}" type="slidenum">
              <a:rPr lang="hr-HR" altLang="sl-SI" smtClean="0"/>
              <a:pPr/>
              <a:t>1</a:t>
            </a:fld>
            <a:endParaRPr lang="hr-HR" altLang="sl-SI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5896">
              <a:defRPr/>
            </a:pPr>
            <a:fld id="{1CC98068-412C-4DC7-8969-BC7128AE5354}" type="slidenum">
              <a:rPr lang="hr-HR" altLang="sl-SI">
                <a:solidFill>
                  <a:prstClr val="black"/>
                </a:solidFill>
                <a:latin typeface="Calibri"/>
              </a:rPr>
              <a:pPr defTabSz="905896">
                <a:defRPr/>
              </a:pPr>
              <a:t>10</a:t>
            </a:fld>
            <a:endParaRPr lang="hr-HR" altLang="sl-SI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1487032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5896">
              <a:defRPr/>
            </a:pPr>
            <a:fld id="{1CC98068-412C-4DC7-8969-BC7128AE5354}" type="slidenum">
              <a:rPr lang="hr-HR" altLang="sl-SI">
                <a:solidFill>
                  <a:prstClr val="black"/>
                </a:solidFill>
                <a:latin typeface="Calibri"/>
              </a:rPr>
              <a:pPr defTabSz="905896">
                <a:defRPr/>
              </a:pPr>
              <a:t>11</a:t>
            </a:fld>
            <a:endParaRPr lang="hr-HR" altLang="sl-SI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 dirty="0"/>
          </a:p>
        </p:txBody>
      </p:sp>
    </p:spTree>
    <p:extLst>
      <p:ext uri="{BB962C8B-B14F-4D97-AF65-F5344CB8AC3E}">
        <p14:creationId xmlns:p14="http://schemas.microsoft.com/office/powerpoint/2010/main" val="3979977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5896">
              <a:defRPr/>
            </a:pPr>
            <a:fld id="{1CC98068-412C-4DC7-8969-BC7128AE5354}" type="slidenum">
              <a:rPr lang="hr-HR" altLang="sl-SI">
                <a:solidFill>
                  <a:prstClr val="black"/>
                </a:solidFill>
                <a:latin typeface="Calibri"/>
              </a:rPr>
              <a:pPr defTabSz="905896">
                <a:defRPr/>
              </a:pPr>
              <a:t>12</a:t>
            </a:fld>
            <a:endParaRPr lang="hr-HR" altLang="sl-SI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 dirty="0"/>
          </a:p>
        </p:txBody>
      </p:sp>
    </p:spTree>
    <p:extLst>
      <p:ext uri="{BB962C8B-B14F-4D97-AF65-F5344CB8AC3E}">
        <p14:creationId xmlns:p14="http://schemas.microsoft.com/office/powerpoint/2010/main" val="3095343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5896">
              <a:defRPr/>
            </a:pPr>
            <a:fld id="{1CC98068-412C-4DC7-8969-BC7128AE5354}" type="slidenum">
              <a:rPr lang="hr-HR" altLang="sl-SI">
                <a:solidFill>
                  <a:prstClr val="black"/>
                </a:solidFill>
                <a:latin typeface="Calibri"/>
              </a:rPr>
              <a:pPr defTabSz="905896">
                <a:defRPr/>
              </a:pPr>
              <a:t>13</a:t>
            </a:fld>
            <a:endParaRPr lang="hr-HR" altLang="sl-SI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 dirty="0"/>
          </a:p>
        </p:txBody>
      </p:sp>
    </p:spTree>
    <p:extLst>
      <p:ext uri="{BB962C8B-B14F-4D97-AF65-F5344CB8AC3E}">
        <p14:creationId xmlns:p14="http://schemas.microsoft.com/office/powerpoint/2010/main" val="3500869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5896">
              <a:defRPr/>
            </a:pPr>
            <a:fld id="{1CC98068-412C-4DC7-8969-BC7128AE5354}" type="slidenum">
              <a:rPr lang="hr-HR" altLang="sl-SI">
                <a:solidFill>
                  <a:prstClr val="black"/>
                </a:solidFill>
                <a:latin typeface="Calibri"/>
              </a:rPr>
              <a:pPr defTabSz="905896">
                <a:defRPr/>
              </a:pPr>
              <a:t>14</a:t>
            </a:fld>
            <a:endParaRPr lang="hr-HR" altLang="sl-SI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2976464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5896">
              <a:defRPr/>
            </a:pPr>
            <a:fld id="{1CC98068-412C-4DC7-8969-BC7128AE5354}" type="slidenum">
              <a:rPr lang="hr-HR" altLang="sl-SI">
                <a:solidFill>
                  <a:prstClr val="black"/>
                </a:solidFill>
                <a:latin typeface="Calibri"/>
              </a:rPr>
              <a:pPr defTabSz="905896">
                <a:defRPr/>
              </a:pPr>
              <a:t>15</a:t>
            </a:fld>
            <a:endParaRPr lang="hr-HR" altLang="sl-SI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1487032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4D016-14CF-4BF2-8FCB-A45E1D055C91}" type="slidenum">
              <a:rPr lang="hr-HR" altLang="sl-SI" smtClean="0"/>
              <a:pPr/>
              <a:t>16</a:t>
            </a:fld>
            <a:endParaRPr lang="hr-HR" altLang="sl-SI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6E5AA3-4899-40D8-9DF9-9A7B01AFA21F}" type="slidenum">
              <a:rPr lang="en-GB"/>
              <a:pPr/>
              <a:t>2</a:t>
            </a:fld>
            <a:endParaRPr lang="en-GB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901955" y="739975"/>
            <a:ext cx="4933460" cy="369986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709" tIns="44355" rIns="88709" bIns="44355" anchor="ctr"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2455" y="4686502"/>
            <a:ext cx="5389252" cy="4438260"/>
          </a:xfrm>
          <a:noFill/>
          <a:ln/>
        </p:spPr>
        <p:txBody>
          <a:bodyPr wrap="none" anchor="ctr"/>
          <a:lstStyle/>
          <a:p>
            <a:endParaRPr lang="sl-SI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6E5AA3-4899-40D8-9DF9-9A7B01AFA21F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901955" y="739975"/>
            <a:ext cx="4933460" cy="369986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709" tIns="44355" rIns="88709" bIns="44355" anchor="ctr"/>
          <a:lstStyle/>
          <a:p>
            <a:pPr>
              <a:defRPr/>
            </a:pPr>
            <a:endParaRPr lang="sl-SI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2455" y="4686502"/>
            <a:ext cx="5389252" cy="4438260"/>
          </a:xfrm>
          <a:noFill/>
          <a:ln/>
        </p:spPr>
        <p:txBody>
          <a:bodyPr wrap="none" anchor="ctr"/>
          <a:lstStyle/>
          <a:p>
            <a:endParaRPr lang="sl-SI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6E5AA3-4899-40D8-9DF9-9A7B01AFA21F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901955" y="739975"/>
            <a:ext cx="4933460" cy="369986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709" tIns="44355" rIns="88709" bIns="44355" anchor="ctr"/>
          <a:lstStyle/>
          <a:p>
            <a:pPr>
              <a:defRPr/>
            </a:pPr>
            <a:endParaRPr lang="sl-SI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2455" y="4686502"/>
            <a:ext cx="5389252" cy="4438260"/>
          </a:xfrm>
          <a:noFill/>
          <a:ln/>
        </p:spPr>
        <p:txBody>
          <a:bodyPr wrap="none" anchor="ctr"/>
          <a:lstStyle/>
          <a:p>
            <a:endParaRPr lang="sl-SI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E91DEB5-8E7E-4939-B6A2-2460AF863456}" type="slidenum">
              <a:rPr lang="en-GB"/>
              <a:pPr/>
              <a:t>5</a:t>
            </a:fld>
            <a:endParaRPr lang="en-GB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901955" y="739975"/>
            <a:ext cx="4933460" cy="369986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8709" tIns="44355" rIns="88709" bIns="44355" anchor="ctr"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2455" y="4686502"/>
            <a:ext cx="5389252" cy="4438260"/>
          </a:xfrm>
          <a:noFill/>
          <a:ln/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98068-412C-4DC7-8969-BC7128AE5354}" type="slidenum">
              <a:rPr lang="hr-HR" altLang="sl-SI" smtClean="0"/>
              <a:pPr/>
              <a:t>6</a:t>
            </a:fld>
            <a:endParaRPr lang="hr-HR" altLang="sl-SI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5896">
              <a:defRPr/>
            </a:pPr>
            <a:fld id="{1CC98068-412C-4DC7-8969-BC7128AE5354}" type="slidenum">
              <a:rPr lang="hr-HR" altLang="sl-SI">
                <a:solidFill>
                  <a:prstClr val="black"/>
                </a:solidFill>
                <a:latin typeface="Calibri"/>
              </a:rPr>
              <a:pPr defTabSz="905896">
                <a:defRPr/>
              </a:pPr>
              <a:t>7</a:t>
            </a:fld>
            <a:endParaRPr lang="hr-HR" altLang="sl-SI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2402955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98068-412C-4DC7-8969-BC7128AE5354}" type="slidenum">
              <a:rPr lang="hr-HR" altLang="sl-SI" smtClean="0"/>
              <a:pPr/>
              <a:t>8</a:t>
            </a:fld>
            <a:endParaRPr lang="hr-HR" altLang="sl-SI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/>
          </a:p>
        </p:txBody>
      </p:sp>
    </p:spTree>
    <p:extLst>
      <p:ext uri="{BB962C8B-B14F-4D97-AF65-F5344CB8AC3E}">
        <p14:creationId xmlns:p14="http://schemas.microsoft.com/office/powerpoint/2010/main" val="3084387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5896">
              <a:defRPr/>
            </a:pPr>
            <a:fld id="{1CC98068-412C-4DC7-8969-BC7128AE5354}" type="slidenum">
              <a:rPr lang="hr-HR" altLang="sl-SI">
                <a:solidFill>
                  <a:prstClr val="black"/>
                </a:solidFill>
                <a:latin typeface="Calibri"/>
              </a:rPr>
              <a:pPr defTabSz="905896">
                <a:defRPr/>
              </a:pPr>
              <a:t>9</a:t>
            </a:fld>
            <a:endParaRPr lang="hr-HR" altLang="sl-SI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altLang="sl-SI" dirty="0"/>
          </a:p>
        </p:txBody>
      </p:sp>
    </p:spTree>
    <p:extLst>
      <p:ext uri="{BB962C8B-B14F-4D97-AF65-F5344CB8AC3E}">
        <p14:creationId xmlns:p14="http://schemas.microsoft.com/office/powerpoint/2010/main" val="148703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264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443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5333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slov, besedilo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6425" cy="14859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7012" cy="218598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7012" cy="2185987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A619-255E-432F-8E39-205E9DD878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434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E1FEC-59F7-4ACA-BA32-DD00F813E3D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67259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539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039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581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10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505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858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996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498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F1572-5970-4E6F-B412-6B4E0B47F0E9}" type="datetimeFigureOut">
              <a:rPr lang="sl-SI" smtClean="0"/>
              <a:t>22. 11. 2021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4AB0C-8156-42AD-B8AF-5CBC50961A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352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glava power 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335463" y="4240213"/>
            <a:ext cx="376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hr-HR" altLang="sl-SI" sz="1800"/>
          </a:p>
        </p:txBody>
      </p:sp>
      <p:graphicFrame>
        <p:nvGraphicFramePr>
          <p:cNvPr id="53253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2960327"/>
              </p:ext>
            </p:extLst>
          </p:nvPr>
        </p:nvGraphicFramePr>
        <p:xfrm>
          <a:off x="3061073" y="1196752"/>
          <a:ext cx="3157165" cy="142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Slika" r:id="rId5" imgW="1819656" imgH="819912" progId="Word.Picture.8">
                  <p:embed/>
                </p:oleObj>
              </mc:Choice>
              <mc:Fallback>
                <p:oleObj name="Slika" r:id="rId5" imgW="1819656" imgH="819912" progId="Word.Picture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073" y="1196752"/>
                        <a:ext cx="3157165" cy="1421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276872"/>
            <a:ext cx="9505950" cy="12025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BC1FEBC2-2492-4A14-811A-60039D4A427E}"/>
              </a:ext>
            </a:extLst>
          </p:cNvPr>
          <p:cNvSpPr txBox="1"/>
          <p:nvPr/>
        </p:nvSpPr>
        <p:spPr>
          <a:xfrm>
            <a:off x="267287" y="2933616"/>
            <a:ext cx="856895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sl-SI" sz="2000" dirty="0">
                <a:solidFill>
                  <a:srgbClr val="0D421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36. TRADICIONALNI POSVET JAVNE SLUŽBE KMETIJSKEGA SVETOVANJA</a:t>
            </a:r>
          </a:p>
          <a:p>
            <a:pPr algn="ctr" fontAlgn="base"/>
            <a:r>
              <a:rPr lang="sl-SI" sz="2000" dirty="0">
                <a:solidFill>
                  <a:srgbClr val="0D421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ZNANJE IN SODELOVANJE ZA KMETIJSTVO PRIHODNOSTI</a:t>
            </a:r>
          </a:p>
          <a:p>
            <a:pPr algn="ctr" fontAlgn="base"/>
            <a:r>
              <a:rPr lang="sl-SI" sz="2000" dirty="0">
                <a:solidFill>
                  <a:srgbClr val="0D421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22. - 23. november 2021</a:t>
            </a:r>
            <a:endParaRPr lang="sl-SI" sz="2000" i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3200" b="1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ctr"/>
            <a:r>
              <a:rPr lang="sl-SI" sz="3200" b="1" dirty="0">
                <a:solidFill>
                  <a:srgbClr val="000000"/>
                </a:solidFill>
                <a:latin typeface="Roboto" panose="02000000000000000000" pitchFamily="2" charset="0"/>
              </a:rPr>
              <a:t>Strateški načrt SKP z vidika KGZS</a:t>
            </a:r>
          </a:p>
          <a:p>
            <a:pPr algn="ctr"/>
            <a:r>
              <a:rPr lang="sl-SI" sz="3200" i="1" dirty="0">
                <a:solidFill>
                  <a:srgbClr val="000000"/>
                </a:solidFill>
                <a:latin typeface="Roboto" panose="02000000000000000000" pitchFamily="2" charset="0"/>
              </a:rPr>
              <a:t>Janez Pirc, direktor KGZS</a:t>
            </a:r>
          </a:p>
          <a:p>
            <a:pPr algn="ctr" fontAlgn="base"/>
            <a:endParaRPr lang="sl-SI" b="1" dirty="0">
              <a:solidFill>
                <a:srgbClr val="0D4219"/>
              </a:solidFill>
              <a:latin typeface="EB Garamond" panose="020B0604020202020204" pitchFamily="2" charset="0"/>
            </a:endParaRPr>
          </a:p>
          <a:p>
            <a:pPr algn="ctr" fontAlgn="base"/>
            <a:endParaRPr lang="sl-SI" b="1" dirty="0">
              <a:solidFill>
                <a:srgbClr val="0D4219"/>
              </a:solidFill>
              <a:latin typeface="EB Garamon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2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300"/>
              <a:t>ČLANI KGZS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158453"/>
            <a:ext cx="8928992" cy="5078859"/>
          </a:xfrm>
        </p:spPr>
        <p:txBody>
          <a:bodyPr>
            <a:normAutofit/>
          </a:bodyPr>
          <a:lstStyle/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Digitalizacija </a:t>
            </a:r>
            <a:r>
              <a:rPr lang="sl-SI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postopkov</a:t>
            </a:r>
            <a:r>
              <a:rPr lang="sl-SI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vloge brez posrednikov in 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pooblaščencev, v primerih, ko je to mogoče.</a:t>
            </a: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Izvedba SN mora biti administrativno enostavna in aplikacije morajo biti ob tako velikem številu intervencij vzpostavljene in delujoče (število intervencij-</a:t>
            </a:r>
            <a:r>
              <a:rPr lang="sl-SI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podintervencij</a:t>
            </a:r>
            <a:r>
              <a:rPr lang="sl-SI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</p:txBody>
      </p:sp>
      <p:pic>
        <p:nvPicPr>
          <p:cNvPr id="8196" name="Picture 4" descr="glava power 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91164"/>
            <a:ext cx="9144000" cy="119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84663" y="2133600"/>
            <a:ext cx="36004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l-SI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79712" y="4762"/>
            <a:ext cx="65017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34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8167D07-93D9-4FC1-9F09-BC57979851F8}"/>
              </a:ext>
            </a:extLst>
          </p:cNvPr>
          <p:cNvSpPr txBox="1"/>
          <p:nvPr/>
        </p:nvSpPr>
        <p:spPr>
          <a:xfrm>
            <a:off x="2267744" y="111789"/>
            <a:ext cx="65527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sl-SI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defRPr>
            </a:lvl1pPr>
          </a:lstStyle>
          <a:p>
            <a:pPr>
              <a:defRPr/>
            </a:pPr>
            <a:r>
              <a:rPr lang="sl-SI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DIGITALIZACIJA, POENOSTAVITEV</a:t>
            </a:r>
            <a:endParaRPr lang="sl-SI" sz="3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67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300"/>
              <a:t>ČLANI KGZS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158453"/>
            <a:ext cx="8928992" cy="4646811"/>
          </a:xfrm>
        </p:spPr>
        <p:txBody>
          <a:bodyPr>
            <a:normAutofit fontScale="62500" lnSpcReduction="20000"/>
          </a:bodyPr>
          <a:lstStyle/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KGZS se zavezuje, da bo kmetom strokovno predstavila intervencije in operacije v SN </a:t>
            </a:r>
            <a:r>
              <a:rPr lang="sl-SI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 </a:t>
            </a:r>
            <a:r>
              <a:rPr lang="sl-SI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jim svetovala pri njihovi izbiri in izvedbi, ne želimo pa kmete siliti v vodenje evidenc in ostalih pisarniških poslov, v katerih tudi sami ne vidimo koristi za kmeta.</a:t>
            </a: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 želimo okrepiti strokoven pristop naših kmetijskih svetovalcev, mora biti sistem izvajanja SN administrativno enostaven in digitaliziran v največji možni meri.</a:t>
            </a:r>
            <a:endParaRPr lang="sl-SI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4" descr="glava power 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91164"/>
            <a:ext cx="9144000" cy="119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84663" y="2133600"/>
            <a:ext cx="36004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l-SI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79712" y="4762"/>
            <a:ext cx="65017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34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8167D07-93D9-4FC1-9F09-BC57979851F8}"/>
              </a:ext>
            </a:extLst>
          </p:cNvPr>
          <p:cNvSpPr txBox="1"/>
          <p:nvPr/>
        </p:nvSpPr>
        <p:spPr>
          <a:xfrm>
            <a:off x="2267744" y="111789"/>
            <a:ext cx="65527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sl-SI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defRPr>
            </a:lvl1pPr>
          </a:lstStyle>
          <a:p>
            <a:pPr>
              <a:defRPr/>
            </a:pPr>
            <a:r>
              <a:rPr lang="sl-SI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DIGITALIZACIJA, POENOSTAVITEV</a:t>
            </a:r>
            <a:endParaRPr lang="sl-SI" sz="3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372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300"/>
              <a:t>ČLANI KGZS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75827"/>
            <a:ext cx="8784976" cy="5378936"/>
          </a:xfrm>
        </p:spPr>
        <p:txBody>
          <a:bodyPr>
            <a:noAutofit/>
          </a:bodyPr>
          <a:lstStyle/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2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Pravilno bi bilo, da bi </a:t>
            </a:r>
            <a:r>
              <a:rPr lang="sl-SI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regija temeljila pretežno na ekološki pridelavi (ekoloških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proizvodih)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da povezuje regijo na prostovoljni osnovi.</a:t>
            </a: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Še vedno so vključene intervencije oz. operacije za katere menimo, da bi se lahko financirale iz drugih virov.</a:t>
            </a: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Trenutni preračuni znanih vrednosti intervencij kažejo na znaten upad prihodka iz naslova ukrepov kmetijske politike za proizvodno intenzivne kmetije.</a:t>
            </a: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2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6" name="Picture 4" descr="glava power 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91164"/>
            <a:ext cx="9144000" cy="119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84663" y="2133600"/>
            <a:ext cx="36004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l-SI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79712" y="4762"/>
            <a:ext cx="65017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34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18167D07-93D9-4FC1-9F09-BC57979851F8}"/>
              </a:ext>
            </a:extLst>
          </p:cNvPr>
          <p:cNvSpPr txBox="1"/>
          <p:nvPr/>
        </p:nvSpPr>
        <p:spPr>
          <a:xfrm>
            <a:off x="3898069" y="210722"/>
            <a:ext cx="26650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l-SI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FINANCE</a:t>
            </a:r>
            <a:endParaRPr lang="sl-SI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99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300"/>
              <a:t>ČLANI KGZS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75827"/>
            <a:ext cx="8784976" cy="5378936"/>
          </a:xfrm>
        </p:spPr>
        <p:txBody>
          <a:bodyPr>
            <a:noAutofit/>
          </a:bodyPr>
          <a:lstStyle/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2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EKOLOŠKO KMETIJSTVO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finančna sredstva za investicije v EK se morajo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zvišati (cilji).</a:t>
            </a:r>
            <a:endParaRPr lang="sl-SI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KOPOP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pričakujemo, da bodo ti ukrepi ustrezno finančno podprti in ustrezali potrebam sektorjev. </a:t>
            </a: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SN-ju je nujno potrebno zagotoviti dodatna nacionalna sredstva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izvajanje intervencij na področju razvoja podeželja (npr.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investicije,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OMD,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EK, prenos znanja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sl-SI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6" name="Picture 4" descr="glava power 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91164"/>
            <a:ext cx="9144000" cy="119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84663" y="2133600"/>
            <a:ext cx="36004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l-SI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79712" y="4762"/>
            <a:ext cx="65017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34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18167D07-93D9-4FC1-9F09-BC57979851F8}"/>
              </a:ext>
            </a:extLst>
          </p:cNvPr>
          <p:cNvSpPr txBox="1"/>
          <p:nvPr/>
        </p:nvSpPr>
        <p:spPr>
          <a:xfrm>
            <a:off x="3898069" y="210722"/>
            <a:ext cx="26650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l-SI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FINANCE</a:t>
            </a:r>
            <a:endParaRPr lang="sl-SI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77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300"/>
              <a:t>ČLANI KGZS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999519"/>
            <a:ext cx="8856984" cy="5813857"/>
          </a:xfrm>
        </p:spPr>
        <p:txBody>
          <a:bodyPr>
            <a:normAutofit/>
          </a:bodyPr>
          <a:lstStyle/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26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Temelj slovenskega kmetijstva so družinske kmetije z delovnimi mesti. Intervencije bi morale bistveno pripevati k krepitvi teh kmetij in povečevanju delovnih mest (ustrezne investicijske podpore in prenos znanja).</a:t>
            </a: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Mladi kmetje </a:t>
            </a:r>
            <a:r>
              <a:rPr lang="en-AE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prevzemniki kmetij (sredstva za razvoj kmetij, primerljiv standard v primerjavi z vrstniki).</a:t>
            </a: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Mladi prevzemniki in investicije na kmetijah</a:t>
            </a:r>
            <a:endParaRPr lang="sl-SI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6" name="Picture 4" descr="glava power 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91164"/>
            <a:ext cx="9144000" cy="119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84663" y="2133600"/>
            <a:ext cx="36004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l-SI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79712" y="4762"/>
            <a:ext cx="65017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34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8167D07-93D9-4FC1-9F09-BC57979851F8}"/>
              </a:ext>
            </a:extLst>
          </p:cNvPr>
          <p:cNvSpPr txBox="1"/>
          <p:nvPr/>
        </p:nvSpPr>
        <p:spPr>
          <a:xfrm>
            <a:off x="4078449" y="138518"/>
            <a:ext cx="23042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sl-SI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defRPr>
            </a:lvl1pPr>
          </a:lstStyle>
          <a:p>
            <a:pPr>
              <a:defRPr/>
            </a:pPr>
            <a:r>
              <a:rPr lang="sl-SI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ZAKLJUČEK</a:t>
            </a:r>
            <a:endParaRPr lang="sl-SI" sz="3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72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300"/>
              <a:t>ČLANI KGZS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999519"/>
            <a:ext cx="8856984" cy="5813857"/>
          </a:xfrm>
        </p:spPr>
        <p:txBody>
          <a:bodyPr>
            <a:normAutofit/>
          </a:bodyPr>
          <a:lstStyle/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26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Osnovna funkcija kmetijstva je bila in bo pridelava hrane.</a:t>
            </a: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Vedno bolj pomembna funkcija kmetijstva postajata skrb za poseljenost in obdelanost podeželja.</a:t>
            </a:r>
          </a:p>
          <a:p>
            <a:pPr marR="3556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u="sng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Zato moramo podpirati (pomembno vključiti v SN - intervencije) vse kmetije, ki pridelujejo hrano in hkrati skrbijo za obdelano podeželje ter s tem varujejo naravo in okolje.</a:t>
            </a:r>
          </a:p>
        </p:txBody>
      </p:sp>
      <p:pic>
        <p:nvPicPr>
          <p:cNvPr id="8196" name="Picture 4" descr="glava power 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91164"/>
            <a:ext cx="9144000" cy="119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84663" y="2133600"/>
            <a:ext cx="36004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l-SI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79712" y="4762"/>
            <a:ext cx="65017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34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8167D07-93D9-4FC1-9F09-BC57979851F8}"/>
              </a:ext>
            </a:extLst>
          </p:cNvPr>
          <p:cNvSpPr txBox="1"/>
          <p:nvPr/>
        </p:nvSpPr>
        <p:spPr>
          <a:xfrm>
            <a:off x="4078449" y="138518"/>
            <a:ext cx="23042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sl-SI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defRPr>
            </a:lvl1pPr>
          </a:lstStyle>
          <a:p>
            <a:pPr>
              <a:defRPr/>
            </a:pPr>
            <a:r>
              <a:rPr lang="sl-SI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ZAKLJUČEK</a:t>
            </a:r>
            <a:endParaRPr lang="sl-SI" sz="3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76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glava power 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335463" y="4240213"/>
            <a:ext cx="376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hr-HR" altLang="sl-SI" sz="1800"/>
          </a:p>
        </p:txBody>
      </p:sp>
      <p:graphicFrame>
        <p:nvGraphicFramePr>
          <p:cNvPr id="53253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2775768"/>
              </p:ext>
            </p:extLst>
          </p:nvPr>
        </p:nvGraphicFramePr>
        <p:xfrm>
          <a:off x="3061073" y="1347577"/>
          <a:ext cx="3157165" cy="142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Slika" r:id="rId5" imgW="1819656" imgH="819912" progId="Word.Picture.8">
                  <p:embed/>
                </p:oleObj>
              </mc:Choice>
              <mc:Fallback>
                <p:oleObj name="Slika" r:id="rId5" imgW="1819656" imgH="819912" progId="Word.Picture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073" y="1347577"/>
                        <a:ext cx="3157165" cy="1421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276872"/>
            <a:ext cx="9505950" cy="12025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sl-SI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endParaRPr lang="sl-SI" sz="36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BC1FEBC2-2492-4A14-811A-60039D4A427E}"/>
              </a:ext>
            </a:extLst>
          </p:cNvPr>
          <p:cNvSpPr txBox="1"/>
          <p:nvPr/>
        </p:nvSpPr>
        <p:spPr>
          <a:xfrm>
            <a:off x="314732" y="2901718"/>
            <a:ext cx="8568951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l-SI" sz="3200" b="1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ctr"/>
            <a:r>
              <a:rPr lang="sl-SI" sz="40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HVALA ZA POZORNOST!</a:t>
            </a:r>
          </a:p>
          <a:p>
            <a:pPr algn="ctr"/>
            <a:r>
              <a:rPr lang="sl-SI" sz="4000" i="1" dirty="0">
                <a:solidFill>
                  <a:srgbClr val="000000"/>
                </a:solidFill>
                <a:latin typeface="Roboto" panose="02000000000000000000" pitchFamily="2" charset="0"/>
              </a:rPr>
              <a:t>Janez Pirc, direktor KGZS</a:t>
            </a:r>
          </a:p>
          <a:p>
            <a:pPr algn="ctr"/>
            <a:endParaRPr lang="sl-SI" sz="40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1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sz="1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 izdelavi predstavitve sodelovali sodelavci ZU KGZS, zbrala in uredila Barbara </a:t>
            </a:r>
            <a:r>
              <a:rPr lang="sl-SI" sz="14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Trunkelj</a:t>
            </a:r>
            <a:r>
              <a:rPr lang="sl-SI" sz="1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2248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335463" y="4240213"/>
            <a:ext cx="37655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3850" y="1196975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0" y="276999"/>
            <a:ext cx="9144000" cy="5847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336600"/>
              </a:buClr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sl-SI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endParaRPr kumimoji="0" lang="en-GB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6"/>
          <p:cNvSpPr txBox="1">
            <a:spLocks noChangeArrowheads="1"/>
          </p:cNvSpPr>
          <p:nvPr/>
        </p:nvSpPr>
        <p:spPr>
          <a:xfrm>
            <a:off x="251520" y="4509120"/>
            <a:ext cx="842473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sl-SI" altLang="sl-SI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400869" y="1768475"/>
            <a:ext cx="8342262" cy="458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Časa za izvedbo kvalitetne javne razprave </a:t>
            </a:r>
            <a:r>
              <a:rPr lang="sl-SI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drugi </a:t>
            </a:r>
            <a:r>
              <a:rPr lang="sl-SI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predlog SN 2023-2027 znotraj sistema KGZS je bistveno premalo </a:t>
            </a:r>
            <a:r>
              <a:rPr lang="sl-SI" sz="2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(javna razprava poteka samo od 4.11. do 25.11.2021).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Ministrstvo nas </a:t>
            </a:r>
            <a:r>
              <a:rPr lang="sl-SI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začetnih fazah programiranja že v letu 2018 ni seznanilo z metodologijo priprave SN, ampak je naše strokovne službe vključevalo v pripravo zgolj določenih </a:t>
            </a:r>
            <a:r>
              <a:rPr lang="sl-SI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vsebin </a:t>
            </a:r>
            <a:r>
              <a:rPr lang="sl-SI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sl-SI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v </a:t>
            </a:r>
            <a:r>
              <a:rPr lang="sl-SI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fazah, ko na njih nismo mogli pomembno vplivati. </a:t>
            </a:r>
            <a:r>
              <a:rPr lang="sl-SI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Večino </a:t>
            </a:r>
            <a:r>
              <a:rPr lang="sl-SI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časa smo porabili za SWOT </a:t>
            </a:r>
            <a:r>
              <a:rPr lang="sl-SI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analize. Premalo časa je bilo </a:t>
            </a:r>
            <a:r>
              <a:rPr lang="sl-SI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načrtovanje novih intervencij. </a:t>
            </a:r>
            <a:endParaRPr lang="sl-SI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Nismo </a:t>
            </a:r>
            <a:r>
              <a:rPr lang="sl-SI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seznanjeni s pripombami EK na prvi predlog SN </a:t>
            </a:r>
            <a:r>
              <a:rPr lang="sl-SI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2023-2027.</a:t>
            </a:r>
            <a:endParaRPr lang="sl-SI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sl-SI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2DD96F28-B280-476C-93FF-71F2F043408A}"/>
              </a:ext>
            </a:extLst>
          </p:cNvPr>
          <p:cNvSpPr txBox="1"/>
          <p:nvPr/>
        </p:nvSpPr>
        <p:spPr>
          <a:xfrm>
            <a:off x="2216746" y="97532"/>
            <a:ext cx="63367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VLOGA KGZS PRI PRIPRAVI </a:t>
            </a:r>
            <a:endParaRPr lang="sl-SI" sz="3200" b="1" dirty="0">
              <a:solidFill>
                <a:schemeClr val="bg1"/>
              </a:solidFill>
            </a:endParaRPr>
          </a:p>
          <a:p>
            <a:pPr algn="ctr"/>
            <a:r>
              <a:rPr lang="sl-SI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OSNUTKA  SN 2023-2027 </a:t>
            </a:r>
          </a:p>
        </p:txBody>
      </p:sp>
    </p:spTree>
    <p:extLst>
      <p:ext uri="{BB962C8B-B14F-4D97-AF65-F5344CB8AC3E}">
        <p14:creationId xmlns:p14="http://schemas.microsoft.com/office/powerpoint/2010/main" val="4161140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335463" y="4240213"/>
            <a:ext cx="37655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3850" y="1196975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0" y="276999"/>
            <a:ext cx="9144000" cy="5847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0"/>
              </a:spcBef>
              <a:buClr>
                <a:srgbClr val="3366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endParaRPr lang="en-GB" sz="54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6"/>
          <p:cNvSpPr txBox="1">
            <a:spLocks noChangeArrowheads="1"/>
          </p:cNvSpPr>
          <p:nvPr/>
        </p:nvSpPr>
        <p:spPr>
          <a:xfrm>
            <a:off x="251520" y="4509120"/>
            <a:ext cx="842473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ts val="600"/>
              </a:spcBef>
              <a:buClr>
                <a:prstClr val="black"/>
              </a:buClr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sl-SI" altLang="sl-SI" sz="1000" b="1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583691" y="1819770"/>
            <a:ext cx="7992566" cy="408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prstClr val="black"/>
              </a:buClr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sz="26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 glede na okoliščine smo na KGZS to sprejeli kot izziv </a:t>
            </a:r>
            <a:r>
              <a:rPr lang="sl-SI" sz="2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kljub temu </a:t>
            </a:r>
            <a:r>
              <a:rPr lang="sl-SI" sz="26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uspeli pripraviti vsebinsko kvalitetne predloge za </a:t>
            </a:r>
            <a:r>
              <a:rPr lang="sl-SI" sz="2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spremembe in dopolnitve  SN. Ves </a:t>
            </a:r>
            <a:r>
              <a:rPr lang="sl-SI" sz="26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čas </a:t>
            </a:r>
            <a:r>
              <a:rPr lang="sl-SI" sz="2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smo si prizadevali </a:t>
            </a:r>
            <a:r>
              <a:rPr lang="sl-SI" sz="26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strokovno in vsebinsko </a:t>
            </a:r>
            <a:r>
              <a:rPr lang="sl-SI" sz="2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usklajene pripombe </a:t>
            </a:r>
            <a:r>
              <a:rPr lang="sl-SI" sz="26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vsemi našimi </a:t>
            </a:r>
            <a:r>
              <a:rPr lang="sl-SI" sz="2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organi.</a:t>
            </a:r>
            <a:endParaRPr lang="sl-SI" sz="26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prstClr val="black"/>
              </a:buClr>
              <a:buFont typeface="Arial" pitchFamily="34" charset="0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altLang="sl-SI" sz="2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KGZS je še pred pripravo prvega osnutka SN opravila celoviti analizo po sektorjih in za njih na podlagi SKP uredbe o strateških načrtih pripravila konkretne predloge intervencij ter jih pravočasno predstavila ministrstvu.</a:t>
            </a:r>
          </a:p>
          <a:p>
            <a:pPr marL="342900" indent="-342900" algn="just">
              <a:lnSpc>
                <a:spcPct val="80000"/>
              </a:lnSpc>
              <a:spcBef>
                <a:spcPts val="600"/>
              </a:spcBef>
              <a:buClr>
                <a:prstClr val="black"/>
              </a:buClr>
              <a:buFont typeface="Arial" pitchFamily="34" charset="0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altLang="sl-SI" sz="2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Delovali smo v širših in ožjih delovnih skupinah. 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2DD96F28-B280-476C-93FF-71F2F043408A}"/>
              </a:ext>
            </a:extLst>
          </p:cNvPr>
          <p:cNvSpPr txBox="1"/>
          <p:nvPr/>
        </p:nvSpPr>
        <p:spPr>
          <a:xfrm>
            <a:off x="2216746" y="97532"/>
            <a:ext cx="63367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VLOGA KGZS PRI PRIPRAVI </a:t>
            </a:r>
            <a:endParaRPr lang="sl-SI" sz="3200" b="1" dirty="0">
              <a:solidFill>
                <a:prstClr val="white"/>
              </a:solidFill>
            </a:endParaRPr>
          </a:p>
          <a:p>
            <a:pPr algn="ctr"/>
            <a:r>
              <a:rPr lang="sl-SI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OSNUTKA  SN 2023-2027 </a:t>
            </a:r>
          </a:p>
        </p:txBody>
      </p:sp>
    </p:spTree>
    <p:extLst>
      <p:ext uri="{BB962C8B-B14F-4D97-AF65-F5344CB8AC3E}">
        <p14:creationId xmlns:p14="http://schemas.microsoft.com/office/powerpoint/2010/main" val="347640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335463" y="4240213"/>
            <a:ext cx="37655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3850" y="1196975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0" y="276999"/>
            <a:ext cx="9144000" cy="5847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0"/>
              </a:spcBef>
              <a:buClr>
                <a:srgbClr val="3366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endParaRPr lang="en-GB" sz="54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6"/>
          <p:cNvSpPr txBox="1">
            <a:spLocks noChangeArrowheads="1"/>
          </p:cNvSpPr>
          <p:nvPr/>
        </p:nvSpPr>
        <p:spPr>
          <a:xfrm>
            <a:off x="251520" y="4509120"/>
            <a:ext cx="8424738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ts val="600"/>
              </a:spcBef>
              <a:buClr>
                <a:prstClr val="black"/>
              </a:buClr>
              <a:buFont typeface="Arial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sl-SI" altLang="sl-SI" sz="1000" b="1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323850" y="1412776"/>
            <a:ext cx="83524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prstClr val="black"/>
              </a:buClr>
              <a:buFont typeface="Arial" pitchFamily="34" charset="0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altLang="sl-SI" sz="2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Zelo smo bili aktivni v času, ko je potekala obravnava prvega osnutka SN, ko smo skupaj z ostalimi deležniki dosegli, da je ministrstvo umaknilo predlog prestavitve 150 milj. EUR iz prvega na drugi steber SKP, da so bile iz nadaljnje obravnave umaknjene nekatere nekmetijske intervencije.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prstClr val="black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sl-SI" altLang="sl-SI" sz="2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Clr>
                <a:prstClr val="black"/>
              </a:buClr>
              <a:buFont typeface="Arial" pitchFamily="34" charset="0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altLang="sl-SI" sz="2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 bi bil sistem KGZS v proces priprave SN bolj zgodaj in bolj intenzivno vključen, bi proces priprave SN potekal bolj tekoče in se sedaj, ko obravnavo drugi predlog SN, nebi znašli v časovni stiski. Intervencije bi bile bolj dorečene in prihodnost kmetij bi bila iz vidika bodočega dohodkovnega položaja in razvojnih možnosti bolj jasna.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prstClr val="black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altLang="sl-SI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altLang="sl-SI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sl-SI" altLang="sl-SI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Zato predlagamo, da se s pripravo SN ne hiti,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prstClr val="black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altLang="sl-SI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ampak naj bo poudarek na kvaliteti dokumenta.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2DD96F28-B280-476C-93FF-71F2F043408A}"/>
              </a:ext>
            </a:extLst>
          </p:cNvPr>
          <p:cNvSpPr txBox="1"/>
          <p:nvPr/>
        </p:nvSpPr>
        <p:spPr>
          <a:xfrm>
            <a:off x="2216746" y="97532"/>
            <a:ext cx="63367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VLOGA KGZS PRI PRIPRAVI </a:t>
            </a:r>
            <a:endParaRPr lang="sl-SI" sz="3200" b="1" dirty="0">
              <a:solidFill>
                <a:prstClr val="white"/>
              </a:solidFill>
            </a:endParaRPr>
          </a:p>
          <a:p>
            <a:pPr algn="ctr"/>
            <a:r>
              <a:rPr lang="sl-SI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OSNUTKA  SN 2023-2027 </a:t>
            </a:r>
          </a:p>
        </p:txBody>
      </p:sp>
    </p:spTree>
    <p:extLst>
      <p:ext uri="{BB962C8B-B14F-4D97-AF65-F5344CB8AC3E}">
        <p14:creationId xmlns:p14="http://schemas.microsoft.com/office/powerpoint/2010/main" val="1011237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0778"/>
            <a:ext cx="9144000" cy="1077218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Clr>
                <a:srgbClr val="3366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sl-SI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ELEMENTI </a:t>
            </a:r>
            <a:br>
              <a:rPr lang="sl-SI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SKUPNI ZA VEČ INTERVENCIJ</a:t>
            </a: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87524" y="1302633"/>
            <a:ext cx="8568952" cy="4016484"/>
          </a:xfr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sl-SI" sz="24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 </a:t>
            </a:r>
            <a:r>
              <a:rPr lang="sl-SI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vsebuje </a:t>
            </a:r>
            <a:r>
              <a:rPr lang="sl-SI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intervencije, </a:t>
            </a:r>
            <a:r>
              <a:rPr lang="sl-SI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kjer so </a:t>
            </a:r>
            <a:r>
              <a:rPr lang="sl-SI" sz="24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znani </a:t>
            </a:r>
            <a:r>
              <a:rPr lang="sl-SI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zneski na ha in intervencije, kjer ti zneski </a:t>
            </a:r>
            <a:r>
              <a:rPr lang="sl-SI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še niso znani</a:t>
            </a:r>
            <a:r>
              <a:rPr lang="sl-SI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Zato </a:t>
            </a:r>
            <a:r>
              <a:rPr lang="sl-SI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sl-SI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kmetje </a:t>
            </a:r>
            <a:r>
              <a:rPr lang="sl-SI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težko </a:t>
            </a:r>
            <a:r>
              <a:rPr lang="sl-SI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opredelijo do predloga SN kot celote.</a:t>
            </a:r>
          </a:p>
          <a:p>
            <a:pPr>
              <a:spcBef>
                <a:spcPts val="600"/>
              </a:spcBef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Zahteve </a:t>
            </a:r>
            <a:r>
              <a:rPr lang="sl-SI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pogojenosti </a:t>
            </a:r>
            <a:r>
              <a:rPr lang="sl-SI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(=navzkrižna skladnost), ki jih morajo izpolnjevati kmetje vsebinsko v celoti niso določene. Predpisane Zahteve Ravnanja niso zajete v </a:t>
            </a:r>
            <a:r>
              <a:rPr lang="sl-SI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dokumentu in </a:t>
            </a:r>
            <a:r>
              <a:rPr lang="sl-SI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še vedno v obravnavi pri MKGP. </a:t>
            </a:r>
            <a:endParaRPr lang="sl-SI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sl-SI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Besedilo </a:t>
            </a:r>
            <a:r>
              <a:rPr lang="sl-SI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Pogojenosti</a:t>
            </a:r>
            <a:r>
              <a:rPr lang="sl-SI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mora biti v celoti v </a:t>
            </a:r>
            <a:r>
              <a:rPr lang="sl-SI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slovenskem jeziku, da ga bodo kmetje </a:t>
            </a:r>
            <a:r>
              <a:rPr lang="sl-SI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lahko prebrali in razumeli.</a:t>
            </a:r>
            <a:endParaRPr lang="sl-SI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40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300"/>
              <a:t>ČLANI KGZS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106" y="1157287"/>
            <a:ext cx="8713787" cy="4791993"/>
          </a:xfrm>
        </p:spPr>
        <p:txBody>
          <a:bodyPr>
            <a:normAutofit/>
          </a:bodyPr>
          <a:lstStyle/>
          <a:p>
            <a:pPr algn="just">
              <a:spcBef>
                <a:spcPts val="700"/>
              </a:spcBef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altLang="sl-SI" sz="1200" b="1" dirty="0"/>
          </a:p>
          <a:p>
            <a:pPr>
              <a:spcBef>
                <a:spcPts val="700"/>
              </a:spcBef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26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700"/>
              </a:spcBef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SOPO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(od 2018 je zahteva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KGZS,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mora biti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 intervencij dostopen čim širšemu krogu kmetij, težava, ki jo vidimo je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prevelik delež (25 %) na okoljskih podnebnih vsebinah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spcBef>
                <a:spcPts val="700"/>
              </a:spcBef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700"/>
              </a:spcBef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Proizvodno </a:t>
            </a:r>
            <a:r>
              <a:rPr lang="sl-SI" sz="2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vezana </a:t>
            </a:r>
            <a:r>
              <a:rPr lang="sl-SI" sz="2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plačila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Ni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objavljene metodologije, vhodnih podatkov,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merjenja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učinkov, kaj se bo zgodilo s sektorji, kjer te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pomoči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 bo.</a:t>
            </a:r>
          </a:p>
        </p:txBody>
      </p:sp>
      <p:pic>
        <p:nvPicPr>
          <p:cNvPr id="8196" name="Picture 4" descr="glava power 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91164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79712" y="4762"/>
            <a:ext cx="65017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sl-SI" sz="3400" dirty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8167D07-93D9-4FC1-9F09-BC57979851F8}"/>
              </a:ext>
            </a:extLst>
          </p:cNvPr>
          <p:cNvSpPr txBox="1"/>
          <p:nvPr/>
        </p:nvSpPr>
        <p:spPr>
          <a:xfrm>
            <a:off x="2691022" y="-122980"/>
            <a:ext cx="6121699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NEPOSREDNA PLAČILA IN  </a:t>
            </a:r>
          </a:p>
          <a:p>
            <a:r>
              <a:rPr lang="sl-SI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SEKTORSKE INTERVENCIJE</a:t>
            </a:r>
            <a:r>
              <a:rPr lang="sl-SI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sl-SI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62428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300"/>
              <a:t>ČLANI KGZS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106" y="1201347"/>
            <a:ext cx="8713787" cy="525199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700"/>
              </a:spcBef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altLang="sl-SI" sz="1200" b="1" dirty="0"/>
          </a:p>
          <a:p>
            <a:pPr>
              <a:spcBef>
                <a:spcPts val="700"/>
              </a:spcBef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Plačilo OMD je namenjeno nadomestitvi vseh ali dela dodatnih stroškov in izpada dohodka. Kljub izračunanim vrednostim višine plačil, kmetje prejemajo bistveno nižja plačila, ki so posledica prenizkih razpoložljivih sredstev.</a:t>
            </a:r>
          </a:p>
          <a:p>
            <a:pPr>
              <a:spcBef>
                <a:spcPts val="700"/>
              </a:spcBef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1600" dirty="0"/>
          </a:p>
          <a:p>
            <a:pPr>
              <a:spcBef>
                <a:spcPts val="700"/>
              </a:spcBef>
              <a:buBlip>
                <a:blip r:embed="rId3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obravnavo predloga intervencije </a:t>
            </a:r>
            <a:r>
              <a:rPr lang="sl-SI" sz="2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Plačila za naravne in druge omejitve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manjka ključni podatek število točk za OMD na KMG. Zato celovita in konstruktivna obravnava celotnega predloga SN, ki bi temeljila na podatkih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dejstvih ni možna. Točke bodo znane šele po dopolnitvi modela točkovanja, ki pa je še v 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pripravi, kar pa je nesprejemljivo.</a:t>
            </a:r>
            <a:endParaRPr lang="sl-SI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700"/>
              </a:spcBef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6" name="Picture 4" descr="glava power p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91164"/>
            <a:ext cx="9144000" cy="120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84663" y="2133600"/>
            <a:ext cx="36004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l-SI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79712" y="4762"/>
            <a:ext cx="65017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34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8167D07-93D9-4FC1-9F09-BC57979851F8}"/>
              </a:ext>
            </a:extLst>
          </p:cNvPr>
          <p:cNvSpPr txBox="1"/>
          <p:nvPr/>
        </p:nvSpPr>
        <p:spPr>
          <a:xfrm>
            <a:off x="2667780" y="-2478"/>
            <a:ext cx="61216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sl-SI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sl-SI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INTERVENCIJE RAZVOJA</a:t>
            </a:r>
          </a:p>
          <a:p>
            <a:r>
              <a:rPr lang="sl-SI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PODEŽELJA - </a:t>
            </a:r>
            <a:r>
              <a:rPr lang="sl-SI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OMD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1418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300"/>
              <a:t>ČLANI KGZS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5" y="1466653"/>
            <a:ext cx="7920880" cy="4554635"/>
          </a:xfrm>
        </p:spPr>
        <p:txBody>
          <a:bodyPr>
            <a:normAutofit lnSpcReduction="10000"/>
          </a:bodyPr>
          <a:lstStyle/>
          <a:p>
            <a:pPr>
              <a:spcBef>
                <a:spcPts val="700"/>
              </a:spcBef>
              <a:buBlip>
                <a:blip r:embed="rId4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Potrebna 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celovita prenova ali dopolnitev modela točkovanja OMD, ki bi ustrezno vrednotila dejavnike, ki so že upoštevani v modelu točkovanja (večji poudarek na strminah in planotah na višji nadmorski višini) ter vključeval tudi dodatne omejitvene dejavnike, ki v model do sedaj niso bili vključeni</a:t>
            </a:r>
            <a:r>
              <a:rPr lang="sl-SI" sz="26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spcBef>
                <a:spcPts val="700"/>
              </a:spcBef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endParaRPr lang="sl-SI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700"/>
              </a:spcBef>
              <a:buBlip>
                <a:blip r:embed="rId4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Popolna ukinitev fiksnega dela plačila v letu 2023 bo prinesla velike spremembe v višini plačil. Potreben je razmislek in postavitev </a:t>
            </a:r>
            <a:r>
              <a:rPr lang="sl-SI" sz="26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ublažitvenih</a:t>
            </a:r>
            <a:r>
              <a:rPr lang="sl-SI" sz="2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mehanizmov.</a:t>
            </a:r>
            <a:endParaRPr lang="sl-SI" altLang="sl-SI" sz="2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6" name="Picture 4" descr="glava power poi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91164"/>
            <a:ext cx="9144000" cy="119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84663" y="2133600"/>
            <a:ext cx="36004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endParaRPr lang="hr-HR" altLang="sl-SI" sz="200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79712" y="4762"/>
            <a:ext cx="65017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sl-SI" sz="3400" dirty="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8167D07-93D9-4FC1-9F09-BC57979851F8}"/>
              </a:ext>
            </a:extLst>
          </p:cNvPr>
          <p:cNvSpPr txBox="1"/>
          <p:nvPr/>
        </p:nvSpPr>
        <p:spPr>
          <a:xfrm>
            <a:off x="2686147" y="-100847"/>
            <a:ext cx="6121699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INTERVENCIJE RAZVOJA PODEŽELJA - OMD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94508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300"/>
              <a:t>ČLANI KGZS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412776"/>
            <a:ext cx="7488832" cy="4585494"/>
          </a:xfrm>
        </p:spPr>
        <p:txBody>
          <a:bodyPr>
            <a:normAutofit fontScale="25000" lnSpcReduction="20000"/>
          </a:bodyPr>
          <a:lstStyle/>
          <a:p>
            <a:pPr marL="0" marR="35560" indent="0">
              <a:lnSpc>
                <a:spcPct val="130000"/>
              </a:lnSpc>
              <a:spcBef>
                <a:spcPts val="700"/>
              </a:spcBef>
              <a:spcAft>
                <a:spcPts val="1200"/>
              </a:spcAft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10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sl-SI" sz="104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5560">
              <a:lnSpc>
                <a:spcPct val="130000"/>
              </a:lnSpc>
              <a:spcBef>
                <a:spcPts val="700"/>
              </a:spcBef>
              <a:spcAft>
                <a:spcPts val="1200"/>
              </a:spcAft>
              <a:buBlip>
                <a:blip r:embed="rId4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10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sl-SI" sz="10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kmetijskih razpisih in razpisih za mlade kmete </a:t>
            </a:r>
            <a:r>
              <a:rPr lang="sl-SI" sz="10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 morale biti enakovredno vključene tudi </a:t>
            </a:r>
            <a:r>
              <a:rPr lang="sl-SI" sz="10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pretežno gozdarske </a:t>
            </a:r>
            <a:r>
              <a:rPr lang="sl-SI" sz="10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kmetije.</a:t>
            </a:r>
            <a:endParaRPr lang="sl-SI" sz="10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5560">
              <a:lnSpc>
                <a:spcPct val="130000"/>
              </a:lnSpc>
              <a:spcBef>
                <a:spcPts val="700"/>
              </a:spcBef>
              <a:spcAft>
                <a:spcPts val="1200"/>
              </a:spcAft>
              <a:buBlip>
                <a:blip r:embed="rId4"/>
              </a:buBlip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10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Predlagamo vzpostavitev dodatnega gozdarskega svetovanja na ekonomskem področju (nega, izkoriščanja, prodaja).</a:t>
            </a:r>
          </a:p>
          <a:p>
            <a:pPr marL="0" indent="0">
              <a:lnSpc>
                <a:spcPct val="110000"/>
              </a:lnSpc>
              <a:spcBef>
                <a:spcPts val="700"/>
              </a:spcBef>
              <a:spcAft>
                <a:spcPts val="1200"/>
              </a:spcAft>
              <a:buNone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</a:tabLst>
              <a:defRPr/>
            </a:pPr>
            <a:r>
              <a:rPr lang="sl-SI" sz="1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l-SI" sz="11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sl-SI" sz="11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6" name="Picture 4" descr="glava power poi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91164"/>
            <a:ext cx="9144000" cy="119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84663" y="2133600"/>
            <a:ext cx="360045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l-SI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979712" y="4762"/>
            <a:ext cx="65017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3400" b="0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18167D07-93D9-4FC1-9F09-BC57979851F8}"/>
              </a:ext>
            </a:extLst>
          </p:cNvPr>
          <p:cNvSpPr txBox="1"/>
          <p:nvPr/>
        </p:nvSpPr>
        <p:spPr>
          <a:xfrm>
            <a:off x="3347864" y="50234"/>
            <a:ext cx="36731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l-SI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GOZDARSTVO</a:t>
            </a:r>
            <a:r>
              <a:rPr kumimoji="0" lang="sl-S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</a:t>
            </a: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74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1159</Words>
  <Application>Microsoft Office PowerPoint</Application>
  <PresentationFormat>Diaprojekcija na zaslonu (4:3)</PresentationFormat>
  <Paragraphs>116</Paragraphs>
  <Slides>16</Slides>
  <Notes>16</Notes>
  <HiddenSlides>0</HiddenSlides>
  <MMClips>0</MMClips>
  <ScaleCrop>false</ScaleCrop>
  <HeadingPairs>
    <vt:vector size="8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25" baseType="lpstr">
      <vt:lpstr>Arial</vt:lpstr>
      <vt:lpstr>Calibri</vt:lpstr>
      <vt:lpstr>Comic Sans MS</vt:lpstr>
      <vt:lpstr>EB Garamond</vt:lpstr>
      <vt:lpstr>Roboto</vt:lpstr>
      <vt:lpstr>Tahoma</vt:lpstr>
      <vt:lpstr>Times New Roman</vt:lpstr>
      <vt:lpstr>Officeova tema</vt:lpstr>
      <vt:lpstr>Slika</vt:lpstr>
      <vt:lpstr>PowerPointova predstavitev</vt:lpstr>
      <vt:lpstr>PowerPointova predstavitev</vt:lpstr>
      <vt:lpstr>PowerPointova predstavitev</vt:lpstr>
      <vt:lpstr>PowerPointova predstavitev</vt:lpstr>
      <vt:lpstr>           ELEMENTI                   SKUPNI ZA VEČ INTERVENCIJ</vt:lpstr>
      <vt:lpstr>ČLANI KGZS</vt:lpstr>
      <vt:lpstr>ČLANI KGZS</vt:lpstr>
      <vt:lpstr>ČLANI KGZS</vt:lpstr>
      <vt:lpstr>ČLANI KGZS</vt:lpstr>
      <vt:lpstr>ČLANI KGZS</vt:lpstr>
      <vt:lpstr>ČLANI KGZS</vt:lpstr>
      <vt:lpstr>ČLANI KGZS</vt:lpstr>
      <vt:lpstr>ČLANI KGZS</vt:lpstr>
      <vt:lpstr>ČLANI KGZS</vt:lpstr>
      <vt:lpstr>ČLANI KGZS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KMETIJSKO GOZDARSKA ZBORNICA SLOVENIJE  -   CHAMBER OF AGRICULTURE  AND FORESTRY OF SLOVENIA</dc:title>
  <dc:creator>Robert Peklaj</dc:creator>
  <cp:lastModifiedBy>Janez Pirc</cp:lastModifiedBy>
  <cp:revision>67</cp:revision>
  <cp:lastPrinted>2021-11-19T08:41:03Z</cp:lastPrinted>
  <dcterms:created xsi:type="dcterms:W3CDTF">2016-06-02T12:55:40Z</dcterms:created>
  <dcterms:modified xsi:type="dcterms:W3CDTF">2021-11-22T07:31:50Z</dcterms:modified>
</cp:coreProperties>
</file>